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8" r:id="rId2"/>
    <p:sldId id="314" r:id="rId3"/>
    <p:sldId id="313" r:id="rId4"/>
    <p:sldId id="312" r:id="rId5"/>
    <p:sldId id="309" r:id="rId6"/>
    <p:sldId id="310" r:id="rId7"/>
    <p:sldId id="300" r:id="rId8"/>
    <p:sldId id="301" r:id="rId9"/>
    <p:sldId id="308" r:id="rId10"/>
    <p:sldId id="316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1A62A9"/>
    <a:srgbClr val="3B8EE1"/>
    <a:srgbClr val="0000FF"/>
    <a:srgbClr val="BAD7F4"/>
    <a:srgbClr val="ACCF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3" autoAdjust="0"/>
    <p:restoredTop sz="88869" autoAdjust="0"/>
  </p:normalViewPr>
  <p:slideViewPr>
    <p:cSldViewPr snapToGrid="0">
      <p:cViewPr varScale="1">
        <p:scale>
          <a:sx n="56" d="100"/>
          <a:sy n="56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2016-2017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5 класс</c:v>
                </c:pt>
                <c:pt idx="1">
                  <c:v>7 класс</c:v>
                </c:pt>
                <c:pt idx="2">
                  <c:v>8 класс</c:v>
                </c:pt>
                <c:pt idx="3">
                  <c:v>9 класс</c:v>
                </c:pt>
                <c:pt idx="4">
                  <c:v>10 класс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0.630000000000001</c:v>
                </c:pt>
                <c:pt idx="1">
                  <c:v>0.71000000000000063</c:v>
                </c:pt>
                <c:pt idx="2">
                  <c:v>0.71000000000000063</c:v>
                </c:pt>
                <c:pt idx="3">
                  <c:v>0.72000000000000064</c:v>
                </c:pt>
                <c:pt idx="4">
                  <c:v>0.89000000000000101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2017-2018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5 класс</c:v>
                </c:pt>
                <c:pt idx="1">
                  <c:v>7 класс</c:v>
                </c:pt>
                <c:pt idx="2">
                  <c:v>8 класс</c:v>
                </c:pt>
                <c:pt idx="3">
                  <c:v>9 класс</c:v>
                </c:pt>
                <c:pt idx="4">
                  <c:v>10 класс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0.60000000000000064</c:v>
                </c:pt>
                <c:pt idx="1">
                  <c:v>0.8</c:v>
                </c:pt>
                <c:pt idx="2">
                  <c:v>0.8</c:v>
                </c:pt>
                <c:pt idx="3">
                  <c:v>0.67000000000000115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2018-2019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5 класс</c:v>
                </c:pt>
                <c:pt idx="1">
                  <c:v>7 класс</c:v>
                </c:pt>
                <c:pt idx="2">
                  <c:v>8 класс</c:v>
                </c:pt>
                <c:pt idx="3">
                  <c:v>9 класс</c:v>
                </c:pt>
                <c:pt idx="4">
                  <c:v>10 класс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0.65000000000000113</c:v>
                </c:pt>
                <c:pt idx="1">
                  <c:v>0.85000000000000064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2695424"/>
        <c:axId val="52696960"/>
      </c:barChart>
      <c:catAx>
        <c:axId val="52695424"/>
        <c:scaling>
          <c:orientation val="minMax"/>
        </c:scaling>
        <c:axPos val="b"/>
        <c:tickLblPos val="nextTo"/>
        <c:crossAx val="52696960"/>
        <c:crosses val="autoZero"/>
        <c:auto val="1"/>
        <c:lblAlgn val="ctr"/>
        <c:lblOffset val="100"/>
      </c:catAx>
      <c:valAx>
        <c:axId val="52696960"/>
        <c:scaling>
          <c:orientation val="minMax"/>
        </c:scaling>
        <c:axPos val="l"/>
        <c:majorGridlines/>
        <c:numFmt formatCode="0%" sourceLinked="1"/>
        <c:tickLblPos val="nextTo"/>
        <c:crossAx val="5269542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D5B16-99F0-4A29-9533-101DE905F76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6582-5FCF-4F6B-8322-80B452B783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78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Слайд с цитатой. Цитата</a:t>
            </a:r>
            <a:r>
              <a:rPr lang="ru-RU" baseline="0" dirty="0" smtClean="0"/>
              <a:t> иллюстрируется портретной фотографией ее автора. Пример заполненного слайда на следующей странице.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6582-5FCF-4F6B-8322-80B452B783E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508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129F43-846A-479B-976A-F9A5086DA329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6582-5FCF-4F6B-8322-80B452B783E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129F43-846A-479B-976A-F9A5086DA329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230F53-3D33-407E-9206-532D1DF8099C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8941" y="141669"/>
            <a:ext cx="8731876" cy="2717442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ru-RU" dirty="0" smtClean="0"/>
              <a:t>Введите заголовок презентации.</a:t>
            </a:r>
            <a:endParaRPr lang="en-US" dirty="0"/>
          </a:p>
        </p:txBody>
      </p:sp>
      <p:sp>
        <p:nvSpPr>
          <p:cNvPr id="8" name="Рисунок 7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817042" y="4120681"/>
            <a:ext cx="2880000" cy="2160000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Выберите рисунок, соотношение сторон 4х3.</a:t>
            </a:r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2" hasCustomPrompt="1"/>
          </p:nvPr>
        </p:nvSpPr>
        <p:spPr>
          <a:xfrm>
            <a:off x="5446959" y="4120681"/>
            <a:ext cx="2880000" cy="216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r>
              <a:rPr lang="ru-RU" dirty="0" smtClean="0"/>
              <a:t>Выберите рисунок, соотношение сторон 4х3.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73888" y="2936385"/>
            <a:ext cx="1996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EE3C7B8-F3DB-4842-8601-F9DDBB370D63}" type="datetime1">
              <a:rPr lang="ru-RU" sz="2400" b="1" smtClean="0">
                <a:solidFill>
                  <a:schemeClr val="bg1"/>
                </a:solidFill>
              </a:rPr>
              <a:pPr algn="ctr"/>
              <a:t>24.04.2020</a:t>
            </a:fld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973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ст на установление соответствия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68192" y="0"/>
            <a:ext cx="7482625" cy="244698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вопрос.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1868-E22D-4082-9C83-3EBFB26CC57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888644" y="3128805"/>
            <a:ext cx="3528809" cy="5232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Ответ № 1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888645" y="3957783"/>
            <a:ext cx="3528808" cy="52322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Ответ № 2</a:t>
            </a:r>
          </a:p>
        </p:txBody>
      </p:sp>
      <p:sp>
        <p:nvSpPr>
          <p:cNvPr id="12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888644" y="4786762"/>
            <a:ext cx="3528808" cy="52322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Ответ № 3</a:t>
            </a:r>
          </a:p>
        </p:txBody>
      </p:sp>
      <p:sp>
        <p:nvSpPr>
          <p:cNvPr id="13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888644" y="5615740"/>
            <a:ext cx="3528809" cy="52322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Ответ № 4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74751" y="3128805"/>
            <a:ext cx="528031" cy="523220"/>
          </a:xfrm>
          <a:prstGeom prst="rect">
            <a:avLst/>
          </a:prstGeom>
          <a:solidFill>
            <a:srgbClr val="1A62A9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70457" y="3957783"/>
            <a:ext cx="528031" cy="523220"/>
          </a:xfrm>
          <a:prstGeom prst="rect">
            <a:avLst/>
          </a:prstGeom>
          <a:solidFill>
            <a:srgbClr val="1A62A9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Б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72604" y="4786761"/>
            <a:ext cx="528031" cy="523220"/>
          </a:xfrm>
          <a:prstGeom prst="rect">
            <a:avLst/>
          </a:prstGeom>
          <a:solidFill>
            <a:srgbClr val="1A62A9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76899" y="5615740"/>
            <a:ext cx="528031" cy="523220"/>
          </a:xfrm>
          <a:prstGeom prst="rect">
            <a:avLst/>
          </a:prstGeom>
          <a:solidFill>
            <a:srgbClr val="1A62A9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Г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Текст 9"/>
          <p:cNvSpPr>
            <a:spLocks noGrp="1"/>
          </p:cNvSpPr>
          <p:nvPr>
            <p:ph type="body" sz="quarter" idx="15" hasCustomPrompt="1"/>
          </p:nvPr>
        </p:nvSpPr>
        <p:spPr>
          <a:xfrm>
            <a:off x="5422008" y="3128805"/>
            <a:ext cx="3528809" cy="5232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Ответ № 1</a:t>
            </a:r>
          </a:p>
        </p:txBody>
      </p:sp>
      <p:sp>
        <p:nvSpPr>
          <p:cNvPr id="27" name="Текст 9"/>
          <p:cNvSpPr>
            <a:spLocks noGrp="1"/>
          </p:cNvSpPr>
          <p:nvPr>
            <p:ph type="body" sz="quarter" idx="16" hasCustomPrompt="1"/>
          </p:nvPr>
        </p:nvSpPr>
        <p:spPr>
          <a:xfrm>
            <a:off x="5422009" y="3957783"/>
            <a:ext cx="3528808" cy="52322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Ответ № 2</a:t>
            </a:r>
          </a:p>
        </p:txBody>
      </p:sp>
      <p:sp>
        <p:nvSpPr>
          <p:cNvPr id="28" name="Текст 9"/>
          <p:cNvSpPr>
            <a:spLocks noGrp="1"/>
          </p:cNvSpPr>
          <p:nvPr>
            <p:ph type="body" sz="quarter" idx="17" hasCustomPrompt="1"/>
          </p:nvPr>
        </p:nvSpPr>
        <p:spPr>
          <a:xfrm>
            <a:off x="5422008" y="4786762"/>
            <a:ext cx="3528808" cy="52322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Ответ № 3</a:t>
            </a:r>
          </a:p>
        </p:txBody>
      </p:sp>
      <p:sp>
        <p:nvSpPr>
          <p:cNvPr id="29" name="Текст 9"/>
          <p:cNvSpPr>
            <a:spLocks noGrp="1"/>
          </p:cNvSpPr>
          <p:nvPr>
            <p:ph type="body" sz="quarter" idx="18" hasCustomPrompt="1"/>
          </p:nvPr>
        </p:nvSpPr>
        <p:spPr>
          <a:xfrm>
            <a:off x="5422008" y="5615740"/>
            <a:ext cx="3528809" cy="52322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Ответ № 4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4808115" y="3128805"/>
            <a:ext cx="528031" cy="523220"/>
          </a:xfrm>
          <a:prstGeom prst="rect">
            <a:avLst/>
          </a:prstGeom>
          <a:solidFill>
            <a:srgbClr val="1A62A9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4803821" y="3957783"/>
            <a:ext cx="528031" cy="523220"/>
          </a:xfrm>
          <a:prstGeom prst="rect">
            <a:avLst/>
          </a:prstGeom>
          <a:solidFill>
            <a:srgbClr val="1A62A9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4805968" y="4786761"/>
            <a:ext cx="528031" cy="523220"/>
          </a:xfrm>
          <a:prstGeom prst="rect">
            <a:avLst/>
          </a:prstGeom>
          <a:solidFill>
            <a:srgbClr val="1A62A9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4810263" y="5615740"/>
            <a:ext cx="528031" cy="523220"/>
          </a:xfrm>
          <a:prstGeom prst="rect">
            <a:avLst/>
          </a:prstGeom>
          <a:solidFill>
            <a:srgbClr val="1A62A9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4" name="Рисунок 33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58" y="6387921"/>
            <a:ext cx="457162" cy="43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5257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859C0-176B-4E94-B840-A0CDA92B1268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349AA-228D-4B56-8E8C-59A830586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6D87D-EA74-499F-8709-1C3CFCBBD1E2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7A64C-2A09-4314-9772-82615926F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 слайда.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142" y="1473200"/>
            <a:ext cx="8785716" cy="4824569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Введите текст или выберите заполнитель.</a:t>
            </a:r>
          </a:p>
        </p:txBody>
      </p:sp>
      <p:pic>
        <p:nvPicPr>
          <p:cNvPr id="7" name="Рисунок 6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58" y="6387921"/>
            <a:ext cx="457162" cy="43278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500056" y="6400800"/>
            <a:ext cx="643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F2EAD6-A650-47DA-9249-2C3C00906E5E}" type="slidenum">
              <a:rPr lang="ru-RU" sz="2400" b="1" smtClean="0">
                <a:solidFill>
                  <a:srgbClr val="1A62A9"/>
                </a:solidFill>
              </a:rPr>
              <a:pPr algn="r"/>
              <a:t>‹#›</a:t>
            </a:fld>
            <a:endParaRPr lang="ru-RU" b="1" dirty="0">
              <a:solidFill>
                <a:srgbClr val="1A62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589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писание клим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Введите заголовок слайда</a:t>
            </a:r>
            <a:endParaRPr lang="ru-RU" dirty="0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58" y="6387921"/>
            <a:ext cx="457162" cy="4327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328" y="1750946"/>
            <a:ext cx="166752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28" t="12879" r="7896" b="1"/>
          <a:stretch/>
        </p:blipFill>
        <p:spPr>
          <a:xfrm>
            <a:off x="632073" y="4070167"/>
            <a:ext cx="1592609" cy="2160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18945" y="1501896"/>
            <a:ext cx="1188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Июль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5758" y="3923505"/>
            <a:ext cx="1516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Январь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15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170457" y="5500698"/>
            <a:ext cx="1040154" cy="540000"/>
          </a:xfrm>
        </p:spPr>
        <p:txBody>
          <a:bodyPr>
            <a:normAutofit/>
          </a:bodyPr>
          <a:lstStyle>
            <a:lvl5pPr marL="0" algn="r">
              <a:spcBef>
                <a:spcPts val="0"/>
              </a:spcBef>
              <a:defRPr sz="2800" b="1">
                <a:sym typeface="Symbol" panose="05050102010706020507" pitchFamily="18" charset="2"/>
              </a:defRPr>
            </a:lvl5pPr>
          </a:lstStyle>
          <a:p>
            <a:pPr lvl="4"/>
            <a:r>
              <a:rPr lang="en-US" dirty="0" smtClean="0"/>
              <a:t>t</a:t>
            </a:r>
            <a:endParaRPr lang="ru-RU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68727" y="5471029"/>
            <a:ext cx="588623" cy="54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ym typeface="Symbol" panose="05050102010706020507" pitchFamily="18" charset="2"/>
              </a:rPr>
              <a:t></a:t>
            </a:r>
            <a:r>
              <a:rPr lang="en-US" sz="2800" b="1" dirty="0" smtClean="0"/>
              <a:t>C</a:t>
            </a:r>
            <a:endParaRPr lang="ru-RU" sz="2800" b="1" dirty="0"/>
          </a:p>
        </p:txBody>
      </p:sp>
      <p:sp>
        <p:nvSpPr>
          <p:cNvPr id="13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185344" y="3305642"/>
            <a:ext cx="1040154" cy="540000"/>
          </a:xfrm>
        </p:spPr>
        <p:txBody>
          <a:bodyPr>
            <a:normAutofit/>
          </a:bodyPr>
          <a:lstStyle>
            <a:lvl5pPr marL="0" algn="r">
              <a:spcBef>
                <a:spcPts val="0"/>
              </a:spcBef>
              <a:defRPr sz="2800" b="1">
                <a:sym typeface="Symbol" panose="05050102010706020507" pitchFamily="18" charset="2"/>
              </a:defRPr>
            </a:lvl5pPr>
          </a:lstStyle>
          <a:p>
            <a:pPr lvl="4"/>
            <a:r>
              <a:rPr lang="en-US" dirty="0" smtClean="0"/>
              <a:t>t</a:t>
            </a:r>
            <a:endParaRPr lang="ru-RU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68727" y="3266759"/>
            <a:ext cx="588623" cy="54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ym typeface="Symbol" panose="05050102010706020507" pitchFamily="18" charset="2"/>
              </a:rPr>
              <a:t></a:t>
            </a:r>
            <a:r>
              <a:rPr lang="en-US" sz="2800" b="1" dirty="0" smtClean="0"/>
              <a:t>C</a:t>
            </a:r>
            <a:endParaRPr lang="ru-RU" sz="2800" b="1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6247" y="1750946"/>
            <a:ext cx="1674075" cy="1554047"/>
          </a:xfrm>
          <a:prstGeom prst="rect">
            <a:avLst/>
          </a:prstGeom>
        </p:spPr>
      </p:pic>
      <p:sp>
        <p:nvSpPr>
          <p:cNvPr id="17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2840133" y="3383506"/>
            <a:ext cx="1458633" cy="540000"/>
          </a:xfrm>
        </p:spPr>
        <p:txBody>
          <a:bodyPr>
            <a:normAutofit/>
          </a:bodyPr>
          <a:lstStyle>
            <a:lvl5pPr marL="0" algn="r">
              <a:spcBef>
                <a:spcPts val="0"/>
              </a:spcBef>
              <a:defRPr sz="2800" b="1">
                <a:sym typeface="Symbol" panose="05050102010706020507" pitchFamily="18" charset="2"/>
              </a:defRPr>
            </a:lvl5pPr>
          </a:lstStyle>
          <a:p>
            <a:pPr lvl="4"/>
            <a:r>
              <a:rPr lang="ru-RU" dirty="0" smtClean="0"/>
              <a:t>осадки</a:t>
            </a:r>
            <a:endParaRPr lang="ru-RU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843967" y="3910946"/>
            <a:ext cx="1458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мм/год</a:t>
            </a:r>
            <a:endParaRPr lang="ru-RU" sz="2800" b="1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6" hasCustomPrompt="1"/>
          </p:nvPr>
        </p:nvSpPr>
        <p:spPr>
          <a:xfrm>
            <a:off x="2736850" y="4820806"/>
            <a:ext cx="6213475" cy="156729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Опишите особенности климата.</a:t>
            </a:r>
          </a:p>
        </p:txBody>
      </p:sp>
      <p:sp>
        <p:nvSpPr>
          <p:cNvPr id="23" name="Объект 22"/>
          <p:cNvSpPr>
            <a:spLocks noGrp="1"/>
          </p:cNvSpPr>
          <p:nvPr>
            <p:ph sz="quarter" idx="17" hasCustomPrompt="1"/>
          </p:nvPr>
        </p:nvSpPr>
        <p:spPr>
          <a:xfrm>
            <a:off x="4630325" y="1447456"/>
            <a:ext cx="4320000" cy="3240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Вставьте </a:t>
            </a:r>
            <a:r>
              <a:rPr lang="ru-RU" dirty="0" err="1" smtClean="0"/>
              <a:t>климматограмму</a:t>
            </a:r>
            <a:r>
              <a:rPr lang="ru-RU" dirty="0" smtClean="0"/>
              <a:t> или рисунок.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8500056" y="6400800"/>
            <a:ext cx="643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F2EAD6-A650-47DA-9249-2C3C00906E5E}" type="slidenum">
              <a:rPr lang="ru-RU" sz="2400" b="1" smtClean="0">
                <a:solidFill>
                  <a:srgbClr val="1A62A9"/>
                </a:solidFill>
              </a:rPr>
              <a:pPr algn="r"/>
              <a:t>‹#›</a:t>
            </a:fld>
            <a:endParaRPr lang="ru-RU" b="1" dirty="0">
              <a:solidFill>
                <a:srgbClr val="1A62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6301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аллере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 слайда.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9272" y="1473199"/>
            <a:ext cx="3312000" cy="24840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Выберите иллюстрацию.</a:t>
            </a:r>
          </a:p>
        </p:txBody>
      </p:sp>
      <p:pic>
        <p:nvPicPr>
          <p:cNvPr id="7" name="Рисунок 6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58" y="6387921"/>
            <a:ext cx="457162" cy="43278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9272" y="4104835"/>
            <a:ext cx="3312000" cy="24840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Выберите иллюстрацию.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188056" y="1473199"/>
            <a:ext cx="3312000" cy="24840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Выберите иллюстрацию.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 hasCustomPrompt="1"/>
          </p:nvPr>
        </p:nvSpPr>
        <p:spPr>
          <a:xfrm>
            <a:off x="5188056" y="4104835"/>
            <a:ext cx="3312000" cy="24840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Выберите иллюстрацию.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00056" y="6400800"/>
            <a:ext cx="643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F2EAD6-A650-47DA-9249-2C3C00906E5E}" type="slidenum">
              <a:rPr lang="ru-RU" sz="2400" b="1" smtClean="0">
                <a:solidFill>
                  <a:srgbClr val="1A62A9"/>
                </a:solidFill>
              </a:rPr>
              <a:pPr algn="r"/>
              <a:t>‹#›</a:t>
            </a:fld>
            <a:endParaRPr lang="ru-RU" b="1" dirty="0">
              <a:solidFill>
                <a:srgbClr val="1A62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3587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58" y="6387921"/>
            <a:ext cx="457162" cy="43278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500056" y="6400800"/>
            <a:ext cx="643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F2EAD6-A650-47DA-9249-2C3C00906E5E}" type="slidenum">
              <a:rPr lang="ru-RU" sz="2400" b="1" smtClean="0">
                <a:solidFill>
                  <a:srgbClr val="1A62A9"/>
                </a:solidFill>
              </a:rPr>
              <a:pPr algn="r"/>
              <a:t>‹#›</a:t>
            </a:fld>
            <a:endParaRPr lang="ru-RU" b="1" dirty="0">
              <a:solidFill>
                <a:srgbClr val="1A62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411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традны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Введите заголовок слайда.</a:t>
            </a:r>
            <a:endParaRPr lang="ru-RU" dirty="0"/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58" y="6387921"/>
            <a:ext cx="457162" cy="432780"/>
          </a:xfrm>
          <a:prstGeom prst="rect">
            <a:avLst/>
          </a:prstGeom>
        </p:spPr>
      </p:pic>
      <p:grpSp>
        <p:nvGrpSpPr>
          <p:cNvPr id="54" name="Группа 53"/>
          <p:cNvGrpSpPr/>
          <p:nvPr userDrawn="1"/>
        </p:nvGrpSpPr>
        <p:grpSpPr>
          <a:xfrm>
            <a:off x="160986" y="1584101"/>
            <a:ext cx="8822028" cy="4636395"/>
            <a:chOff x="128789" y="1584101"/>
            <a:chExt cx="8822028" cy="4636395"/>
          </a:xfrm>
        </p:grpSpPr>
        <p:cxnSp>
          <p:nvCxnSpPr>
            <p:cNvPr id="6" name="Прямая соединительная линия 5"/>
            <p:cNvCxnSpPr/>
            <p:nvPr userDrawn="1"/>
          </p:nvCxnSpPr>
          <p:spPr>
            <a:xfrm flipV="1">
              <a:off x="128789" y="1584101"/>
              <a:ext cx="0" cy="4636395"/>
            </a:xfrm>
            <a:prstGeom prst="line">
              <a:avLst/>
            </a:prstGeom>
            <a:ln w="19050">
              <a:solidFill>
                <a:srgbClr val="BAD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 userDrawn="1"/>
          </p:nvCxnSpPr>
          <p:spPr>
            <a:xfrm flipV="1">
              <a:off x="432997" y="1584101"/>
              <a:ext cx="0" cy="4636395"/>
            </a:xfrm>
            <a:prstGeom prst="line">
              <a:avLst/>
            </a:prstGeom>
            <a:ln w="19050">
              <a:solidFill>
                <a:srgbClr val="BAD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 userDrawn="1"/>
          </p:nvCxnSpPr>
          <p:spPr>
            <a:xfrm flipV="1">
              <a:off x="737205" y="1584101"/>
              <a:ext cx="0" cy="4636395"/>
            </a:xfrm>
            <a:prstGeom prst="line">
              <a:avLst/>
            </a:prstGeom>
            <a:ln w="19050">
              <a:solidFill>
                <a:srgbClr val="BAD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 flipV="1">
              <a:off x="1041413" y="1584101"/>
              <a:ext cx="0" cy="4636395"/>
            </a:xfrm>
            <a:prstGeom prst="line">
              <a:avLst/>
            </a:prstGeom>
            <a:ln w="19050">
              <a:solidFill>
                <a:srgbClr val="BAD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 userDrawn="1"/>
          </p:nvCxnSpPr>
          <p:spPr>
            <a:xfrm flipV="1">
              <a:off x="2562453" y="1584101"/>
              <a:ext cx="0" cy="4636395"/>
            </a:xfrm>
            <a:prstGeom prst="line">
              <a:avLst/>
            </a:prstGeom>
            <a:ln w="19050">
              <a:solidFill>
                <a:srgbClr val="BAD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 userDrawn="1"/>
          </p:nvCxnSpPr>
          <p:spPr>
            <a:xfrm flipV="1">
              <a:off x="1345621" y="1584101"/>
              <a:ext cx="0" cy="4636395"/>
            </a:xfrm>
            <a:prstGeom prst="line">
              <a:avLst/>
            </a:prstGeom>
            <a:ln w="19050">
              <a:solidFill>
                <a:srgbClr val="BAD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 flipV="1">
              <a:off x="1649829" y="1584101"/>
              <a:ext cx="0" cy="4636395"/>
            </a:xfrm>
            <a:prstGeom prst="line">
              <a:avLst/>
            </a:prstGeom>
            <a:ln w="19050">
              <a:solidFill>
                <a:srgbClr val="BAD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 userDrawn="1"/>
          </p:nvCxnSpPr>
          <p:spPr>
            <a:xfrm flipV="1">
              <a:off x="1954037" y="1584101"/>
              <a:ext cx="0" cy="4636395"/>
            </a:xfrm>
            <a:prstGeom prst="line">
              <a:avLst/>
            </a:prstGeom>
            <a:ln w="19050">
              <a:solidFill>
                <a:srgbClr val="BAD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 userDrawn="1"/>
          </p:nvCxnSpPr>
          <p:spPr>
            <a:xfrm flipV="1">
              <a:off x="2258245" y="1584101"/>
              <a:ext cx="0" cy="4636395"/>
            </a:xfrm>
            <a:prstGeom prst="line">
              <a:avLst/>
            </a:prstGeom>
            <a:ln w="19050">
              <a:solidFill>
                <a:srgbClr val="BAD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 userDrawn="1"/>
          </p:nvCxnSpPr>
          <p:spPr>
            <a:xfrm flipV="1">
              <a:off x="2866661" y="1584101"/>
              <a:ext cx="0" cy="4636395"/>
            </a:xfrm>
            <a:prstGeom prst="line">
              <a:avLst/>
            </a:prstGeom>
            <a:ln w="19050">
              <a:solidFill>
                <a:srgbClr val="BAD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 userDrawn="1"/>
          </p:nvCxnSpPr>
          <p:spPr>
            <a:xfrm flipV="1">
              <a:off x="3170869" y="1584101"/>
              <a:ext cx="0" cy="4636395"/>
            </a:xfrm>
            <a:prstGeom prst="line">
              <a:avLst/>
            </a:prstGeom>
            <a:ln w="19050">
              <a:solidFill>
                <a:srgbClr val="BAD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 userDrawn="1"/>
          </p:nvCxnSpPr>
          <p:spPr>
            <a:xfrm flipV="1">
              <a:off x="3475077" y="1584101"/>
              <a:ext cx="0" cy="4636395"/>
            </a:xfrm>
            <a:prstGeom prst="line">
              <a:avLst/>
            </a:prstGeom>
            <a:ln w="19050">
              <a:solidFill>
                <a:srgbClr val="BAD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 userDrawn="1"/>
          </p:nvCxnSpPr>
          <p:spPr>
            <a:xfrm flipV="1">
              <a:off x="3779285" y="1584101"/>
              <a:ext cx="0" cy="4636395"/>
            </a:xfrm>
            <a:prstGeom prst="line">
              <a:avLst/>
            </a:prstGeom>
            <a:ln w="19050">
              <a:solidFill>
                <a:srgbClr val="BAD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 userDrawn="1"/>
          </p:nvCxnSpPr>
          <p:spPr>
            <a:xfrm flipV="1">
              <a:off x="4083493" y="1584101"/>
              <a:ext cx="0" cy="4636395"/>
            </a:xfrm>
            <a:prstGeom prst="line">
              <a:avLst/>
            </a:prstGeom>
            <a:ln w="19050">
              <a:solidFill>
                <a:srgbClr val="BAD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 userDrawn="1"/>
          </p:nvCxnSpPr>
          <p:spPr>
            <a:xfrm flipV="1">
              <a:off x="5604533" y="1584101"/>
              <a:ext cx="0" cy="4636395"/>
            </a:xfrm>
            <a:prstGeom prst="line">
              <a:avLst/>
            </a:prstGeom>
            <a:ln w="19050">
              <a:solidFill>
                <a:srgbClr val="BAD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 userDrawn="1"/>
          </p:nvCxnSpPr>
          <p:spPr>
            <a:xfrm flipV="1">
              <a:off x="4387701" y="1584101"/>
              <a:ext cx="0" cy="4636395"/>
            </a:xfrm>
            <a:prstGeom prst="line">
              <a:avLst/>
            </a:prstGeom>
            <a:ln w="19050">
              <a:solidFill>
                <a:srgbClr val="BAD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 userDrawn="1"/>
          </p:nvCxnSpPr>
          <p:spPr>
            <a:xfrm flipV="1">
              <a:off x="4691909" y="1584101"/>
              <a:ext cx="0" cy="4636395"/>
            </a:xfrm>
            <a:prstGeom prst="line">
              <a:avLst/>
            </a:prstGeom>
            <a:ln w="19050">
              <a:solidFill>
                <a:srgbClr val="BAD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 userDrawn="1"/>
          </p:nvCxnSpPr>
          <p:spPr>
            <a:xfrm flipV="1">
              <a:off x="4996117" y="1584101"/>
              <a:ext cx="0" cy="4636395"/>
            </a:xfrm>
            <a:prstGeom prst="line">
              <a:avLst/>
            </a:prstGeom>
            <a:ln w="19050">
              <a:solidFill>
                <a:srgbClr val="BAD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 userDrawn="1"/>
          </p:nvCxnSpPr>
          <p:spPr>
            <a:xfrm flipV="1">
              <a:off x="5300325" y="1584101"/>
              <a:ext cx="0" cy="4636395"/>
            </a:xfrm>
            <a:prstGeom prst="line">
              <a:avLst/>
            </a:prstGeom>
            <a:ln w="19050">
              <a:solidFill>
                <a:srgbClr val="BAD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 userDrawn="1"/>
          </p:nvCxnSpPr>
          <p:spPr>
            <a:xfrm flipV="1">
              <a:off x="5908741" y="1584101"/>
              <a:ext cx="0" cy="4636395"/>
            </a:xfrm>
            <a:prstGeom prst="line">
              <a:avLst/>
            </a:prstGeom>
            <a:ln w="19050">
              <a:solidFill>
                <a:srgbClr val="BAD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 userDrawn="1"/>
          </p:nvCxnSpPr>
          <p:spPr>
            <a:xfrm flipV="1">
              <a:off x="6212949" y="1584101"/>
              <a:ext cx="0" cy="4636395"/>
            </a:xfrm>
            <a:prstGeom prst="line">
              <a:avLst/>
            </a:prstGeom>
            <a:ln w="19050">
              <a:solidFill>
                <a:srgbClr val="BAD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 userDrawn="1"/>
          </p:nvCxnSpPr>
          <p:spPr>
            <a:xfrm flipV="1">
              <a:off x="6517157" y="1584101"/>
              <a:ext cx="0" cy="4636395"/>
            </a:xfrm>
            <a:prstGeom prst="line">
              <a:avLst/>
            </a:prstGeom>
            <a:ln w="19050">
              <a:solidFill>
                <a:srgbClr val="BAD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 userDrawn="1"/>
          </p:nvCxnSpPr>
          <p:spPr>
            <a:xfrm flipV="1">
              <a:off x="6821365" y="1584101"/>
              <a:ext cx="0" cy="4636395"/>
            </a:xfrm>
            <a:prstGeom prst="line">
              <a:avLst/>
            </a:prstGeom>
            <a:ln w="19050">
              <a:solidFill>
                <a:srgbClr val="BAD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 userDrawn="1"/>
          </p:nvCxnSpPr>
          <p:spPr>
            <a:xfrm flipV="1">
              <a:off x="7125573" y="1584101"/>
              <a:ext cx="0" cy="4636395"/>
            </a:xfrm>
            <a:prstGeom prst="line">
              <a:avLst/>
            </a:prstGeom>
            <a:ln w="19050">
              <a:solidFill>
                <a:srgbClr val="BAD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 userDrawn="1"/>
          </p:nvCxnSpPr>
          <p:spPr>
            <a:xfrm flipV="1">
              <a:off x="8646613" y="1584101"/>
              <a:ext cx="0" cy="4636395"/>
            </a:xfrm>
            <a:prstGeom prst="line">
              <a:avLst/>
            </a:prstGeom>
            <a:ln w="19050">
              <a:solidFill>
                <a:srgbClr val="BAD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 userDrawn="1"/>
          </p:nvCxnSpPr>
          <p:spPr>
            <a:xfrm flipV="1">
              <a:off x="7429781" y="1584101"/>
              <a:ext cx="0" cy="4636395"/>
            </a:xfrm>
            <a:prstGeom prst="line">
              <a:avLst/>
            </a:prstGeom>
            <a:ln w="19050">
              <a:solidFill>
                <a:srgbClr val="BAD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 userDrawn="1"/>
          </p:nvCxnSpPr>
          <p:spPr>
            <a:xfrm flipV="1">
              <a:off x="7733989" y="1584101"/>
              <a:ext cx="0" cy="4636395"/>
            </a:xfrm>
            <a:prstGeom prst="line">
              <a:avLst/>
            </a:prstGeom>
            <a:ln w="19050">
              <a:solidFill>
                <a:srgbClr val="BAD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 userDrawn="1"/>
          </p:nvCxnSpPr>
          <p:spPr>
            <a:xfrm flipV="1">
              <a:off x="8038197" y="1584101"/>
              <a:ext cx="0" cy="4636395"/>
            </a:xfrm>
            <a:prstGeom prst="line">
              <a:avLst/>
            </a:prstGeom>
            <a:ln w="19050">
              <a:solidFill>
                <a:srgbClr val="BAD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 userDrawn="1"/>
          </p:nvCxnSpPr>
          <p:spPr>
            <a:xfrm flipV="1">
              <a:off x="8342405" y="1584101"/>
              <a:ext cx="0" cy="4636395"/>
            </a:xfrm>
            <a:prstGeom prst="line">
              <a:avLst/>
            </a:prstGeom>
            <a:ln w="19050">
              <a:solidFill>
                <a:srgbClr val="BAD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 userDrawn="1"/>
          </p:nvCxnSpPr>
          <p:spPr>
            <a:xfrm flipV="1">
              <a:off x="8950817" y="1584101"/>
              <a:ext cx="0" cy="4636395"/>
            </a:xfrm>
            <a:prstGeom prst="line">
              <a:avLst/>
            </a:prstGeom>
            <a:ln w="19050">
              <a:solidFill>
                <a:srgbClr val="BAD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 userDrawn="1"/>
          </p:nvCxnSpPr>
          <p:spPr>
            <a:xfrm>
              <a:off x="128789" y="1584101"/>
              <a:ext cx="8822028" cy="0"/>
            </a:xfrm>
            <a:prstGeom prst="line">
              <a:avLst/>
            </a:prstGeom>
            <a:ln w="19050">
              <a:solidFill>
                <a:srgbClr val="BAD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 userDrawn="1"/>
          </p:nvCxnSpPr>
          <p:spPr>
            <a:xfrm>
              <a:off x="128789" y="1915272"/>
              <a:ext cx="8822028" cy="0"/>
            </a:xfrm>
            <a:prstGeom prst="line">
              <a:avLst/>
            </a:prstGeom>
            <a:ln w="19050">
              <a:solidFill>
                <a:srgbClr val="BAD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 userDrawn="1"/>
          </p:nvCxnSpPr>
          <p:spPr>
            <a:xfrm>
              <a:off x="128789" y="2908785"/>
              <a:ext cx="8822028" cy="0"/>
            </a:xfrm>
            <a:prstGeom prst="line">
              <a:avLst/>
            </a:prstGeom>
            <a:ln w="19050">
              <a:solidFill>
                <a:srgbClr val="BAD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 userDrawn="1"/>
          </p:nvCxnSpPr>
          <p:spPr>
            <a:xfrm>
              <a:off x="128789" y="3239956"/>
              <a:ext cx="8822028" cy="0"/>
            </a:xfrm>
            <a:prstGeom prst="line">
              <a:avLst/>
            </a:prstGeom>
            <a:ln w="19050">
              <a:solidFill>
                <a:srgbClr val="BAD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 userDrawn="1"/>
          </p:nvCxnSpPr>
          <p:spPr>
            <a:xfrm>
              <a:off x="128789" y="3571127"/>
              <a:ext cx="8822028" cy="0"/>
            </a:xfrm>
            <a:prstGeom prst="line">
              <a:avLst/>
            </a:prstGeom>
            <a:ln w="19050">
              <a:solidFill>
                <a:srgbClr val="BAD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 userDrawn="1"/>
          </p:nvCxnSpPr>
          <p:spPr>
            <a:xfrm>
              <a:off x="128789" y="3902298"/>
              <a:ext cx="8822028" cy="0"/>
            </a:xfrm>
            <a:prstGeom prst="line">
              <a:avLst/>
            </a:prstGeom>
            <a:ln w="19050">
              <a:solidFill>
                <a:srgbClr val="BAD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 userDrawn="1"/>
          </p:nvCxnSpPr>
          <p:spPr>
            <a:xfrm>
              <a:off x="128789" y="4233469"/>
              <a:ext cx="8822028" cy="0"/>
            </a:xfrm>
            <a:prstGeom prst="line">
              <a:avLst/>
            </a:prstGeom>
            <a:ln w="19050">
              <a:solidFill>
                <a:srgbClr val="BAD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 userDrawn="1"/>
          </p:nvCxnSpPr>
          <p:spPr>
            <a:xfrm>
              <a:off x="128789" y="4564640"/>
              <a:ext cx="8822028" cy="0"/>
            </a:xfrm>
            <a:prstGeom prst="line">
              <a:avLst/>
            </a:prstGeom>
            <a:ln w="19050">
              <a:solidFill>
                <a:srgbClr val="BAD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 userDrawn="1"/>
          </p:nvCxnSpPr>
          <p:spPr>
            <a:xfrm>
              <a:off x="128789" y="4895811"/>
              <a:ext cx="8822028" cy="0"/>
            </a:xfrm>
            <a:prstGeom prst="line">
              <a:avLst/>
            </a:prstGeom>
            <a:ln w="19050">
              <a:solidFill>
                <a:srgbClr val="BAD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 userDrawn="1"/>
          </p:nvCxnSpPr>
          <p:spPr>
            <a:xfrm>
              <a:off x="128789" y="5226982"/>
              <a:ext cx="8822028" cy="0"/>
            </a:xfrm>
            <a:prstGeom prst="line">
              <a:avLst/>
            </a:prstGeom>
            <a:ln w="19050">
              <a:solidFill>
                <a:srgbClr val="BAD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 userDrawn="1"/>
          </p:nvCxnSpPr>
          <p:spPr>
            <a:xfrm>
              <a:off x="128789" y="5558153"/>
              <a:ext cx="8822028" cy="0"/>
            </a:xfrm>
            <a:prstGeom prst="line">
              <a:avLst/>
            </a:prstGeom>
            <a:ln w="19050">
              <a:solidFill>
                <a:srgbClr val="BAD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 userDrawn="1"/>
          </p:nvCxnSpPr>
          <p:spPr>
            <a:xfrm>
              <a:off x="128789" y="5889324"/>
              <a:ext cx="8822028" cy="0"/>
            </a:xfrm>
            <a:prstGeom prst="line">
              <a:avLst/>
            </a:prstGeom>
            <a:ln w="19050">
              <a:solidFill>
                <a:srgbClr val="BAD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 userDrawn="1"/>
          </p:nvCxnSpPr>
          <p:spPr>
            <a:xfrm>
              <a:off x="128789" y="6220496"/>
              <a:ext cx="8822028" cy="0"/>
            </a:xfrm>
            <a:prstGeom prst="line">
              <a:avLst/>
            </a:prstGeom>
            <a:ln w="19050">
              <a:solidFill>
                <a:srgbClr val="BAD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 userDrawn="1"/>
          </p:nvCxnSpPr>
          <p:spPr>
            <a:xfrm>
              <a:off x="128789" y="2577614"/>
              <a:ext cx="8822028" cy="0"/>
            </a:xfrm>
            <a:prstGeom prst="line">
              <a:avLst/>
            </a:prstGeom>
            <a:ln w="19050">
              <a:solidFill>
                <a:srgbClr val="BAD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 userDrawn="1"/>
          </p:nvCxnSpPr>
          <p:spPr>
            <a:xfrm>
              <a:off x="128789" y="2246443"/>
              <a:ext cx="8822028" cy="0"/>
            </a:xfrm>
            <a:prstGeom prst="line">
              <a:avLst/>
            </a:prstGeom>
            <a:ln w="19050">
              <a:solidFill>
                <a:srgbClr val="BAD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 userDrawn="1"/>
        </p:nvSpPr>
        <p:spPr>
          <a:xfrm>
            <a:off x="8500056" y="6400800"/>
            <a:ext cx="643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F2EAD6-A650-47DA-9249-2C3C00906E5E}" type="slidenum">
              <a:rPr lang="ru-RU" sz="2400" b="1" smtClean="0">
                <a:solidFill>
                  <a:srgbClr val="1A62A9"/>
                </a:solidFill>
              </a:rPr>
              <a:pPr algn="r"/>
              <a:t>‹#›</a:t>
            </a:fld>
            <a:endParaRPr lang="ru-RU" b="1" dirty="0">
              <a:solidFill>
                <a:srgbClr val="1A62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3609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Введите имя и фамилию автора цитаты.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54339" y="1763506"/>
            <a:ext cx="3240000" cy="432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Вставьте портретное фото автора цитаты.</a:t>
            </a:r>
            <a:endParaRPr lang="ru-RU" dirty="0"/>
          </a:p>
        </p:txBody>
      </p:sp>
      <p:pic>
        <p:nvPicPr>
          <p:cNvPr id="6" name="Рисунок 5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58" y="6387921"/>
            <a:ext cx="457162" cy="432780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3837904" y="1763506"/>
            <a:ext cx="5112913" cy="43199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Введите текст цитаты.</a:t>
            </a:r>
            <a:endParaRPr lang="ru-R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500056" y="6400800"/>
            <a:ext cx="643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F2EAD6-A650-47DA-9249-2C3C00906E5E}" type="slidenum">
              <a:rPr lang="ru-RU" sz="2400" b="1" smtClean="0">
                <a:solidFill>
                  <a:srgbClr val="1A62A9"/>
                </a:solidFill>
              </a:rPr>
              <a:pPr algn="r"/>
              <a:t>‹#›</a:t>
            </a:fld>
            <a:endParaRPr lang="ru-RU" b="1" dirty="0">
              <a:solidFill>
                <a:srgbClr val="1A62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61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ст с выбором отве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68192" y="0"/>
            <a:ext cx="7482625" cy="244698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вопрос.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1468193" y="3004354"/>
            <a:ext cx="6864440" cy="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Ответ № 1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1468193" y="3888853"/>
            <a:ext cx="6864440" cy="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Ответ № 2</a:t>
            </a:r>
          </a:p>
        </p:txBody>
      </p:sp>
      <p:sp>
        <p:nvSpPr>
          <p:cNvPr id="12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1468193" y="4773352"/>
            <a:ext cx="6864440" cy="863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Ответ № 3</a:t>
            </a:r>
          </a:p>
        </p:txBody>
      </p:sp>
      <p:sp>
        <p:nvSpPr>
          <p:cNvPr id="13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468192" y="5657850"/>
            <a:ext cx="6864441" cy="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Ответ № 4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50009" y="3004354"/>
            <a:ext cx="528031" cy="523220"/>
          </a:xfrm>
          <a:prstGeom prst="rect">
            <a:avLst/>
          </a:prstGeom>
          <a:solidFill>
            <a:srgbClr val="1A62A9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50005" y="3867954"/>
            <a:ext cx="528031" cy="523220"/>
          </a:xfrm>
          <a:prstGeom prst="rect">
            <a:avLst/>
          </a:prstGeom>
          <a:solidFill>
            <a:srgbClr val="1A62A9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Б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50006" y="4773352"/>
            <a:ext cx="528031" cy="523220"/>
          </a:xfrm>
          <a:prstGeom prst="rect">
            <a:avLst/>
          </a:prstGeom>
          <a:solidFill>
            <a:srgbClr val="1A62A9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50007" y="5658715"/>
            <a:ext cx="528031" cy="523220"/>
          </a:xfrm>
          <a:prstGeom prst="rect">
            <a:avLst/>
          </a:prstGeom>
          <a:solidFill>
            <a:srgbClr val="1A62A9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Г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58" y="6387921"/>
            <a:ext cx="457162" cy="43278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8500056" y="6400800"/>
            <a:ext cx="643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F2EAD6-A650-47DA-9249-2C3C00906E5E}" type="slidenum">
              <a:rPr lang="ru-RU" sz="2400" b="1" smtClean="0">
                <a:solidFill>
                  <a:srgbClr val="1A62A9"/>
                </a:solidFill>
              </a:rPr>
              <a:pPr algn="r"/>
              <a:t>‹#›</a:t>
            </a:fld>
            <a:endParaRPr lang="ru-RU" b="1" dirty="0">
              <a:solidFill>
                <a:srgbClr val="1A62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112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ст с рисунко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68192" y="0"/>
            <a:ext cx="7482625" cy="244698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вопрос.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5" hasCustomPrompt="1"/>
          </p:nvPr>
        </p:nvSpPr>
        <p:spPr>
          <a:xfrm>
            <a:off x="4630817" y="3066386"/>
            <a:ext cx="4320000" cy="324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Вставьте рисунок с соотношением сторон 4х3</a:t>
            </a:r>
            <a:endParaRPr lang="ru-RU" dirty="0"/>
          </a:p>
        </p:txBody>
      </p:sp>
      <p:sp>
        <p:nvSpPr>
          <p:cNvPr id="18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888644" y="3066386"/>
            <a:ext cx="3528809" cy="5232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Ответ № 1</a:t>
            </a:r>
          </a:p>
        </p:txBody>
      </p:sp>
      <p:sp>
        <p:nvSpPr>
          <p:cNvPr id="19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888645" y="3971979"/>
            <a:ext cx="3528808" cy="52322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Ответ № 2</a:t>
            </a:r>
          </a:p>
        </p:txBody>
      </p:sp>
      <p:sp>
        <p:nvSpPr>
          <p:cNvPr id="2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888644" y="4877573"/>
            <a:ext cx="3528808" cy="52322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Ответ № 3</a:t>
            </a:r>
          </a:p>
        </p:txBody>
      </p:sp>
      <p:sp>
        <p:nvSpPr>
          <p:cNvPr id="21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888644" y="5783166"/>
            <a:ext cx="3528809" cy="52322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Ответ № 4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76899" y="3065625"/>
            <a:ext cx="528031" cy="523220"/>
          </a:xfrm>
          <a:prstGeom prst="rect">
            <a:avLst/>
          </a:prstGeom>
          <a:solidFill>
            <a:srgbClr val="1A62A9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270457" y="3971472"/>
            <a:ext cx="528031" cy="523220"/>
          </a:xfrm>
          <a:prstGeom prst="rect">
            <a:avLst/>
          </a:prstGeom>
          <a:solidFill>
            <a:srgbClr val="1A62A9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Б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272604" y="4877319"/>
            <a:ext cx="528031" cy="523220"/>
          </a:xfrm>
          <a:prstGeom prst="rect">
            <a:avLst/>
          </a:prstGeom>
          <a:solidFill>
            <a:srgbClr val="1A62A9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276899" y="5783166"/>
            <a:ext cx="528031" cy="523220"/>
          </a:xfrm>
          <a:prstGeom prst="rect">
            <a:avLst/>
          </a:prstGeom>
          <a:solidFill>
            <a:srgbClr val="1A62A9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Г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6" name="Рисунок 25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58" y="6387921"/>
            <a:ext cx="457162" cy="43278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500056" y="6400800"/>
            <a:ext cx="643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F2EAD6-A650-47DA-9249-2C3C00906E5E}" type="slidenum">
              <a:rPr lang="ru-RU" sz="2400" b="1" smtClean="0">
                <a:solidFill>
                  <a:srgbClr val="1A62A9"/>
                </a:solidFill>
              </a:rPr>
              <a:pPr algn="r"/>
              <a:t>‹#›</a:t>
            </a:fld>
            <a:endParaRPr lang="ru-RU" b="1" dirty="0">
              <a:solidFill>
                <a:srgbClr val="1A62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694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57350" y="0"/>
            <a:ext cx="7293467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Введите 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142" y="1473200"/>
            <a:ext cx="8785716" cy="492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8850" y="6521450"/>
            <a:ext cx="565150" cy="336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1A62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2E1868-E22D-4082-9C83-3EBFB26CC57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592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4" r:id="rId5"/>
    <p:sldLayoutId id="2147483671" r:id="rId6"/>
    <p:sldLayoutId id="2147483670" r:id="rId7"/>
    <p:sldLayoutId id="2147483665" r:id="rId8"/>
    <p:sldLayoutId id="2147483666" r:id="rId9"/>
    <p:sldLayoutId id="2147483667" r:id="rId10"/>
    <p:sldLayoutId id="2147483673" r:id="rId11"/>
    <p:sldLayoutId id="2147483674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oleObject" Target="../embeddings/oleObject5.bin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0" y="0"/>
            <a:ext cx="7349067" cy="1253067"/>
          </a:xfrm>
        </p:spPr>
        <p:txBody>
          <a:bodyPr>
            <a:noAutofit/>
          </a:bodyPr>
          <a:lstStyle/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Презентация результатов педагогической деятельности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5200" y="1455204"/>
            <a:ext cx="5638800" cy="24314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учителя географии</a:t>
            </a:r>
          </a:p>
          <a:p>
            <a:pPr lvl="0" algn="ctr">
              <a:defRPr/>
            </a:pP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Никифоровой Натальи Витальевны</a:t>
            </a:r>
            <a:endParaRPr lang="ru-RU" b="1" i="1" dirty="0" smtClean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  <a:p>
            <a:pPr lvl="0" algn="ctr">
              <a:defRPr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МКОУ «Новогремяченская СОШ»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Хохольского муниципального  района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345936"/>
            <a:ext cx="548640" cy="512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570073" y="6472515"/>
            <a:ext cx="573927" cy="385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A62A9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31733" y="4938917"/>
            <a:ext cx="4553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Не тот учитель, кто получает воспитание 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образование учителя,  а тот,  у кого есть внутренняя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уверенность в том, что он есть,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должен быть и не может быть иным…»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Л.Н. Толстой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43867" y="3991170"/>
            <a:ext cx="502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Общий педагогический стаж  - 22 года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Стаж работы учителем географии – 9 лет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Высшая квалификационная категория</a:t>
            </a:r>
          </a:p>
        </p:txBody>
      </p:sp>
      <p:pic>
        <p:nvPicPr>
          <p:cNvPr id="5121" name="Picture 1" descr="C:\Documents and Settings\user\Рабочий стол\Учитель Никифорова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 cstate="print"/>
          <a:srcRect l="1668" r="166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8892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3999" cy="1446550"/>
          </a:xfrm>
          <a:prstGeom prst="rect">
            <a:avLst/>
          </a:prstGeom>
          <a:solidFill>
            <a:srgbClr val="1A62A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358775"/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Профессиональное развитие и оценка педагогической деятельности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636000" y="6417733"/>
            <a:ext cx="508000" cy="440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6417733"/>
            <a:ext cx="508000" cy="440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1981202" y="4259749"/>
          <a:ext cx="1608666" cy="2276515"/>
        </p:xfrm>
        <a:graphic>
          <a:graphicData uri="http://schemas.openxmlformats.org/presentationml/2006/ole">
            <p:oleObj spid="_x0000_s3080" name="Acrobat Document" r:id="rId3" imgW="5668166" imgH="8019048" progId="AcroExch.Document.7">
              <p:embed/>
            </p:oleObj>
          </a:graphicData>
        </a:graphic>
      </p:graphicFrame>
      <p:pic>
        <p:nvPicPr>
          <p:cNvPr id="13" name="Picture 2" descr="C:\Documents and Settings\user\Рабочий стол\Документы мои для аттестации\Достижения 2018 - 2019\Благодарность География 21 ве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5332" y="4222043"/>
            <a:ext cx="1693335" cy="2368456"/>
          </a:xfrm>
          <a:prstGeom prst="rect">
            <a:avLst/>
          </a:prstGeom>
          <a:noFill/>
        </p:spPr>
      </p:pic>
      <p:pic>
        <p:nvPicPr>
          <p:cNvPr id="3085" name="Picture 13" descr="C:\Documents and Settings\user\Рабочий стол\Мои грамоты!!!\Почетная грамот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133" y="1623350"/>
            <a:ext cx="1761067" cy="2419356"/>
          </a:xfrm>
          <a:prstGeom prst="rect">
            <a:avLst/>
          </a:prstGeom>
          <a:noFill/>
        </p:spPr>
      </p:pic>
      <p:pic>
        <p:nvPicPr>
          <p:cNvPr id="3086" name="Picture 14" descr="C:\Documents and Settings\user\Рабочий стол\Мои грамоты!!!\Патриотическое воспитани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14008" y="1727201"/>
            <a:ext cx="1651285" cy="2268538"/>
          </a:xfrm>
          <a:prstGeom prst="rect">
            <a:avLst/>
          </a:prstGeom>
          <a:noFill/>
        </p:spPr>
      </p:pic>
      <p:pic>
        <p:nvPicPr>
          <p:cNvPr id="3087" name="Picture 15" descr="C:\Documents and Settings\user\Рабочий стол\Мои грамоты!!!\IT технологи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6134" y="1693334"/>
            <a:ext cx="1636288" cy="2247934"/>
          </a:xfrm>
          <a:prstGeom prst="rect">
            <a:avLst/>
          </a:prstGeom>
          <a:noFill/>
        </p:spPr>
      </p:pic>
      <p:pic>
        <p:nvPicPr>
          <p:cNvPr id="3088" name="Picture 16" descr="C:\Documents and Settings\user\Рабочий стол\Мои грамоты!!!\Пионерская организация 201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2276" y="1676399"/>
            <a:ext cx="1633266" cy="2243783"/>
          </a:xfrm>
          <a:prstGeom prst="rect">
            <a:avLst/>
          </a:prstGeom>
          <a:noFill/>
        </p:spPr>
      </p:pic>
      <p:pic>
        <p:nvPicPr>
          <p:cNvPr id="3090" name="Picture 18" descr="C:\Documents and Settings\user\Рабочий стол\Мои грамоты!!!\Чижов Конкурс Любимый учитель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63341" y="1657938"/>
            <a:ext cx="1677459" cy="2304496"/>
          </a:xfrm>
          <a:prstGeom prst="rect">
            <a:avLst/>
          </a:prstGeom>
          <a:noFill/>
        </p:spPr>
      </p:pic>
      <p:pic>
        <p:nvPicPr>
          <p:cNvPr id="3092" name="Picture 20" descr="C:\Documents and Settings\user\Рабочий стол\Мои грамоты!!!\Цифровой мир за подготовку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98267" y="4233863"/>
            <a:ext cx="1642533" cy="2256514"/>
          </a:xfrm>
          <a:prstGeom prst="rect">
            <a:avLst/>
          </a:prstGeom>
          <a:noFill/>
        </p:spPr>
      </p:pic>
      <p:pic>
        <p:nvPicPr>
          <p:cNvPr id="3093" name="Picture 21" descr="C:\Documents and Settings\user\Рабочий стол\Мои грамоты!!!\Соц.проект 18 г.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31534" y="4216928"/>
            <a:ext cx="1712915" cy="2353205"/>
          </a:xfrm>
          <a:prstGeom prst="rect">
            <a:avLst/>
          </a:prstGeom>
          <a:noFill/>
        </p:spPr>
      </p:pic>
      <p:pic>
        <p:nvPicPr>
          <p:cNvPr id="3094" name="Picture 22" descr="C:\Documents and Settings\user\Рабочий стол\Мои грамоты!!!\Дерзай быть мудрым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9950" y="4216400"/>
            <a:ext cx="1737951" cy="238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7200" y="0"/>
            <a:ext cx="65870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Сведения о повышении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квалификации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7867" y="1507067"/>
            <a:ext cx="8534400" cy="60617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- 2017 год, ГБУ ДПО ВО «Институт развития образования» обучение по  программе «Использование интерактивной доски 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SMART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в образовательной деятельности», 30 часов;</a:t>
            </a:r>
          </a:p>
          <a:p>
            <a:pPr algn="just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- 2017 год, ГБУ ДПО ВО «Институт развития образования» обучение по  программе «Организация работы школьной студии мультипликации», 30 часов;</a:t>
            </a:r>
          </a:p>
          <a:p>
            <a:pPr algn="just">
              <a:buFontTx/>
              <a:buChar char="-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2018 год, ГБУ ДПО ВО «Институт развития образования» обучение по  программе  «Актуальные проблемы теории и методики преподавания географии в условиях реализации ФГОС общего образования», 48 часов;</a:t>
            </a:r>
          </a:p>
          <a:p>
            <a:pPr algn="just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- 2019 год, Некоммерческая организация Благотворительный фонд наследия Менделеева по теме: «Современный урок в условиях реализации ФГОС (предметы естественно-научного цикла), 72 часа;</a:t>
            </a:r>
          </a:p>
          <a:p>
            <a:pPr algn="just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- 2019 год, ГБУ ДПО ВО «Институт развития образования» обучение по  программе  «Деятельностный подход к формированию инженерно-технического мышления обучающихся», 30 часов;</a:t>
            </a:r>
          </a:p>
          <a:p>
            <a:pPr algn="just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- 2091 год,  ООО «Столичный учебный центр» по программе повышения квалификации «Обучающиеся с ОВЗ: Особенности организации учебной деятельности в соответствии с ФГОС», 72 часа.</a:t>
            </a:r>
          </a:p>
          <a:p>
            <a:pPr>
              <a:buFont typeface="Wingdings" pitchFamily="2" charset="2"/>
              <a:buChar char="Ø"/>
            </a:pPr>
            <a:endParaRPr lang="ru-RU" b="1" i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>
              <a:buFontTx/>
              <a:buChar char="-"/>
            </a:pP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  <a:p>
            <a:pPr>
              <a:buFontTx/>
              <a:buChar char="-"/>
            </a:pP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71601" y="0"/>
            <a:ext cx="7772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Участие и достижения в конкурсах профессионального мастерства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2533" y="1523999"/>
            <a:ext cx="8297334" cy="254435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Лауреат муниципального конкурса «Учитель года – 2017»;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Лауреат муниципального конкурса«Учитель года – 2019»;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Призер Всероссийского  конкурса профессионального                                    мастерства педагогов «Мой лучший урок» , 2019 г.;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Призер регионального педагогического фестиваля «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PRO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движение», 2019 г.</a:t>
            </a:r>
          </a:p>
        </p:txBody>
      </p:sp>
      <p:pic>
        <p:nvPicPr>
          <p:cNvPr id="1029" name="Picture 5" descr="C:\Documents and Settings\user\Рабочий стол\Мои грамоты!!!\Учитель года 2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332" y="4115328"/>
            <a:ext cx="1879073" cy="2581474"/>
          </a:xfrm>
          <a:prstGeom prst="rect">
            <a:avLst/>
          </a:prstGeom>
          <a:noFill/>
        </p:spPr>
      </p:pic>
      <p:pic>
        <p:nvPicPr>
          <p:cNvPr id="1030" name="Picture 6" descr="C:\Documents and Settings\user\Рабочий стол\Мои грамоты!!!\Учитель года 2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098396"/>
            <a:ext cx="1957935" cy="2689815"/>
          </a:xfrm>
          <a:prstGeom prst="rect">
            <a:avLst/>
          </a:prstGeom>
          <a:noFill/>
        </p:spPr>
      </p:pic>
      <p:pic>
        <p:nvPicPr>
          <p:cNvPr id="1031" name="Picture 7" descr="C:\Documents and Settings\user\Рабочий стол\Мои грамоты!!!\Призер Продвижени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1874" y="4098397"/>
            <a:ext cx="1863726" cy="2560390"/>
          </a:xfrm>
          <a:prstGeom prst="rect">
            <a:avLst/>
          </a:prstGeom>
          <a:noFill/>
        </p:spPr>
      </p:pic>
      <p:pic>
        <p:nvPicPr>
          <p:cNvPr id="1033" name="Picture 9" descr="C:\Documents and Settings\user\Рабочий стол\Мои грамоты!!!\Диплом 3 Мой лучший уро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4675" y="4216930"/>
            <a:ext cx="1762218" cy="2420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426463" y="338667"/>
            <a:ext cx="7717537" cy="8636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Методическая работа</a:t>
            </a:r>
            <a:endParaRPr lang="ru-RU" sz="4800" dirty="0" smtClean="0"/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179388" y="1412875"/>
            <a:ext cx="8713787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i="1" u="sng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Открытые уроки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«Особенности природы Антарктиды»,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7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класс,  районный конкурс «Учитель года»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«Природные зоны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Восточно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– Европейской равнины», в рамках Всероссийского конкурса профессионального  мастерства педагогов «Мой лучший урок»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pPr algn="just"/>
            <a:r>
              <a:rPr lang="ru-RU" sz="2000" b="1" i="1" u="sng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Мастер классы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«Использование мультимедиа технологий при работе с географическими картами»  на базе МКОУ «Хохольский лицей»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«Применение ИКТ на уроках географии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»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«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Лепбук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– как средство  познавательной активности учащихся»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pPr algn="just"/>
            <a:r>
              <a:rPr lang="ru-RU" sz="2000" b="1" i="1" u="sng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Публикации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XVIII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 Международная научно-практическая конференция «Информатизация учебного процесса и управления образованием. Сетевые и интернет технологии»,  декабрь 2018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Статья в сборнике «Образование, экология, практика», ВГУ 2018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«Развитие творческих способностей на уроках географии» сайт Всероссийского конкурса  «Мой лучший урок», февраль 2019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2960" y="203200"/>
            <a:ext cx="8540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Динамика качества обучения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04801" y="2311405"/>
          <a:ext cx="3522130" cy="3408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522"/>
                <a:gridCol w="788536"/>
                <a:gridCol w="788536"/>
                <a:gridCol w="788536"/>
              </a:tblGrid>
              <a:tr h="697025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Book Antiqua" pitchFamily="18" charset="0"/>
                        </a:rPr>
                        <a:t>Класс</a:t>
                      </a:r>
                      <a:endParaRPr lang="ru-RU" sz="1400" b="1" i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Book Antiqua" pitchFamily="18" charset="0"/>
                        </a:rPr>
                        <a:t>2016 – 2017</a:t>
                      </a:r>
                    </a:p>
                    <a:p>
                      <a:endParaRPr lang="ru-RU" sz="1400" b="1" i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Book Antiqua" pitchFamily="18" charset="0"/>
                        </a:rPr>
                        <a:t>2017- 2018</a:t>
                      </a:r>
                      <a:endParaRPr lang="ru-RU" sz="1400" b="1" i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Book Antiqua" pitchFamily="18" charset="0"/>
                        </a:rPr>
                        <a:t>2018 - 2019</a:t>
                      </a:r>
                      <a:endParaRPr lang="ru-RU" sz="1400" b="1" i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93726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Book Antiqua" pitchFamily="18" charset="0"/>
                        </a:rPr>
                        <a:t>География </a:t>
                      </a:r>
                    </a:p>
                    <a:p>
                      <a:r>
                        <a:rPr lang="ru-RU" sz="1400" b="1" i="1" dirty="0" smtClean="0">
                          <a:latin typeface="Book Antiqua" pitchFamily="18" charset="0"/>
                        </a:rPr>
                        <a:t>5 класс</a:t>
                      </a:r>
                      <a:endParaRPr lang="ru-RU" sz="1400" b="1" i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Book Antiqua" pitchFamily="18" charset="0"/>
                        </a:rPr>
                        <a:t>63%</a:t>
                      </a:r>
                      <a:endParaRPr lang="ru-RU" sz="1400" b="1" i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Book Antiqua" pitchFamily="18" charset="0"/>
                        </a:rPr>
                        <a:t>60%</a:t>
                      </a:r>
                      <a:endParaRPr lang="ru-RU" sz="1400" b="1" i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Book Antiqua" pitchFamily="18" charset="0"/>
                        </a:rPr>
                        <a:t>65%</a:t>
                      </a:r>
                      <a:endParaRPr lang="ru-RU" sz="1400" b="1" i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937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Book Antiqua" pitchFamily="18" charset="0"/>
                        </a:rPr>
                        <a:t>География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Book Antiqua" pitchFamily="18" charset="0"/>
                        </a:rPr>
                        <a:t>7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Book Antiqua" pitchFamily="18" charset="0"/>
                        </a:rPr>
                        <a:t>71%</a:t>
                      </a:r>
                      <a:endParaRPr lang="ru-RU" sz="1400" b="1" i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Book Antiqua" pitchFamily="18" charset="0"/>
                        </a:rPr>
                        <a:t>80%</a:t>
                      </a:r>
                      <a:endParaRPr lang="ru-RU" sz="1400" b="1" i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Book Antiqua" pitchFamily="18" charset="0"/>
                        </a:rPr>
                        <a:t>85%</a:t>
                      </a:r>
                      <a:endParaRPr lang="ru-RU" sz="1400" b="1" i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937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Book Antiqua" pitchFamily="18" charset="0"/>
                        </a:rPr>
                        <a:t>География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Book Antiqua" pitchFamily="18" charset="0"/>
                        </a:rPr>
                        <a:t>8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Book Antiqua" pitchFamily="18" charset="0"/>
                        </a:rPr>
                        <a:t>71%</a:t>
                      </a:r>
                      <a:endParaRPr lang="ru-RU" sz="1400" b="1" i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Book Antiqua" pitchFamily="18" charset="0"/>
                        </a:rPr>
                        <a:t>80%</a:t>
                      </a:r>
                      <a:endParaRPr lang="ru-RU" sz="1400" b="1" i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Book Antiqua" pitchFamily="18" charset="0"/>
                        </a:rPr>
                        <a:t>100%</a:t>
                      </a:r>
                      <a:endParaRPr lang="ru-RU" sz="1400" b="1" i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937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Book Antiqua" pitchFamily="18" charset="0"/>
                        </a:rPr>
                        <a:t>География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Book Antiqua" pitchFamily="18" charset="0"/>
                        </a:rPr>
                        <a:t>9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Book Antiqua" pitchFamily="18" charset="0"/>
                        </a:rPr>
                        <a:t>72%</a:t>
                      </a:r>
                      <a:endParaRPr lang="ru-RU" sz="1400" b="1" i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Book Antiqua" pitchFamily="18" charset="0"/>
                        </a:rPr>
                        <a:t>67%</a:t>
                      </a:r>
                      <a:endParaRPr lang="ru-RU" sz="1400" b="1" i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Book Antiqua" pitchFamily="18" charset="0"/>
                        </a:rPr>
                        <a:t>100%</a:t>
                      </a:r>
                      <a:endParaRPr lang="ru-RU" sz="1400" b="1" i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6046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Book Antiqua" pitchFamily="18" charset="0"/>
                        </a:rPr>
                        <a:t>География 10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Book Antiqua" pitchFamily="18" charset="0"/>
                        </a:rPr>
                        <a:t>89%</a:t>
                      </a:r>
                      <a:endParaRPr lang="ru-RU" sz="1400" b="1" i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Book Antiqua" pitchFamily="18" charset="0"/>
                        </a:rPr>
                        <a:t>100%</a:t>
                      </a:r>
                      <a:endParaRPr lang="ru-RU" sz="1400" b="1" i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i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4013200" y="1439334"/>
          <a:ext cx="4927600" cy="264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284132" y="4690534"/>
          <a:ext cx="4639734" cy="1960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6578"/>
                <a:gridCol w="1873957"/>
                <a:gridCol w="1219199"/>
              </a:tblGrid>
              <a:tr h="405553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Book Antiqua" pitchFamily="18" charset="0"/>
                        </a:rPr>
                        <a:t>Учебный год</a:t>
                      </a:r>
                      <a:endParaRPr lang="ru-RU" sz="1400" b="1" i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Book Antiqua" pitchFamily="18" charset="0"/>
                        </a:rPr>
                        <a:t>Количество учащихся</a:t>
                      </a:r>
                      <a:endParaRPr lang="ru-RU" sz="1400" b="1" i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Book Antiqua" pitchFamily="18" charset="0"/>
                        </a:rPr>
                        <a:t>Качество знаний, %</a:t>
                      </a:r>
                      <a:endParaRPr lang="ru-RU" sz="1400" b="1" i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05553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Book Antiqua" pitchFamily="18" charset="0"/>
                        </a:rPr>
                        <a:t>2016-2017</a:t>
                      </a:r>
                      <a:endParaRPr lang="ru-RU" sz="1400" b="1" i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Book Antiqua" pitchFamily="18" charset="0"/>
                        </a:rPr>
                        <a:t>10 учащихся</a:t>
                      </a:r>
                      <a:endParaRPr lang="ru-RU" sz="1400" b="1" i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Book Antiqua" pitchFamily="18" charset="0"/>
                        </a:rPr>
                        <a:t>80%</a:t>
                      </a:r>
                      <a:endParaRPr lang="ru-RU" sz="1400" b="1" i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05553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Book Antiqua" pitchFamily="18" charset="0"/>
                        </a:rPr>
                        <a:t>2017-2018</a:t>
                      </a:r>
                      <a:endParaRPr lang="ru-RU" sz="1400" b="1" i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Book Antiqua" pitchFamily="18" charset="0"/>
                        </a:rPr>
                        <a:t>13 учащихся</a:t>
                      </a:r>
                    </a:p>
                    <a:p>
                      <a:endParaRPr lang="ru-RU" sz="1400" b="1" i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Book Antiqua" pitchFamily="18" charset="0"/>
                        </a:rPr>
                        <a:t>69%</a:t>
                      </a:r>
                      <a:endParaRPr lang="ru-RU" sz="1400" b="1" i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05553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Book Antiqua" pitchFamily="18" charset="0"/>
                        </a:rPr>
                        <a:t>2018-2019</a:t>
                      </a:r>
                      <a:endParaRPr lang="ru-RU" sz="1400" b="1" i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Book Antiqua" pitchFamily="18" charset="0"/>
                        </a:rPr>
                        <a:t>6 учащихся</a:t>
                      </a:r>
                    </a:p>
                    <a:p>
                      <a:endParaRPr lang="ru-RU" sz="1400" b="1" i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Book Antiqua" pitchFamily="18" charset="0"/>
                        </a:rPr>
                        <a:t>100%</a:t>
                      </a:r>
                      <a:endParaRPr lang="ru-RU" sz="1400" b="1" i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809066" y="4233333"/>
            <a:ext cx="3623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Book Antiqua" pitchFamily="18" charset="0"/>
              </a:rPr>
              <a:t>Результаты ОГЭ по географии</a:t>
            </a:r>
            <a:endParaRPr lang="ru-RU" b="1" i="1" dirty="0">
              <a:latin typeface="Book Antiqu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1385" y="1618734"/>
            <a:ext cx="3555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Book Antiqua" pitchFamily="18" charset="0"/>
              </a:rPr>
              <a:t>Качество знаний по географии</a:t>
            </a:r>
            <a:endParaRPr lang="ru-RU" b="1" i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92275" y="404813"/>
            <a:ext cx="511175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8800" y="0"/>
            <a:ext cx="71356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Результаты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достижений обучающихся 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172" name="AutoShape 6" descr="Картинки по запросу картинка глобу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3" name="AutoShape 8" descr="Картинки по запросу картинка глобу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4" name="AutoShape 9" descr="https://www.globusy.ru/images/cms/data/globusi/dev/globus-zemli-fiziko-politicheskij-320-m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5" name="AutoShape 11" descr="https://www.globusy.ru/images/cms/data/globusi/dev/globus-zemli-fiziko-politicheskij-320-m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1316735"/>
            <a:ext cx="5503333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u="sng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Общероссийская предметная олимпиада по географии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1 место, 9 класс </a:t>
            </a:r>
            <a:r>
              <a:rPr lang="ru-RU" sz="1600" b="1" i="1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Курзанова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Анна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1 место, 9 класс Арсланова Виктория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3 место, 8 класс </a:t>
            </a:r>
            <a:r>
              <a:rPr lang="ru-RU" sz="1600" b="1" i="1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Челак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Виталия</a:t>
            </a:r>
            <a:endParaRPr lang="ru-RU" sz="16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Межрегиональные  олимпиады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участник, 8 класс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Курзанова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Анна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участник, 9 класс Попов Артем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Олимпиада </a:t>
            </a:r>
            <a:r>
              <a:rPr lang="ru-RU" sz="2000" b="1" i="1" u="sng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по краеведению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победитель, 9 класс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Курзанова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Анна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; (2016-2017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уч.г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.)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призер, 10 класс Башмакова Олеся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Всероссийская интернет-олимпиада «География </a:t>
            </a:r>
            <a:r>
              <a:rPr lang="en-US" sz="2000" b="1" i="1" u="sng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XXI</a:t>
            </a:r>
            <a:r>
              <a:rPr lang="ru-RU" sz="2000" b="1" i="1" u="sng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века»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участник, 10 класс </a:t>
            </a:r>
            <a:r>
              <a:rPr lang="ru-RU" sz="1600" b="1" i="1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Челак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Виталия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Курзанова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Анна,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победитель конкурсного отбора  в профильную смену РГО, в детский центр «Артек», 2018 г.</a:t>
            </a:r>
          </a:p>
          <a:p>
            <a:endParaRPr lang="ru-RU" sz="16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u="sng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bg1">
                  <a:lumMod val="50000"/>
                </a:schemeClr>
              </a:solidFill>
              <a:latin typeface="Book Antiqu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bg1">
                  <a:lumMod val="50000"/>
                </a:schemeClr>
              </a:solidFill>
              <a:latin typeface="Book Antiqu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17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1693" y="1778529"/>
            <a:ext cx="15843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" descr="C:\Documents and Settings\user\Рабочий стол\Документы мои для аттестации\грамоты геогафия\Изображе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9541" y="1812396"/>
            <a:ext cx="14446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C:\Documents and Settings\user\Рабочий стол\Рисунок1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3333" y="4126364"/>
            <a:ext cx="3217334" cy="2270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9920" y="0"/>
            <a:ext cx="7416824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Победители и призеры творческих конкурсов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38666" y="1621503"/>
          <a:ext cx="5875867" cy="5038072"/>
        </p:xfrm>
        <a:graphic>
          <a:graphicData uri="http://schemas.openxmlformats.org/drawingml/2006/table">
            <a:tbl>
              <a:tblPr/>
              <a:tblGrid>
                <a:gridCol w="1202267"/>
                <a:gridCol w="4013200"/>
                <a:gridCol w="660400"/>
              </a:tblGrid>
              <a:tr h="512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Челак</a:t>
                      </a:r>
                      <a:r>
                        <a:rPr lang="ru-RU" sz="14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 Виталия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Областной</a:t>
                      </a:r>
                      <a:r>
                        <a:rPr lang="ru-RU" sz="1400" b="1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ru-RU" sz="14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конкурс</a:t>
                      </a:r>
                      <a:r>
                        <a:rPr lang="ru-RU" sz="1400" b="1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ru-RU" sz="14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творческих работ «В капле воды отражается мир»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 i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Никифоров Виталий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Открытый международный конкурса проектов «Цифровой мир»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 i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Братан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Олег 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Х</a:t>
                      </a:r>
                      <a:r>
                        <a:rPr lang="en-US" sz="1400" b="1" i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II</a:t>
                      </a:r>
                      <a:r>
                        <a:rPr lang="ru-RU" sz="1400" b="1" i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 областного конкурса «Взгляд молодых на проблемы местного самоуправления»</a:t>
                      </a:r>
                      <a:endParaRPr lang="ru-RU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 i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Маслова Марина</a:t>
                      </a:r>
                      <a:endParaRPr lang="ru-RU" sz="1400" b="1" i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Областной детский фестиваль «Старая, старая сказка» </a:t>
                      </a:r>
                      <a:endParaRPr lang="ru-RU" sz="1400" b="1" i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 i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7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Челак</a:t>
                      </a:r>
                      <a:r>
                        <a:rPr lang="ru-RU" sz="14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 Виталия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конкурс презентаций военно-патриотической направленности «Сквозь годы боевые»</a:t>
                      </a:r>
                      <a:endParaRPr lang="ru-RU" sz="1400" b="1" i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 i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Маслова Марина</a:t>
                      </a:r>
                      <a:endParaRPr lang="ru-RU" sz="1400" b="1" i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Районный конкурс «Символы России и Воронежского края»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 i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Никифоров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Виталий</a:t>
                      </a:r>
                      <a:endParaRPr lang="ru-RU" sz="1400" b="1" i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Районный конкурс «Символы России и Воронежского края»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 i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err="1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Челак</a:t>
                      </a:r>
                      <a:r>
                        <a:rPr lang="ru-RU" sz="1400" b="1" i="1" dirty="0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Виталия</a:t>
                      </a:r>
                      <a:endParaRPr lang="ru-RU" sz="1400" b="1" i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Х</a:t>
                      </a:r>
                      <a:r>
                        <a:rPr lang="en-US" sz="1400" b="1" i="1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III</a:t>
                      </a: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 региональная научно-практическая конференция «От любви к природе к культуре природопользовании»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 i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err="1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Миляева</a:t>
                      </a:r>
                      <a:r>
                        <a:rPr lang="ru-RU" sz="1400" b="1" i="1" dirty="0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Юлия</a:t>
                      </a:r>
                      <a:endParaRPr lang="ru-RU" sz="1400" b="1" i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Х</a:t>
                      </a:r>
                      <a:r>
                        <a:rPr lang="en-US" sz="1400" b="1" i="1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III</a:t>
                      </a: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 региональная научно-практическая конференция «От любви к природе к культуре природопользовании»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 i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289" name="Object 1"/>
          <p:cNvGraphicFramePr>
            <a:graphicFrameLocks noChangeAspect="1"/>
          </p:cNvGraphicFramePr>
          <p:nvPr/>
        </p:nvGraphicFramePr>
        <p:xfrm>
          <a:off x="6371688" y="1600200"/>
          <a:ext cx="1633328" cy="2311400"/>
        </p:xfrm>
        <a:graphic>
          <a:graphicData uri="http://schemas.openxmlformats.org/presentationml/2006/ole">
            <p:oleObj spid="_x0000_s12289" name="Acrobat Document" r:id="rId3" imgW="5667375" imgH="8020050" progId="AcroExch.Document.7">
              <p:embed/>
            </p:oleObj>
          </a:graphicData>
        </a:graphic>
      </p:graphicFrame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7276475" y="2709334"/>
          <a:ext cx="1630459" cy="2307339"/>
        </p:xfrm>
        <a:graphic>
          <a:graphicData uri="http://schemas.openxmlformats.org/presentationml/2006/ole">
            <p:oleObj spid="_x0000_s12290" name="Acrobat Document" r:id="rId4" imgW="5667375" imgH="8020050" progId="AcroExch.Document.7">
              <p:embed/>
            </p:oleObj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6301847" y="4258733"/>
          <a:ext cx="1622953" cy="2296717"/>
        </p:xfrm>
        <a:graphic>
          <a:graphicData uri="http://schemas.openxmlformats.org/presentationml/2006/ole">
            <p:oleObj spid="_x0000_s12291" name="Acrobat Document" r:id="rId5" imgW="5667375" imgH="802005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user\Рабочий стол\IMG_1149-3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9360" y="3218816"/>
            <a:ext cx="2583815" cy="172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645920" y="0"/>
            <a:ext cx="7102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Внеурочная деятельность</a:t>
            </a:r>
          </a:p>
        </p:txBody>
      </p:sp>
      <p:sp>
        <p:nvSpPr>
          <p:cNvPr id="9224" name="Прямоугольник 14"/>
          <p:cNvSpPr>
            <a:spLocks noChangeArrowheads="1"/>
          </p:cNvSpPr>
          <p:nvPr/>
        </p:nvSpPr>
        <p:spPr bwMode="auto">
          <a:xfrm>
            <a:off x="3383280" y="1408175"/>
            <a:ext cx="55412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ежегодное участие в научно-практических конференциях школьников г. Воронежа и Воронежской области на базе ВГПУ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предметные недели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 научно-исследовательская деятельность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творческие объединения</a:t>
            </a:r>
          </a:p>
          <a:p>
            <a:endParaRPr lang="ru-RU" b="1" i="1" dirty="0">
              <a:latin typeface="Book Antiqua" pitchFamily="18" charset="0"/>
            </a:endParaRPr>
          </a:p>
          <a:p>
            <a:r>
              <a:rPr lang="ru-RU" b="1" i="1" dirty="0">
                <a:latin typeface="Book Antiqua" pitchFamily="18" charset="0"/>
              </a:rPr>
              <a:t>      </a:t>
            </a:r>
            <a:endParaRPr lang="ru-RU" sz="1200" b="1" i="1" dirty="0">
              <a:latin typeface="Book Antiqua" pitchFamily="18" charset="0"/>
            </a:endParaRPr>
          </a:p>
        </p:txBody>
      </p:sp>
      <p:sp>
        <p:nvSpPr>
          <p:cNvPr id="9225" name="Прямоугольник 13"/>
          <p:cNvSpPr>
            <a:spLocks noChangeArrowheads="1"/>
          </p:cNvSpPr>
          <p:nvPr/>
        </p:nvSpPr>
        <p:spPr bwMode="auto">
          <a:xfrm>
            <a:off x="250825" y="5013325"/>
            <a:ext cx="59769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Сотрудничество с экологическими общественными организациями «Эка», ВРОО «Центр экологической политики».</a:t>
            </a:r>
          </a:p>
          <a:p>
            <a:pPr algn="just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Проведение совместных уроков: «Вода России»,  «Хранители воды», поездка на предприятие ООО «Картон Черноземье»</a:t>
            </a:r>
          </a:p>
        </p:txBody>
      </p:sp>
      <p:pic>
        <p:nvPicPr>
          <p:cNvPr id="9227" name="Picture 13" descr="http://www.novogremyache.hohrono.ru/wp-content/uploads/2016/03/IMG_03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5013325"/>
            <a:ext cx="2592387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9" descr="G:\DCIM\100CANON\IMG_18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4342" y="3231388"/>
            <a:ext cx="2557462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5" name="Picture 1" descr="E:\Документы мои для аттестации\печатные статьи\Печатные статьи 2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867" y="1603375"/>
            <a:ext cx="1303867" cy="1841258"/>
          </a:xfrm>
          <a:prstGeom prst="rect">
            <a:avLst/>
          </a:prstGeom>
          <a:noFill/>
        </p:spPr>
      </p:pic>
      <p:pic>
        <p:nvPicPr>
          <p:cNvPr id="26626" name="Picture 2" descr="E:\Документы мои для аттестации\печатные статьи\Печатные статьи 20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78000" y="1591733"/>
            <a:ext cx="1342740" cy="1896151"/>
          </a:xfrm>
          <a:prstGeom prst="rect">
            <a:avLst/>
          </a:prstGeom>
          <a:noFill/>
        </p:spPr>
      </p:pic>
      <p:pic>
        <p:nvPicPr>
          <p:cNvPr id="14" name="Picture 4" descr="C:\Documents and Settings\user\Рабочий стол\Документы мои для аттестации\Грамоты\настя шипилов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0554" y="3000734"/>
            <a:ext cx="1413382" cy="19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C:\Documents and Settings\user\Рабочий стол\Документы мои для аттестации\2016-04-26\Image00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0071" y="2981113"/>
            <a:ext cx="1449578" cy="205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619249" y="351692"/>
            <a:ext cx="7273925" cy="81035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Социальная деятельность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850" y="1066800"/>
            <a:ext cx="62865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 smtClean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Социальные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проекты: «Очистка прибрежной территории реки Дон», «Уборка территории старого пляжа», «Школьный двор», «Весенняя неделя добра», «Лес Победы», «Березовая аллея»,  акция «Белый цветок».</a:t>
            </a:r>
          </a:p>
        </p:txBody>
      </p:sp>
      <p:pic>
        <p:nvPicPr>
          <p:cNvPr id="10245" name="Picture 13" descr="http://www.novogremyache.hohrono.ru/wp-content/uploads/2016/04/IMG_1611-300x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2879" y="4747846"/>
            <a:ext cx="2736850" cy="172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6" descr="C:\Documents and Settings\user\Рабочий стол\весенняя неделя добра 2016\IMG_15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116800" y="-13030200"/>
            <a:ext cx="36004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" descr="C:\Documents and Settings\user\Рабочий стол\Добровольчество\DSCF29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6861" y="4712676"/>
            <a:ext cx="2783397" cy="179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9" descr="C:\Documents and Settings\user\Рабочий стол\Документы мои для аттестации\конкурс учитель\Ima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1513" y="1600199"/>
            <a:ext cx="1828914" cy="258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6345936"/>
            <a:ext cx="548640" cy="512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595360" y="6345936"/>
            <a:ext cx="548640" cy="512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C:\Documents and Settings\user\Рабочий стол\Добровольчество\IMAG067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6861" y="2933333"/>
            <a:ext cx="2811463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5" descr="C:\Documents and Settings\user\Рабочий стол\весенняя неделя добра 2016\IMG_181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4358" y="2899631"/>
            <a:ext cx="252095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6435584" y="3640016"/>
          <a:ext cx="2013013" cy="2848708"/>
        </p:xfrm>
        <a:graphic>
          <a:graphicData uri="http://schemas.openxmlformats.org/presentationml/2006/ole">
            <p:oleObj spid="_x0000_s10241" name="Acrobat Document" r:id="rId10" imgW="5667375" imgH="802005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7239F425-7D01-4285-982D-15322E3C5655}" vid="{DC3FC87A-B584-4EAE-9E70-1DA86E39563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3096</TotalTime>
  <Words>868</Words>
  <Application>Microsoft Office PowerPoint</Application>
  <PresentationFormat>Экран (4:3)</PresentationFormat>
  <Paragraphs>150</Paragraphs>
  <Slides>10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1</vt:lpstr>
      <vt:lpstr>Acrobat Document</vt:lpstr>
      <vt:lpstr>Презентация результатов педагогической деятельности</vt:lpstr>
      <vt:lpstr>Слайд 2</vt:lpstr>
      <vt:lpstr>Слайд 3</vt:lpstr>
      <vt:lpstr>Методическая работа</vt:lpstr>
      <vt:lpstr>Слайд 5</vt:lpstr>
      <vt:lpstr>Слайд 6</vt:lpstr>
      <vt:lpstr>Слайд 7</vt:lpstr>
      <vt:lpstr>Слайд 8</vt:lpstr>
      <vt:lpstr>Социальная деятельность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26</cp:revision>
  <dcterms:created xsi:type="dcterms:W3CDTF">2019-02-19T19:35:49Z</dcterms:created>
  <dcterms:modified xsi:type="dcterms:W3CDTF">2020-04-24T16:10:15Z</dcterms:modified>
</cp:coreProperties>
</file>