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40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charts/chart29.xml" ContentType="application/vnd.openxmlformats-officedocument.drawingml.chart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charts/chart36.xml" ContentType="application/vnd.openxmlformats-officedocument.drawingml.chart+xml"/>
  <Override PartName="/ppt/charts/chart3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charts/chart15.xml" ContentType="application/vnd.openxmlformats-officedocument.drawingml.chart+xml"/>
  <Override PartName="/ppt/charts/chart33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8" r:id="rId2"/>
    <p:sldId id="312" r:id="rId3"/>
    <p:sldId id="319" r:id="rId4"/>
    <p:sldId id="288" r:id="rId5"/>
    <p:sldId id="287" r:id="rId6"/>
    <p:sldId id="305" r:id="rId7"/>
    <p:sldId id="289" r:id="rId8"/>
    <p:sldId id="290" r:id="rId9"/>
    <p:sldId id="291" r:id="rId10"/>
    <p:sldId id="292" r:id="rId11"/>
    <p:sldId id="293" r:id="rId12"/>
    <p:sldId id="271" r:id="rId13"/>
    <p:sldId id="267" r:id="rId14"/>
    <p:sldId id="259" r:id="rId15"/>
    <p:sldId id="260" r:id="rId16"/>
    <p:sldId id="268" r:id="rId17"/>
    <p:sldId id="270" r:id="rId18"/>
    <p:sldId id="261" r:id="rId19"/>
    <p:sldId id="262" r:id="rId20"/>
    <p:sldId id="263" r:id="rId21"/>
    <p:sldId id="264" r:id="rId22"/>
    <p:sldId id="266" r:id="rId23"/>
    <p:sldId id="258" r:id="rId24"/>
    <p:sldId id="269" r:id="rId25"/>
    <p:sldId id="318" r:id="rId26"/>
    <p:sldId id="296" r:id="rId27"/>
    <p:sldId id="300" r:id="rId28"/>
    <p:sldId id="301" r:id="rId29"/>
    <p:sldId id="302" r:id="rId30"/>
    <p:sldId id="306" r:id="rId31"/>
    <p:sldId id="317" r:id="rId32"/>
    <p:sldId id="310" r:id="rId33"/>
    <p:sldId id="311" r:id="rId34"/>
    <p:sldId id="273" r:id="rId35"/>
    <p:sldId id="320" r:id="rId36"/>
    <p:sldId id="30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CC33"/>
    <a:srgbClr val="FF3300"/>
    <a:srgbClr val="00FFCC"/>
    <a:srgbClr val="66FF33"/>
    <a:srgbClr val="CCFFCC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673" autoAdjust="0"/>
  </p:normalViewPr>
  <p:slideViewPr>
    <p:cSldViewPr>
      <p:cViewPr varScale="1">
        <p:scale>
          <a:sx n="83" d="100"/>
          <a:sy n="83" d="100"/>
        </p:scale>
        <p:origin x="-153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40.xlsx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41.xlsx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4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975</c:v>
                </c:pt>
                <c:pt idx="1">
                  <c:v>1102</c:v>
                </c:pt>
                <c:pt idx="2">
                  <c:v>1106</c:v>
                </c:pt>
                <c:pt idx="3">
                  <c:v>1110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</c:v>
                </c:pt>
              </c:strCache>
            </c:strRef>
          </c:cat>
          <c:val>
            <c:numRef>
              <c:f>Лист1!$D$2:$D$5</c:f>
            </c:numRef>
          </c:val>
        </c:ser>
        <c:gapWidth val="115"/>
        <c:overlap val="-20"/>
        <c:axId val="79531008"/>
        <c:axId val="112395008"/>
      </c:barChart>
      <c:catAx>
        <c:axId val="795310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395008"/>
        <c:crosses val="autoZero"/>
        <c:auto val="1"/>
        <c:lblAlgn val="ctr"/>
        <c:lblOffset val="100"/>
      </c:catAx>
      <c:valAx>
        <c:axId val="1123950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53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10.9</c:v>
                </c:pt>
                <c:pt idx="1">
                  <c:v>11.1</c:v>
                </c:pt>
                <c:pt idx="2">
                  <c:v>11.6</c:v>
                </c:pt>
              </c:numCache>
            </c:numRef>
          </c:val>
        </c:ser>
        <c:gapWidth val="100"/>
        <c:overlap val="-24"/>
        <c:axId val="132020480"/>
        <c:axId val="132046848"/>
      </c:barChart>
      <c:catAx>
        <c:axId val="132020480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046848"/>
        <c:crosses val="autoZero"/>
        <c:auto val="1"/>
        <c:lblAlgn val="ctr"/>
        <c:lblOffset val="100"/>
      </c:catAx>
      <c:valAx>
        <c:axId val="1320468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02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00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отметка "3"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4 класс 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28.57</c:v>
                </c:pt>
                <c:pt idx="1">
                  <c:v>31.1</c:v>
                </c:pt>
                <c:pt idx="2">
                  <c:v>50.58</c:v>
                </c:pt>
                <c:pt idx="3">
                  <c:v>42.33</c:v>
                </c:pt>
                <c:pt idx="4">
                  <c:v>35.83</c:v>
                </c:pt>
              </c:numCache>
            </c:numRef>
          </c:val>
        </c:ser>
        <c:axId val="132712704"/>
        <c:axId val="132718592"/>
      </c:barChart>
      <c:catAx>
        <c:axId val="1327127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2718592"/>
        <c:crosses val="autoZero"/>
        <c:auto val="1"/>
        <c:lblAlgn val="ctr"/>
        <c:lblOffset val="100"/>
      </c:catAx>
      <c:valAx>
        <c:axId val="13271859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27127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00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отметка "2"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4 класс 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5.56</c:v>
                </c:pt>
                <c:pt idx="1">
                  <c:v>20.8</c:v>
                </c:pt>
                <c:pt idx="2">
                  <c:v>8.14</c:v>
                </c:pt>
                <c:pt idx="3">
                  <c:v>6.88</c:v>
                </c:pt>
                <c:pt idx="4">
                  <c:v>10.7</c:v>
                </c:pt>
              </c:numCache>
            </c:numRef>
          </c:val>
        </c:ser>
        <c:axId val="132759552"/>
        <c:axId val="132761088"/>
      </c:barChart>
      <c:catAx>
        <c:axId val="1327595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32761088"/>
        <c:crosses val="autoZero"/>
        <c:auto val="1"/>
        <c:lblAlgn val="ctr"/>
        <c:lblOffset val="100"/>
      </c:catAx>
      <c:valAx>
        <c:axId val="13276108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27595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00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отметка "4"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4 класс 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48.41</c:v>
                </c:pt>
                <c:pt idx="1">
                  <c:v>35.4</c:v>
                </c:pt>
                <c:pt idx="2">
                  <c:v>31.4</c:v>
                </c:pt>
                <c:pt idx="3">
                  <c:v>41.8</c:v>
                </c:pt>
                <c:pt idx="4">
                  <c:v>41.1</c:v>
                </c:pt>
              </c:numCache>
            </c:numRef>
          </c:val>
        </c:ser>
        <c:axId val="133043712"/>
        <c:axId val="133045248"/>
      </c:barChart>
      <c:catAx>
        <c:axId val="1330437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33045248"/>
        <c:crosses val="autoZero"/>
        <c:auto val="1"/>
        <c:lblAlgn val="ctr"/>
        <c:lblOffset val="100"/>
      </c:catAx>
      <c:valAx>
        <c:axId val="13304524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3043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00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отметка "5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4 класс 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17.459999999999987</c:v>
                </c:pt>
                <c:pt idx="1">
                  <c:v>12.6</c:v>
                </c:pt>
                <c:pt idx="2">
                  <c:v>9.8800000000000008</c:v>
                </c:pt>
                <c:pt idx="3">
                  <c:v>8.99</c:v>
                </c:pt>
                <c:pt idx="4">
                  <c:v>12.3</c:v>
                </c:pt>
              </c:numCache>
            </c:numRef>
          </c:val>
        </c:ser>
        <c:axId val="132975616"/>
        <c:axId val="132985600"/>
      </c:barChart>
      <c:catAx>
        <c:axId val="1329756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32985600"/>
        <c:crosses val="autoZero"/>
        <c:auto val="1"/>
        <c:lblAlgn val="ctr"/>
        <c:lblOffset val="100"/>
      </c:catAx>
      <c:valAx>
        <c:axId val="1329856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29756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00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отметка "3"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4 класс 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21.650000000000031</c:v>
                </c:pt>
                <c:pt idx="1">
                  <c:v>31.05</c:v>
                </c:pt>
                <c:pt idx="2">
                  <c:v>46.89</c:v>
                </c:pt>
                <c:pt idx="3">
                  <c:v>41.67</c:v>
                </c:pt>
                <c:pt idx="4">
                  <c:v>50.760000000000012</c:v>
                </c:pt>
              </c:numCache>
            </c:numRef>
          </c:val>
        </c:ser>
        <c:axId val="133019520"/>
        <c:axId val="133021056"/>
      </c:barChart>
      <c:catAx>
        <c:axId val="13301952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33021056"/>
        <c:crosses val="autoZero"/>
        <c:auto val="1"/>
        <c:lblAlgn val="ctr"/>
        <c:lblOffset val="100"/>
      </c:catAx>
      <c:valAx>
        <c:axId val="13302105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301952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00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отметка "2"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4 класс 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3.54</c:v>
                </c:pt>
                <c:pt idx="1">
                  <c:v>8.4700000000000006</c:v>
                </c:pt>
                <c:pt idx="2">
                  <c:v>5.6499999999999995</c:v>
                </c:pt>
                <c:pt idx="3">
                  <c:v>1.9600000000000026</c:v>
                </c:pt>
                <c:pt idx="4">
                  <c:v>8.6300000000000008</c:v>
                </c:pt>
              </c:numCache>
            </c:numRef>
          </c:val>
        </c:ser>
        <c:axId val="133119360"/>
        <c:axId val="133121152"/>
      </c:barChart>
      <c:catAx>
        <c:axId val="1331193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33121152"/>
        <c:crosses val="autoZero"/>
        <c:auto val="1"/>
        <c:lblAlgn val="ctr"/>
        <c:lblOffset val="100"/>
      </c:catAx>
      <c:valAx>
        <c:axId val="13312115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31193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00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отметка "4"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4 класс 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53.54</c:v>
                </c:pt>
                <c:pt idx="1">
                  <c:v>43.55</c:v>
                </c:pt>
                <c:pt idx="2">
                  <c:v>41.24</c:v>
                </c:pt>
                <c:pt idx="3">
                  <c:v>37.700000000000003</c:v>
                </c:pt>
                <c:pt idx="4">
                  <c:v>33.5</c:v>
                </c:pt>
              </c:numCache>
            </c:numRef>
          </c:val>
        </c:ser>
        <c:axId val="133203072"/>
        <c:axId val="133204608"/>
      </c:barChart>
      <c:catAx>
        <c:axId val="13320307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33204608"/>
        <c:crosses val="autoZero"/>
        <c:auto val="1"/>
        <c:lblAlgn val="ctr"/>
        <c:lblOffset val="100"/>
      </c:catAx>
      <c:valAx>
        <c:axId val="13320460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3203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00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отметка "5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4 класс 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21.259999999999987</c:v>
                </c:pt>
                <c:pt idx="1">
                  <c:v>16.939999999999987</c:v>
                </c:pt>
                <c:pt idx="2">
                  <c:v>6.21</c:v>
                </c:pt>
                <c:pt idx="3">
                  <c:v>18.630000000000031</c:v>
                </c:pt>
                <c:pt idx="4">
                  <c:v>7.1099999999999985</c:v>
                </c:pt>
              </c:numCache>
            </c:numRef>
          </c:val>
        </c:ser>
        <c:axId val="133220992"/>
        <c:axId val="133222784"/>
      </c:barChart>
      <c:catAx>
        <c:axId val="13322099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33222784"/>
        <c:crosses val="autoZero"/>
        <c:auto val="1"/>
        <c:lblAlgn val="ctr"/>
        <c:lblOffset val="100"/>
      </c:catAx>
      <c:valAx>
        <c:axId val="13322278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32209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0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743885807073494"/>
          <c:y val="6.2462025282933098E-2"/>
          <c:w val="0.88604687514581415"/>
          <c:h val="0.3706915011542828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Мах 24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Лист1!$A$2:$A$14</c:f>
              <c:strCache>
                <c:ptCount val="13"/>
                <c:pt idx="0">
                  <c:v>Гремяченская СОШ</c:v>
                </c:pt>
                <c:pt idx="1">
                  <c:v>Костенская СОШ</c:v>
                </c:pt>
                <c:pt idx="2">
                  <c:v>Новогремяченская СОШ</c:v>
                </c:pt>
                <c:pt idx="3">
                  <c:v>Орловская СОШ</c:v>
                </c:pt>
                <c:pt idx="4">
                  <c:v>Устьевская СОШ</c:v>
                </c:pt>
                <c:pt idx="5">
                  <c:v>Семидесятская СОШ</c:v>
                </c:pt>
                <c:pt idx="6">
                  <c:v>Староникольская СОШ</c:v>
                </c:pt>
                <c:pt idx="7">
                  <c:v>Хохольская СОШ</c:v>
                </c:pt>
                <c:pt idx="8">
                  <c:v>Хохольский лицей</c:v>
                </c:pt>
                <c:pt idx="9">
                  <c:v>Яблоческая СОШ</c:v>
                </c:pt>
                <c:pt idx="10">
                  <c:v>Архангельская ООШ</c:v>
                </c:pt>
                <c:pt idx="11">
                  <c:v>Гремяченская ООШ</c:v>
                </c:pt>
                <c:pt idx="12">
                  <c:v>Оськинский филиал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24</c:v>
                </c:pt>
                <c:pt idx="1">
                  <c:v>24</c:v>
                </c:pt>
                <c:pt idx="2">
                  <c:v>24</c:v>
                </c:pt>
                <c:pt idx="3">
                  <c:v>24</c:v>
                </c:pt>
                <c:pt idx="4">
                  <c:v>24</c:v>
                </c:pt>
                <c:pt idx="5">
                  <c:v>24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24</c:v>
                </c:pt>
                <c:pt idx="10">
                  <c:v>24</c:v>
                </c:pt>
                <c:pt idx="11">
                  <c:v>24</c:v>
                </c:pt>
                <c:pt idx="12">
                  <c:v>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 9,71</c:v>
                </c:pt>
              </c:strCache>
            </c:strRef>
          </c:tx>
          <c:spPr>
            <a:ln w="31750" cap="rnd">
              <a:solidFill>
                <a:srgbClr val="2125C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</c:trendline>
          <c:cat>
            <c:strRef>
              <c:f>Лист1!$A$2:$A$14</c:f>
              <c:strCache>
                <c:ptCount val="13"/>
                <c:pt idx="0">
                  <c:v>Гремяченская СОШ</c:v>
                </c:pt>
                <c:pt idx="1">
                  <c:v>Костенская СОШ</c:v>
                </c:pt>
                <c:pt idx="2">
                  <c:v>Новогремяченская СОШ</c:v>
                </c:pt>
                <c:pt idx="3">
                  <c:v>Орловская СОШ</c:v>
                </c:pt>
                <c:pt idx="4">
                  <c:v>Устьевская СОШ</c:v>
                </c:pt>
                <c:pt idx="5">
                  <c:v>Семидесятская СОШ</c:v>
                </c:pt>
                <c:pt idx="6">
                  <c:v>Староникольская СОШ</c:v>
                </c:pt>
                <c:pt idx="7">
                  <c:v>Хохольская СОШ</c:v>
                </c:pt>
                <c:pt idx="8">
                  <c:v>Хохольский лицей</c:v>
                </c:pt>
                <c:pt idx="9">
                  <c:v>Яблоческая СОШ</c:v>
                </c:pt>
                <c:pt idx="10">
                  <c:v>Архангельская ООШ</c:v>
                </c:pt>
                <c:pt idx="11">
                  <c:v>Гремяченская ООШ</c:v>
                </c:pt>
                <c:pt idx="12">
                  <c:v>Оськинский филиал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9.7100000000000009</c:v>
                </c:pt>
                <c:pt idx="1">
                  <c:v>9.7100000000000009</c:v>
                </c:pt>
                <c:pt idx="2">
                  <c:v>9.7100000000000009</c:v>
                </c:pt>
                <c:pt idx="3">
                  <c:v>9.7100000000000009</c:v>
                </c:pt>
                <c:pt idx="4">
                  <c:v>9.7100000000000009</c:v>
                </c:pt>
                <c:pt idx="5">
                  <c:v>9.7100000000000009</c:v>
                </c:pt>
                <c:pt idx="6">
                  <c:v>9.7100000000000009</c:v>
                </c:pt>
                <c:pt idx="7">
                  <c:v>9.7100000000000009</c:v>
                </c:pt>
                <c:pt idx="8">
                  <c:v>9.7100000000000009</c:v>
                </c:pt>
                <c:pt idx="9">
                  <c:v>9.7100000000000009</c:v>
                </c:pt>
                <c:pt idx="10">
                  <c:v>9.7100000000000009</c:v>
                </c:pt>
                <c:pt idx="11">
                  <c:v>9.7100000000000009</c:v>
                </c:pt>
                <c:pt idx="12">
                  <c:v>9.7100000000000009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ОУ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Гремяченская СОШ</c:v>
                </c:pt>
                <c:pt idx="1">
                  <c:v>Костенская СОШ</c:v>
                </c:pt>
                <c:pt idx="2">
                  <c:v>Новогремяченская СОШ</c:v>
                </c:pt>
                <c:pt idx="3">
                  <c:v>Орловская СОШ</c:v>
                </c:pt>
                <c:pt idx="4">
                  <c:v>Устьевская СОШ</c:v>
                </c:pt>
                <c:pt idx="5">
                  <c:v>Семидесятская СОШ</c:v>
                </c:pt>
                <c:pt idx="6">
                  <c:v>Староникольская СОШ</c:v>
                </c:pt>
                <c:pt idx="7">
                  <c:v>Хохольская СОШ</c:v>
                </c:pt>
                <c:pt idx="8">
                  <c:v>Хохольский лицей</c:v>
                </c:pt>
                <c:pt idx="9">
                  <c:v>Яблоческая СОШ</c:v>
                </c:pt>
                <c:pt idx="10">
                  <c:v>Архангельская ООШ</c:v>
                </c:pt>
                <c:pt idx="11">
                  <c:v>Гремяченская ООШ</c:v>
                </c:pt>
                <c:pt idx="12">
                  <c:v>Оськинский филиал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9.2900000000000009</c:v>
                </c:pt>
                <c:pt idx="1">
                  <c:v>9.629999999999999</c:v>
                </c:pt>
                <c:pt idx="2">
                  <c:v>8.92</c:v>
                </c:pt>
                <c:pt idx="3">
                  <c:v>9.44</c:v>
                </c:pt>
                <c:pt idx="4">
                  <c:v>8.43</c:v>
                </c:pt>
                <c:pt idx="5">
                  <c:v>10.200000000000001</c:v>
                </c:pt>
                <c:pt idx="6">
                  <c:v>8.5500000000000007</c:v>
                </c:pt>
                <c:pt idx="7">
                  <c:v>8.77</c:v>
                </c:pt>
                <c:pt idx="8">
                  <c:v>8.66</c:v>
                </c:pt>
                <c:pt idx="9">
                  <c:v>7</c:v>
                </c:pt>
                <c:pt idx="10">
                  <c:v>6</c:v>
                </c:pt>
                <c:pt idx="11">
                  <c:v>8.5</c:v>
                </c:pt>
                <c:pt idx="12">
                  <c:v>12.5</c:v>
                </c:pt>
              </c:numCache>
            </c:numRef>
          </c:val>
        </c:ser>
        <c:marker val="1"/>
        <c:axId val="133411584"/>
        <c:axId val="133413120"/>
      </c:lineChart>
      <c:catAx>
        <c:axId val="133411584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413120"/>
        <c:crosses val="autoZero"/>
        <c:auto val="1"/>
        <c:lblAlgn val="ctr"/>
        <c:lblOffset val="100"/>
      </c:catAx>
      <c:valAx>
        <c:axId val="1334131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41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детский сад Колокольчик</c:v>
                </c:pt>
                <c:pt idx="1">
                  <c:v>детский сад Светлячок</c:v>
                </c:pt>
                <c:pt idx="2">
                  <c:v>Староникольская СОШ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228</c:v>
                </c:pt>
                <c:pt idx="1">
                  <c:v>95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детский сад Колокольчик</c:v>
                </c:pt>
                <c:pt idx="1">
                  <c:v>детский сад Светлячок</c:v>
                </c:pt>
                <c:pt idx="2">
                  <c:v>Староникольская СОШ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219</c:v>
                </c:pt>
                <c:pt idx="1">
                  <c:v>89</c:v>
                </c:pt>
                <c:pt idx="2">
                  <c:v>30</c:v>
                </c:pt>
              </c:numCache>
            </c:numRef>
          </c:val>
        </c:ser>
        <c:dLbls>
          <c:showVal val="1"/>
        </c:dLbls>
        <c:gapWidth val="219"/>
        <c:overlap val="-27"/>
        <c:axId val="112440448"/>
        <c:axId val="112441984"/>
      </c:barChart>
      <c:catAx>
        <c:axId val="11244044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441984"/>
        <c:crosses val="autoZero"/>
        <c:auto val="1"/>
        <c:lblAlgn val="ctr"/>
        <c:lblOffset val="100"/>
      </c:catAx>
      <c:valAx>
        <c:axId val="112441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244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743885807073494"/>
          <c:y val="6.2462025282932924E-2"/>
          <c:w val="0.88604687514581404"/>
          <c:h val="0.3706915011542828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Мах 25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Лист1!$A$2:$A$14</c:f>
              <c:strCache>
                <c:ptCount val="13"/>
                <c:pt idx="0">
                  <c:v>Гремяченская СОШ</c:v>
                </c:pt>
                <c:pt idx="1">
                  <c:v>Костенская СОШ</c:v>
                </c:pt>
                <c:pt idx="2">
                  <c:v>Новогремяченская СОШ</c:v>
                </c:pt>
                <c:pt idx="3">
                  <c:v>Орловская СОШ</c:v>
                </c:pt>
                <c:pt idx="4">
                  <c:v>Устьевская СОШ</c:v>
                </c:pt>
                <c:pt idx="5">
                  <c:v>Семидесятская СОШ</c:v>
                </c:pt>
                <c:pt idx="6">
                  <c:v>Староникольская СОШ</c:v>
                </c:pt>
                <c:pt idx="7">
                  <c:v>Хохольская СОШ</c:v>
                </c:pt>
                <c:pt idx="8">
                  <c:v>Хохольский лицей</c:v>
                </c:pt>
                <c:pt idx="9">
                  <c:v>Яблоческая СОШ</c:v>
                </c:pt>
                <c:pt idx="10">
                  <c:v>Архангельская ООШ</c:v>
                </c:pt>
                <c:pt idx="11">
                  <c:v>Гремяченская ООШ</c:v>
                </c:pt>
                <c:pt idx="12">
                  <c:v>Оськинский филиал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  <c:pt idx="11">
                  <c:v>25</c:v>
                </c:pt>
                <c:pt idx="12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 9,97</c:v>
                </c:pt>
              </c:strCache>
            </c:strRef>
          </c:tx>
          <c:spPr>
            <a:ln w="31750" cap="rnd">
              <a:solidFill>
                <a:srgbClr val="2125C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</c:trendline>
          <c:cat>
            <c:strRef>
              <c:f>Лист1!$A$2:$A$14</c:f>
              <c:strCache>
                <c:ptCount val="13"/>
                <c:pt idx="0">
                  <c:v>Гремяченская СОШ</c:v>
                </c:pt>
                <c:pt idx="1">
                  <c:v>Костенская СОШ</c:v>
                </c:pt>
                <c:pt idx="2">
                  <c:v>Новогремяченская СОШ</c:v>
                </c:pt>
                <c:pt idx="3">
                  <c:v>Орловская СОШ</c:v>
                </c:pt>
                <c:pt idx="4">
                  <c:v>Устьевская СОШ</c:v>
                </c:pt>
                <c:pt idx="5">
                  <c:v>Семидесятская СОШ</c:v>
                </c:pt>
                <c:pt idx="6">
                  <c:v>Староникольская СОШ</c:v>
                </c:pt>
                <c:pt idx="7">
                  <c:v>Хохольская СОШ</c:v>
                </c:pt>
                <c:pt idx="8">
                  <c:v>Хохольский лицей</c:v>
                </c:pt>
                <c:pt idx="9">
                  <c:v>Яблоческая СОШ</c:v>
                </c:pt>
                <c:pt idx="10">
                  <c:v>Архангельская ООШ</c:v>
                </c:pt>
                <c:pt idx="11">
                  <c:v>Гремяченская ООШ</c:v>
                </c:pt>
                <c:pt idx="12">
                  <c:v>Оськинский филиал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9.9700000000000006</c:v>
                </c:pt>
                <c:pt idx="1">
                  <c:v>9.9700000000000006</c:v>
                </c:pt>
                <c:pt idx="2">
                  <c:v>9.9700000000000006</c:v>
                </c:pt>
                <c:pt idx="3">
                  <c:v>9.9700000000000006</c:v>
                </c:pt>
                <c:pt idx="4">
                  <c:v>9.9700000000000006</c:v>
                </c:pt>
                <c:pt idx="5">
                  <c:v>9.9700000000000006</c:v>
                </c:pt>
                <c:pt idx="6">
                  <c:v>9.9700000000000006</c:v>
                </c:pt>
                <c:pt idx="7">
                  <c:v>9.9700000000000006</c:v>
                </c:pt>
                <c:pt idx="8">
                  <c:v>9.9700000000000006</c:v>
                </c:pt>
                <c:pt idx="9">
                  <c:v>9.9700000000000006</c:v>
                </c:pt>
                <c:pt idx="10">
                  <c:v>9.9700000000000006</c:v>
                </c:pt>
                <c:pt idx="11">
                  <c:v>9.9700000000000006</c:v>
                </c:pt>
                <c:pt idx="12">
                  <c:v>9.9700000000000006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ОУ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Гремяченская СОШ</c:v>
                </c:pt>
                <c:pt idx="1">
                  <c:v>Костенская СОШ</c:v>
                </c:pt>
                <c:pt idx="2">
                  <c:v>Новогремяченская СОШ</c:v>
                </c:pt>
                <c:pt idx="3">
                  <c:v>Орловская СОШ</c:v>
                </c:pt>
                <c:pt idx="4">
                  <c:v>Устьевская СОШ</c:v>
                </c:pt>
                <c:pt idx="5">
                  <c:v>Семидесятская СОШ</c:v>
                </c:pt>
                <c:pt idx="6">
                  <c:v>Староникольская СОШ</c:v>
                </c:pt>
                <c:pt idx="7">
                  <c:v>Хохольская СОШ</c:v>
                </c:pt>
                <c:pt idx="8">
                  <c:v>Хохольский лицей</c:v>
                </c:pt>
                <c:pt idx="9">
                  <c:v>Яблоческая СОШ</c:v>
                </c:pt>
                <c:pt idx="10">
                  <c:v>Архангельская ООШ</c:v>
                </c:pt>
                <c:pt idx="11">
                  <c:v>Гремяченская ООШ</c:v>
                </c:pt>
                <c:pt idx="12">
                  <c:v>Оськинский филиал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9.7299999999999986</c:v>
                </c:pt>
                <c:pt idx="1">
                  <c:v>8.129999999999999</c:v>
                </c:pt>
                <c:pt idx="2">
                  <c:v>9.8800000000000008</c:v>
                </c:pt>
                <c:pt idx="3">
                  <c:v>8.15</c:v>
                </c:pt>
                <c:pt idx="4">
                  <c:v>7.13</c:v>
                </c:pt>
                <c:pt idx="5">
                  <c:v>10</c:v>
                </c:pt>
                <c:pt idx="6">
                  <c:v>9.129999999999999</c:v>
                </c:pt>
                <c:pt idx="7">
                  <c:v>7.63</c:v>
                </c:pt>
                <c:pt idx="8">
                  <c:v>8.83</c:v>
                </c:pt>
                <c:pt idx="9">
                  <c:v>11.75</c:v>
                </c:pt>
                <c:pt idx="10">
                  <c:v>9.8800000000000008</c:v>
                </c:pt>
                <c:pt idx="11">
                  <c:v>11.8</c:v>
                </c:pt>
                <c:pt idx="12">
                  <c:v>7.17</c:v>
                </c:pt>
              </c:numCache>
            </c:numRef>
          </c:val>
        </c:ser>
        <c:marker val="1"/>
        <c:axId val="133273088"/>
        <c:axId val="133274624"/>
      </c:lineChart>
      <c:catAx>
        <c:axId val="133273088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274624"/>
        <c:crosses val="autoZero"/>
        <c:auto val="1"/>
        <c:lblAlgn val="ctr"/>
        <c:lblOffset val="100"/>
      </c:catAx>
      <c:valAx>
        <c:axId val="133274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27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743885807073494"/>
          <c:y val="6.2462025282932924E-2"/>
          <c:w val="0.88604687514581404"/>
          <c:h val="0.3706915011542828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Мах 28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Лист1!$A$2:$A$14</c:f>
              <c:strCache>
                <c:ptCount val="13"/>
                <c:pt idx="0">
                  <c:v>Гремяченская СОШ</c:v>
                </c:pt>
                <c:pt idx="1">
                  <c:v>Костенская СОШ</c:v>
                </c:pt>
                <c:pt idx="2">
                  <c:v>Новогремяченская СОШ</c:v>
                </c:pt>
                <c:pt idx="3">
                  <c:v>Орловская СОШ</c:v>
                </c:pt>
                <c:pt idx="4">
                  <c:v>Устьевская СОШ</c:v>
                </c:pt>
                <c:pt idx="5">
                  <c:v>Семидесятская СОШ</c:v>
                </c:pt>
                <c:pt idx="6">
                  <c:v>Староникольская СОШ</c:v>
                </c:pt>
                <c:pt idx="7">
                  <c:v>Хохольская СОШ</c:v>
                </c:pt>
                <c:pt idx="8">
                  <c:v>Хохольский лицей</c:v>
                </c:pt>
                <c:pt idx="9">
                  <c:v>Яблоческая СОШ</c:v>
                </c:pt>
                <c:pt idx="10">
                  <c:v>Архангельская ООШ</c:v>
                </c:pt>
                <c:pt idx="11">
                  <c:v>Гремяченская ООШ</c:v>
                </c:pt>
                <c:pt idx="12">
                  <c:v>Оськинский филиал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28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  <c:pt idx="10">
                  <c:v>28</c:v>
                </c:pt>
                <c:pt idx="11">
                  <c:v>28</c:v>
                </c:pt>
                <c:pt idx="12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 9,71</c:v>
                </c:pt>
              </c:strCache>
            </c:strRef>
          </c:tx>
          <c:spPr>
            <a:ln w="31750" cap="rnd">
              <a:solidFill>
                <a:srgbClr val="2125C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</c:trendline>
          <c:cat>
            <c:strRef>
              <c:f>Лист1!$A$2:$A$14</c:f>
              <c:strCache>
                <c:ptCount val="13"/>
                <c:pt idx="0">
                  <c:v>Гремяченская СОШ</c:v>
                </c:pt>
                <c:pt idx="1">
                  <c:v>Костенская СОШ</c:v>
                </c:pt>
                <c:pt idx="2">
                  <c:v>Новогремяченская СОШ</c:v>
                </c:pt>
                <c:pt idx="3">
                  <c:v>Орловская СОШ</c:v>
                </c:pt>
                <c:pt idx="4">
                  <c:v>Устьевская СОШ</c:v>
                </c:pt>
                <c:pt idx="5">
                  <c:v>Семидесятская СОШ</c:v>
                </c:pt>
                <c:pt idx="6">
                  <c:v>Староникольская СОШ</c:v>
                </c:pt>
                <c:pt idx="7">
                  <c:v>Хохольская СОШ</c:v>
                </c:pt>
                <c:pt idx="8">
                  <c:v>Хохольский лицей</c:v>
                </c:pt>
                <c:pt idx="9">
                  <c:v>Яблоческая СОШ</c:v>
                </c:pt>
                <c:pt idx="10">
                  <c:v>Архангельская ООШ</c:v>
                </c:pt>
                <c:pt idx="11">
                  <c:v>Гремяченская ООШ</c:v>
                </c:pt>
                <c:pt idx="12">
                  <c:v>Оськинский филиал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11.709999999999999</c:v>
                </c:pt>
                <c:pt idx="1">
                  <c:v>11.709999999999999</c:v>
                </c:pt>
                <c:pt idx="2">
                  <c:v>11.709999999999999</c:v>
                </c:pt>
                <c:pt idx="3">
                  <c:v>11.709999999999999</c:v>
                </c:pt>
                <c:pt idx="4">
                  <c:v>11.709999999999999</c:v>
                </c:pt>
                <c:pt idx="5">
                  <c:v>11.709999999999999</c:v>
                </c:pt>
                <c:pt idx="6">
                  <c:v>11.709999999999999</c:v>
                </c:pt>
                <c:pt idx="7">
                  <c:v>11.709999999999999</c:v>
                </c:pt>
                <c:pt idx="8">
                  <c:v>11.709999999999999</c:v>
                </c:pt>
                <c:pt idx="9">
                  <c:v>11.709999999999999</c:v>
                </c:pt>
                <c:pt idx="10">
                  <c:v>11.709999999999999</c:v>
                </c:pt>
                <c:pt idx="11">
                  <c:v>11.709999999999999</c:v>
                </c:pt>
                <c:pt idx="12">
                  <c:v>11.709999999999999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ОУ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Гремяченская СОШ</c:v>
                </c:pt>
                <c:pt idx="1">
                  <c:v>Костенская СОШ</c:v>
                </c:pt>
                <c:pt idx="2">
                  <c:v>Новогремяченская СОШ</c:v>
                </c:pt>
                <c:pt idx="3">
                  <c:v>Орловская СОШ</c:v>
                </c:pt>
                <c:pt idx="4">
                  <c:v>Устьевская СОШ</c:v>
                </c:pt>
                <c:pt idx="5">
                  <c:v>Семидесятская СОШ</c:v>
                </c:pt>
                <c:pt idx="6">
                  <c:v>Староникольская СОШ</c:v>
                </c:pt>
                <c:pt idx="7">
                  <c:v>Хохольская СОШ</c:v>
                </c:pt>
                <c:pt idx="8">
                  <c:v>Хохольский лицей</c:v>
                </c:pt>
                <c:pt idx="9">
                  <c:v>Яблоческая СОШ</c:v>
                </c:pt>
                <c:pt idx="10">
                  <c:v>Архангельская ООШ</c:v>
                </c:pt>
                <c:pt idx="11">
                  <c:v>Гремяченская ООШ</c:v>
                </c:pt>
                <c:pt idx="12">
                  <c:v>Оськинский филиал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10.65</c:v>
                </c:pt>
                <c:pt idx="1">
                  <c:v>10.130000000000001</c:v>
                </c:pt>
                <c:pt idx="2">
                  <c:v>10.91</c:v>
                </c:pt>
                <c:pt idx="3">
                  <c:v>11.56</c:v>
                </c:pt>
                <c:pt idx="4">
                  <c:v>11.5</c:v>
                </c:pt>
                <c:pt idx="5">
                  <c:v>7</c:v>
                </c:pt>
                <c:pt idx="6">
                  <c:v>9.2000000000000011</c:v>
                </c:pt>
                <c:pt idx="7">
                  <c:v>9.2299999999999986</c:v>
                </c:pt>
                <c:pt idx="8">
                  <c:v>8.8800000000000008</c:v>
                </c:pt>
                <c:pt idx="9">
                  <c:v>14</c:v>
                </c:pt>
                <c:pt idx="10">
                  <c:v>4</c:v>
                </c:pt>
                <c:pt idx="11">
                  <c:v>8</c:v>
                </c:pt>
                <c:pt idx="12">
                  <c:v>8</c:v>
                </c:pt>
              </c:numCache>
            </c:numRef>
          </c:val>
        </c:ser>
        <c:marker val="1"/>
        <c:axId val="131144320"/>
        <c:axId val="131154304"/>
      </c:lineChart>
      <c:catAx>
        <c:axId val="131144320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154304"/>
        <c:crosses val="autoZero"/>
        <c:auto val="1"/>
        <c:lblAlgn val="ctr"/>
        <c:lblOffset val="100"/>
      </c:catAx>
      <c:valAx>
        <c:axId val="1311543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14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624938599014091"/>
          <c:y val="0.79544926156703832"/>
          <c:w val="0.60750122801971962"/>
          <c:h val="0.2045507384329620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743885807073494"/>
          <c:y val="6.2462025282932924E-2"/>
          <c:w val="0.88604687514581404"/>
          <c:h val="0.3706915011542828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Мах 26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Лист1!$A$2:$A$14</c:f>
              <c:strCache>
                <c:ptCount val="13"/>
                <c:pt idx="0">
                  <c:v>Гремяченская СОШ</c:v>
                </c:pt>
                <c:pt idx="1">
                  <c:v>Костенская СОШ</c:v>
                </c:pt>
                <c:pt idx="2">
                  <c:v>Новогремяченская СОШ</c:v>
                </c:pt>
                <c:pt idx="3">
                  <c:v>Орловская СОШ</c:v>
                </c:pt>
                <c:pt idx="4">
                  <c:v>Устьевская СОШ</c:v>
                </c:pt>
                <c:pt idx="5">
                  <c:v>Семидесятская СОШ</c:v>
                </c:pt>
                <c:pt idx="6">
                  <c:v>Староникольская СОШ</c:v>
                </c:pt>
                <c:pt idx="7">
                  <c:v>Хохольская СОШ</c:v>
                </c:pt>
                <c:pt idx="8">
                  <c:v>Хохольский лицей</c:v>
                </c:pt>
                <c:pt idx="9">
                  <c:v>Яблоческая СОШ</c:v>
                </c:pt>
                <c:pt idx="10">
                  <c:v>Архангельская ООШ</c:v>
                </c:pt>
                <c:pt idx="11">
                  <c:v>Гремяченская ООШ</c:v>
                </c:pt>
                <c:pt idx="12">
                  <c:v>Оськинский филиал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  <c:pt idx="6">
                  <c:v>26</c:v>
                </c:pt>
                <c:pt idx="7">
                  <c:v>26</c:v>
                </c:pt>
                <c:pt idx="8">
                  <c:v>26</c:v>
                </c:pt>
                <c:pt idx="9">
                  <c:v>26</c:v>
                </c:pt>
                <c:pt idx="10">
                  <c:v>26</c:v>
                </c:pt>
                <c:pt idx="11">
                  <c:v>26</c:v>
                </c:pt>
                <c:pt idx="12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 11,38</c:v>
                </c:pt>
              </c:strCache>
            </c:strRef>
          </c:tx>
          <c:spPr>
            <a:ln w="31750" cap="rnd">
              <a:solidFill>
                <a:srgbClr val="2125C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</c:trendline>
          <c:cat>
            <c:strRef>
              <c:f>Лист1!$A$2:$A$14</c:f>
              <c:strCache>
                <c:ptCount val="13"/>
                <c:pt idx="0">
                  <c:v>Гремяченская СОШ</c:v>
                </c:pt>
                <c:pt idx="1">
                  <c:v>Костенская СОШ</c:v>
                </c:pt>
                <c:pt idx="2">
                  <c:v>Новогремяченская СОШ</c:v>
                </c:pt>
                <c:pt idx="3">
                  <c:v>Орловская СОШ</c:v>
                </c:pt>
                <c:pt idx="4">
                  <c:v>Устьевская СОШ</c:v>
                </c:pt>
                <c:pt idx="5">
                  <c:v>Семидесятская СОШ</c:v>
                </c:pt>
                <c:pt idx="6">
                  <c:v>Староникольская СОШ</c:v>
                </c:pt>
                <c:pt idx="7">
                  <c:v>Хохольская СОШ</c:v>
                </c:pt>
                <c:pt idx="8">
                  <c:v>Хохольский лицей</c:v>
                </c:pt>
                <c:pt idx="9">
                  <c:v>Яблоческая СОШ</c:v>
                </c:pt>
                <c:pt idx="10">
                  <c:v>Архангельская ООШ</c:v>
                </c:pt>
                <c:pt idx="11">
                  <c:v>Гремяченская ООШ</c:v>
                </c:pt>
                <c:pt idx="12">
                  <c:v>Оськинский филиал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11.38</c:v>
                </c:pt>
                <c:pt idx="1">
                  <c:v>11.38</c:v>
                </c:pt>
                <c:pt idx="2">
                  <c:v>11.38</c:v>
                </c:pt>
                <c:pt idx="3">
                  <c:v>11.38</c:v>
                </c:pt>
                <c:pt idx="4">
                  <c:v>11.38</c:v>
                </c:pt>
                <c:pt idx="5">
                  <c:v>11.38</c:v>
                </c:pt>
                <c:pt idx="6">
                  <c:v>11.38</c:v>
                </c:pt>
                <c:pt idx="7">
                  <c:v>11.38</c:v>
                </c:pt>
                <c:pt idx="8">
                  <c:v>11.38</c:v>
                </c:pt>
                <c:pt idx="9">
                  <c:v>11.38</c:v>
                </c:pt>
                <c:pt idx="10">
                  <c:v>11.38</c:v>
                </c:pt>
                <c:pt idx="11">
                  <c:v>11.38</c:v>
                </c:pt>
                <c:pt idx="12">
                  <c:v>11.38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ОУ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Гремяченская СОШ</c:v>
                </c:pt>
                <c:pt idx="1">
                  <c:v>Костенская СОШ</c:v>
                </c:pt>
                <c:pt idx="2">
                  <c:v>Новогремяченская СОШ</c:v>
                </c:pt>
                <c:pt idx="3">
                  <c:v>Орловская СОШ</c:v>
                </c:pt>
                <c:pt idx="4">
                  <c:v>Устьевская СОШ</c:v>
                </c:pt>
                <c:pt idx="5">
                  <c:v>Семидесятская СОШ</c:v>
                </c:pt>
                <c:pt idx="6">
                  <c:v>Староникольская СОШ</c:v>
                </c:pt>
                <c:pt idx="7">
                  <c:v>Хохольская СОШ</c:v>
                </c:pt>
                <c:pt idx="8">
                  <c:v>Хохольский лицей</c:v>
                </c:pt>
                <c:pt idx="9">
                  <c:v>Яблоческая СОШ</c:v>
                </c:pt>
                <c:pt idx="10">
                  <c:v>Архангельская ООШ</c:v>
                </c:pt>
                <c:pt idx="11">
                  <c:v>Гремяченская ООШ</c:v>
                </c:pt>
                <c:pt idx="12">
                  <c:v>Оськинский филиал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12.8</c:v>
                </c:pt>
                <c:pt idx="1">
                  <c:v>10.89</c:v>
                </c:pt>
                <c:pt idx="2">
                  <c:v>10.17</c:v>
                </c:pt>
                <c:pt idx="3">
                  <c:v>10.239999999999998</c:v>
                </c:pt>
                <c:pt idx="4">
                  <c:v>11.709999999999999</c:v>
                </c:pt>
                <c:pt idx="5">
                  <c:v>13</c:v>
                </c:pt>
                <c:pt idx="6">
                  <c:v>10</c:v>
                </c:pt>
                <c:pt idx="7">
                  <c:v>10.49</c:v>
                </c:pt>
                <c:pt idx="8">
                  <c:v>10.28</c:v>
                </c:pt>
                <c:pt idx="9">
                  <c:v>12.8</c:v>
                </c:pt>
                <c:pt idx="10">
                  <c:v>6.33</c:v>
                </c:pt>
                <c:pt idx="11">
                  <c:v>8.7800000000000011</c:v>
                </c:pt>
                <c:pt idx="12">
                  <c:v>10.75</c:v>
                </c:pt>
              </c:numCache>
            </c:numRef>
          </c:val>
        </c:ser>
        <c:marker val="1"/>
        <c:axId val="131206528"/>
        <c:axId val="131228800"/>
      </c:lineChart>
      <c:catAx>
        <c:axId val="131206528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228800"/>
        <c:crosses val="autoZero"/>
        <c:auto val="1"/>
        <c:lblAlgn val="ctr"/>
        <c:lblOffset val="100"/>
      </c:catAx>
      <c:valAx>
        <c:axId val="131228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20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743885807073494"/>
          <c:y val="6.2462025282932924E-2"/>
          <c:w val="0.88604687514581404"/>
          <c:h val="0.37069150115428284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Мах 28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Лист1!$A$2:$A$11</c:f>
              <c:strCache>
                <c:ptCount val="10"/>
                <c:pt idx="0">
                  <c:v>Костенская СОШ</c:v>
                </c:pt>
                <c:pt idx="1">
                  <c:v>Орловская СОШ</c:v>
                </c:pt>
                <c:pt idx="2">
                  <c:v>Устьевская СОШ</c:v>
                </c:pt>
                <c:pt idx="3">
                  <c:v>Семидесятская СОШ</c:v>
                </c:pt>
                <c:pt idx="4">
                  <c:v>Староникольская СОШ</c:v>
                </c:pt>
                <c:pt idx="5">
                  <c:v>Хохольская СОШ</c:v>
                </c:pt>
                <c:pt idx="6">
                  <c:v>Хохольский лицей</c:v>
                </c:pt>
                <c:pt idx="7">
                  <c:v>Яблоческая СОШ</c:v>
                </c:pt>
                <c:pt idx="8">
                  <c:v>Архангельская ООШ</c:v>
                </c:pt>
                <c:pt idx="9">
                  <c:v>Оськинский филиал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28</c:v>
                </c:pt>
                <c:pt idx="1">
                  <c:v>28</c:v>
                </c:pt>
                <c:pt idx="2">
                  <c:v>28</c:v>
                </c:pt>
                <c:pt idx="3">
                  <c:v>28</c:v>
                </c:pt>
                <c:pt idx="4">
                  <c:v>28</c:v>
                </c:pt>
                <c:pt idx="5">
                  <c:v>28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 11,47</c:v>
                </c:pt>
              </c:strCache>
            </c:strRef>
          </c:tx>
          <c:spPr>
            <a:ln w="31750" cap="rnd">
              <a:solidFill>
                <a:srgbClr val="2125C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ash"/>
              </a:ln>
              <a:effectLst/>
            </c:spPr>
            <c:trendlineType val="linear"/>
          </c:trendline>
          <c:cat>
            <c:strRef>
              <c:f>Лист1!$A$2:$A$11</c:f>
              <c:strCache>
                <c:ptCount val="10"/>
                <c:pt idx="0">
                  <c:v>Костенская СОШ</c:v>
                </c:pt>
                <c:pt idx="1">
                  <c:v>Орловская СОШ</c:v>
                </c:pt>
                <c:pt idx="2">
                  <c:v>Устьевская СОШ</c:v>
                </c:pt>
                <c:pt idx="3">
                  <c:v>Семидесятская СОШ</c:v>
                </c:pt>
                <c:pt idx="4">
                  <c:v>Староникольская СОШ</c:v>
                </c:pt>
                <c:pt idx="5">
                  <c:v>Хохольская СОШ</c:v>
                </c:pt>
                <c:pt idx="6">
                  <c:v>Хохольский лицей</c:v>
                </c:pt>
                <c:pt idx="7">
                  <c:v>Яблоческая СОШ</c:v>
                </c:pt>
                <c:pt idx="8">
                  <c:v>Архангельская ООШ</c:v>
                </c:pt>
                <c:pt idx="9">
                  <c:v>Оськинский филиал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11.47</c:v>
                </c:pt>
                <c:pt idx="1">
                  <c:v>11.47</c:v>
                </c:pt>
                <c:pt idx="2">
                  <c:v>11.47</c:v>
                </c:pt>
                <c:pt idx="3">
                  <c:v>11.47</c:v>
                </c:pt>
                <c:pt idx="4">
                  <c:v>11.47</c:v>
                </c:pt>
                <c:pt idx="5">
                  <c:v>11.47</c:v>
                </c:pt>
                <c:pt idx="6">
                  <c:v>11.47</c:v>
                </c:pt>
                <c:pt idx="7">
                  <c:v>11.47</c:v>
                </c:pt>
                <c:pt idx="8">
                  <c:v>11.47</c:v>
                </c:pt>
                <c:pt idx="9">
                  <c:v>11.47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ОУ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Костенская СОШ</c:v>
                </c:pt>
                <c:pt idx="1">
                  <c:v>Орловская СОШ</c:v>
                </c:pt>
                <c:pt idx="2">
                  <c:v>Устьевская СОШ</c:v>
                </c:pt>
                <c:pt idx="3">
                  <c:v>Семидесятская СОШ</c:v>
                </c:pt>
                <c:pt idx="4">
                  <c:v>Староникольская СОШ</c:v>
                </c:pt>
                <c:pt idx="5">
                  <c:v>Хохольская СОШ</c:v>
                </c:pt>
                <c:pt idx="6">
                  <c:v>Хохольский лицей</c:v>
                </c:pt>
                <c:pt idx="7">
                  <c:v>Яблоческая СОШ</c:v>
                </c:pt>
                <c:pt idx="8">
                  <c:v>Архангельская ООШ</c:v>
                </c:pt>
                <c:pt idx="9">
                  <c:v>Оськинский филиал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11.129999999999999</c:v>
                </c:pt>
                <c:pt idx="1">
                  <c:v>8.06</c:v>
                </c:pt>
                <c:pt idx="2">
                  <c:v>11.55</c:v>
                </c:pt>
                <c:pt idx="3">
                  <c:v>7</c:v>
                </c:pt>
                <c:pt idx="4">
                  <c:v>10.17</c:v>
                </c:pt>
                <c:pt idx="5">
                  <c:v>9.32</c:v>
                </c:pt>
                <c:pt idx="6">
                  <c:v>7.38</c:v>
                </c:pt>
                <c:pt idx="7">
                  <c:v>16</c:v>
                </c:pt>
                <c:pt idx="8">
                  <c:v>6</c:v>
                </c:pt>
                <c:pt idx="9">
                  <c:v>10</c:v>
                </c:pt>
              </c:numCache>
            </c:numRef>
          </c:val>
        </c:ser>
        <c:marker val="1"/>
        <c:axId val="131363200"/>
        <c:axId val="131364736"/>
      </c:lineChart>
      <c:catAx>
        <c:axId val="131363200"/>
        <c:scaling>
          <c:orientation val="minMax"/>
        </c:scaling>
        <c:axPos val="b"/>
        <c:numFmt formatCode="General" sourceLinked="0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364736"/>
        <c:crosses val="autoZero"/>
        <c:auto val="1"/>
        <c:lblAlgn val="ctr"/>
        <c:lblOffset val="100"/>
      </c:catAx>
      <c:valAx>
        <c:axId val="1313647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363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 sz="120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 "Математика"</c:v>
                </c:pt>
              </c:strCache>
            </c:strRef>
          </c:tx>
          <c:dPt>
            <c:idx val="1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47.8</c:v>
                </c:pt>
                <c:pt idx="1">
                  <c:v>68.400000000000006</c:v>
                </c:pt>
                <c:pt idx="2">
                  <c:v>19.3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</c:numRef>
          </c:val>
        </c:ser>
        <c:axId val="134342912"/>
        <c:axId val="134356992"/>
      </c:barChart>
      <c:catAx>
        <c:axId val="134342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356992"/>
        <c:crosses val="autoZero"/>
        <c:auto val="1"/>
        <c:lblAlgn val="ctr"/>
        <c:lblOffset val="100"/>
      </c:catAx>
      <c:valAx>
        <c:axId val="13435699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43429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200"/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 "Русский язык"</c:v>
                </c:pt>
              </c:strCache>
            </c:strRef>
          </c:tx>
          <c:dPt>
            <c:idx val="1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2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54.6</c:v>
                </c:pt>
                <c:pt idx="1">
                  <c:v>67.900000000000006</c:v>
                </c:pt>
                <c:pt idx="2">
                  <c:v>47.9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2021</c:v>
                </c:pt>
              </c:numCache>
            </c:numRef>
          </c:cat>
          <c:val>
            <c:numRef>
              <c:f>Лист1!$D$2:$D$4</c:f>
            </c:numRef>
          </c:val>
        </c:ser>
        <c:axId val="134388736"/>
        <c:axId val="134406912"/>
      </c:barChart>
      <c:catAx>
        <c:axId val="1343887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4406912"/>
        <c:crosses val="autoZero"/>
        <c:auto val="1"/>
        <c:lblAlgn val="ctr"/>
        <c:lblOffset val="100"/>
      </c:catAx>
      <c:valAx>
        <c:axId val="13440691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343887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barChart>
        <c:barDir val="bar"/>
        <c:grouping val="clustered"/>
        <c:dLbls>
          <c:showVal val="1"/>
        </c:dLbls>
        <c:gapWidth val="100"/>
        <c:axId val="135348608"/>
        <c:axId val="135350144"/>
      </c:barChart>
      <c:catAx>
        <c:axId val="13534860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350144"/>
        <c:crosses val="autoZero"/>
        <c:auto val="1"/>
        <c:lblAlgn val="ctr"/>
        <c:lblOffset val="100"/>
      </c:catAx>
      <c:valAx>
        <c:axId val="1353501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34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plotArea>
      <c:layout/>
      <c:barChart>
        <c:barDir val="bar"/>
        <c:grouping val="clustered"/>
        <c:dLbls>
          <c:showVal val="1"/>
        </c:dLbls>
        <c:gapWidth val="100"/>
        <c:axId val="135377664"/>
        <c:axId val="135379200"/>
      </c:barChart>
      <c:catAx>
        <c:axId val="1353776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379200"/>
        <c:crosses val="autoZero"/>
        <c:auto val="1"/>
        <c:lblAlgn val="ctr"/>
        <c:lblOffset val="100"/>
      </c:catAx>
      <c:valAx>
        <c:axId val="13537920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37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9.3579506382841619E-3"/>
                  <c:y val="-7.111061339903153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68.599999999999994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0184629787130824E-3"/>
                  <c:y val="-4.977742937932211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63.05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3.585938462331241E-2"/>
                  <c:y val="-0.114284914391300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67.400000000000006</c:v>
                </c:pt>
              </c:numCache>
            </c:numRef>
          </c:val>
        </c:ser>
        <c:gapDepth val="0"/>
        <c:shape val="cylinder"/>
        <c:axId val="135547136"/>
        <c:axId val="135561216"/>
        <c:axId val="0"/>
      </c:bar3DChart>
      <c:catAx>
        <c:axId val="13554713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561216"/>
        <c:crosses val="autoZero"/>
        <c:auto val="1"/>
        <c:lblAlgn val="ctr"/>
        <c:lblOffset val="100"/>
      </c:catAx>
      <c:valAx>
        <c:axId val="135561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54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0"/>
                  <c:y val="-0.116900785290997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49.7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5555446681038103E-2"/>
                  <c:y val="-8.5727242546731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2.2222066687197291E-2"/>
                  <c:y val="-5.45536998024657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51.6</c:v>
                </c:pt>
              </c:numCache>
            </c:numRef>
          </c:val>
        </c:ser>
        <c:gapDepth val="0"/>
        <c:shape val="cylinder"/>
        <c:axId val="135500544"/>
        <c:axId val="135502080"/>
        <c:axId val="0"/>
      </c:bar3DChart>
      <c:catAx>
        <c:axId val="13550054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502080"/>
        <c:crosses val="autoZero"/>
        <c:auto val="1"/>
        <c:lblAlgn val="ctr"/>
        <c:lblOffset val="100"/>
      </c:catAx>
      <c:valAx>
        <c:axId val="1355020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50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 полугодие 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23262</c:v>
                </c:pt>
                <c:pt idx="1">
                  <c:v>26270</c:v>
                </c:pt>
                <c:pt idx="2">
                  <c:v>27952</c:v>
                </c:pt>
                <c:pt idx="3">
                  <c:v>29800</c:v>
                </c:pt>
              </c:numCache>
            </c:numRef>
          </c:val>
        </c:ser>
        <c:axId val="112781952"/>
        <c:axId val="112783744"/>
      </c:barChart>
      <c:catAx>
        <c:axId val="11278195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12783744"/>
        <c:crosses val="autoZero"/>
        <c:auto val="1"/>
        <c:lblAlgn val="ctr"/>
        <c:lblOffset val="100"/>
      </c:catAx>
      <c:valAx>
        <c:axId val="11278374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27819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4.3190726848920634E-3"/>
                  <c:y val="-7.8221674738934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51.6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3.1624723926950635E-2"/>
                  <c:y val="-0.118517688998385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54.6</c:v>
                </c:pt>
              </c:numCache>
            </c:numRef>
          </c:val>
        </c:ser>
        <c:gapDepth val="0"/>
        <c:shape val="cylinder"/>
        <c:axId val="135797376"/>
        <c:axId val="135815552"/>
        <c:axId val="0"/>
      </c:bar3DChart>
      <c:catAx>
        <c:axId val="13579737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815552"/>
        <c:crosses val="autoZero"/>
        <c:auto val="1"/>
        <c:lblAlgn val="ctr"/>
        <c:lblOffset val="100"/>
      </c:catAx>
      <c:valAx>
        <c:axId val="135815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9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entury Gothic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565999694978037"/>
          <c:y val="6.5835484560649304E-2"/>
          <c:w val="0.71885300694952781"/>
          <c:h val="0.708363056076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4.8180772412000209E-17"/>
                  <c:y val="-8.0791560665093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53.6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Лист1!$C$2:$C$3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5.2561449818611652E-3"/>
                  <c:y val="-0.1319443722963851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1"/>
                <c:pt idx="0">
                  <c:v>51.8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4164942382097344E-2"/>
                  <c:y val="-4.1666643883068739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1"/>
                <c:pt idx="0">
                  <c:v>43.8</c:v>
                </c:pt>
              </c:numCache>
            </c:numRef>
          </c:val>
        </c:ser>
        <c:gapDepth val="0"/>
        <c:shape val="cylinder"/>
        <c:axId val="135885568"/>
        <c:axId val="135887104"/>
        <c:axId val="0"/>
      </c:bar3DChart>
      <c:catAx>
        <c:axId val="13588556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887104"/>
        <c:crosses val="autoZero"/>
        <c:auto val="1"/>
        <c:lblAlgn val="ctr"/>
        <c:lblOffset val="100"/>
      </c:catAx>
      <c:valAx>
        <c:axId val="1358871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88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566009665186126"/>
          <c:y val="5.1946583051037394E-2"/>
          <c:w val="0.71885300694952781"/>
          <c:h val="0.708363056076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9.6269357721166342E-3"/>
                  <c:y val="-0.1254508197620944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1"/>
                <c:pt idx="0">
                  <c:v>50.6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Лист1!$C$2:$C$3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9253871544232736E-3"/>
                  <c:y val="-6.969459499208706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1"/>
                <c:pt idx="0">
                  <c:v>47.5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6.1291516350023875E-2"/>
                  <c:y val="-8.71179693519389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9.6984934679345713E-2"/>
                      <c:h val="0.1826349605649323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1"/>
                <c:pt idx="0">
                  <c:v>49.2</c:v>
                </c:pt>
              </c:numCache>
            </c:numRef>
          </c:val>
        </c:ser>
        <c:gapDepth val="0"/>
        <c:shape val="cylinder"/>
        <c:axId val="135960832"/>
        <c:axId val="135995392"/>
        <c:axId val="0"/>
      </c:bar3DChart>
      <c:catAx>
        <c:axId val="13596083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995392"/>
        <c:crosses val="autoZero"/>
        <c:auto val="1"/>
        <c:lblAlgn val="ctr"/>
        <c:lblOffset val="100"/>
      </c:catAx>
      <c:valAx>
        <c:axId val="1359953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960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4461864897334083E-2"/>
                  <c:y val="-7.2983346579523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61.31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Лист1!$C$2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spPr>
            <a:gradFill>
              <a:gsLst>
                <a:gs pos="100000">
                  <a:schemeClr val="accent1">
                    <a:lumMod val="60000"/>
                    <a:alpha val="0"/>
                  </a:schemeClr>
                </a:gs>
                <a:gs pos="50000">
                  <a:schemeClr val="accent1">
                    <a:lumMod val="60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2.6513418978445811E-2"/>
                  <c:y val="-5.108834260566634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60.8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3.1334040610890491E-2"/>
                  <c:y val="-8.0281681237475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</c:f>
              <c:strCache>
                <c:ptCount val="1"/>
                <c:pt idx="0">
                  <c:v>средний балл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48.5</c:v>
                </c:pt>
              </c:numCache>
            </c:numRef>
          </c:val>
        </c:ser>
        <c:gapDepth val="0"/>
        <c:shape val="cylinder"/>
        <c:axId val="136049024"/>
        <c:axId val="136050560"/>
        <c:axId val="0"/>
      </c:bar3DChart>
      <c:catAx>
        <c:axId val="13604902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050560"/>
        <c:crosses val="autoZero"/>
        <c:auto val="1"/>
        <c:lblAlgn val="ctr"/>
        <c:lblOffset val="100"/>
      </c:catAx>
      <c:valAx>
        <c:axId val="1360505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04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4483366783958588E-2"/>
          <c:y val="6.2462025282932924E-2"/>
          <c:w val="0.92551663321604138"/>
          <c:h val="0.370691501154282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Новогремяченская СОШ</c:v>
                </c:pt>
                <c:pt idx="5">
                  <c:v>Орловская СОШ</c:v>
                </c:pt>
                <c:pt idx="6">
                  <c:v>Староникольская СОШ</c:v>
                </c:pt>
                <c:pt idx="7">
                  <c:v>Устьевская СОШ</c:v>
                </c:pt>
                <c:pt idx="8">
                  <c:v>Семидесятская СОШ</c:v>
                </c:pt>
                <c:pt idx="9">
                  <c:v>Яблоченская СОШ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67.400000000000006</c:v>
                </c:pt>
                <c:pt idx="1">
                  <c:v>67.400000000000006</c:v>
                </c:pt>
                <c:pt idx="2">
                  <c:v>67.400000000000006</c:v>
                </c:pt>
                <c:pt idx="3">
                  <c:v>67.400000000000006</c:v>
                </c:pt>
                <c:pt idx="4">
                  <c:v>67.400000000000006</c:v>
                </c:pt>
                <c:pt idx="5">
                  <c:v>67.400000000000006</c:v>
                </c:pt>
                <c:pt idx="6">
                  <c:v>67.400000000000006</c:v>
                </c:pt>
                <c:pt idx="7">
                  <c:v>67.400000000000006</c:v>
                </c:pt>
                <c:pt idx="8">
                  <c:v>67.400000000000006</c:v>
                </c:pt>
                <c:pt idx="9">
                  <c:v>67.400000000000006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</c:dPt>
          <c:dPt>
            <c:idx val="2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9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9.9754720087021562E-3"/>
                  <c:y val="-7.07493301096894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525876587589661E-2"/>
                  <c:y val="5.306199758226698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825494658297461E-2"/>
                  <c:y val="-2.12247990329067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5504045788875882E-3"/>
                  <c:y val="1.061239951645339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400539438516764E-2"/>
                  <c:y val="1.061239951645339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1253371490729404E-3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7.1253371490729404E-3"/>
                  <c:y val="7.074933010968940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Новогремяченская СОШ</c:v>
                </c:pt>
                <c:pt idx="5">
                  <c:v>Орловская СОШ</c:v>
                </c:pt>
                <c:pt idx="6">
                  <c:v>Староникольская СОШ</c:v>
                </c:pt>
                <c:pt idx="7">
                  <c:v>Устьевская СОШ</c:v>
                </c:pt>
                <c:pt idx="8">
                  <c:v>Семидесятская СОШ</c:v>
                </c:pt>
                <c:pt idx="9">
                  <c:v>Яблоченская СОШ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71.400000000000006</c:v>
                </c:pt>
                <c:pt idx="1">
                  <c:v>67.040000000000006</c:v>
                </c:pt>
                <c:pt idx="2">
                  <c:v>88</c:v>
                </c:pt>
                <c:pt idx="3">
                  <c:v>68.400000000000006</c:v>
                </c:pt>
                <c:pt idx="4">
                  <c:v>66.599999999999994</c:v>
                </c:pt>
                <c:pt idx="5">
                  <c:v>56.3</c:v>
                </c:pt>
                <c:pt idx="6">
                  <c:v>53.2</c:v>
                </c:pt>
                <c:pt idx="7">
                  <c:v>56</c:v>
                </c:pt>
                <c:pt idx="8">
                  <c:v>65.5</c:v>
                </c:pt>
                <c:pt idx="9">
                  <c:v>86</c:v>
                </c:pt>
              </c:numCache>
            </c:numRef>
          </c:val>
        </c:ser>
        <c:dLbls>
          <c:showVal val="1"/>
        </c:dLbls>
        <c:gapWidth val="219"/>
        <c:axId val="140609792"/>
        <c:axId val="140638080"/>
      </c:barChart>
      <c:catAx>
        <c:axId val="140609792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638080"/>
        <c:crosses val="autoZero"/>
        <c:auto val="1"/>
        <c:lblAlgn val="ctr"/>
        <c:lblOffset val="100"/>
      </c:catAx>
      <c:valAx>
        <c:axId val="1406380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60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740752406428405"/>
          <c:y val="0.77903591503395464"/>
          <c:w val="0.15378441243291724"/>
          <c:h val="7.276015565945295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3743885807073494"/>
          <c:y val="6.2462025282932924E-2"/>
          <c:w val="0.88604687514581404"/>
          <c:h val="0.3706915011542820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Новогремяченская СОШ</c:v>
                </c:pt>
                <c:pt idx="5">
                  <c:v>Орловская СОШ</c:v>
                </c:pt>
                <c:pt idx="6">
                  <c:v>Староникольская СОШ</c:v>
                </c:pt>
                <c:pt idx="7">
                  <c:v>Семидесятская СОШ</c:v>
                </c:pt>
                <c:pt idx="8">
                  <c:v>Яблоченская СОШ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51.6</c:v>
                </c:pt>
                <c:pt idx="1">
                  <c:v>51.6</c:v>
                </c:pt>
                <c:pt idx="2">
                  <c:v>51.6</c:v>
                </c:pt>
                <c:pt idx="3">
                  <c:v>51.6</c:v>
                </c:pt>
                <c:pt idx="4">
                  <c:v>51.6</c:v>
                </c:pt>
                <c:pt idx="5">
                  <c:v>51.6</c:v>
                </c:pt>
                <c:pt idx="6">
                  <c:v>51.6</c:v>
                </c:pt>
                <c:pt idx="7">
                  <c:v>51.6</c:v>
                </c:pt>
                <c:pt idx="8">
                  <c:v>51.6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школа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6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7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8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Хохольский лицей</c:v>
                </c:pt>
                <c:pt idx="1">
                  <c:v>Хохольская СОШ</c:v>
                </c:pt>
                <c:pt idx="2">
                  <c:v>Костенская СОШ</c:v>
                </c:pt>
                <c:pt idx="3">
                  <c:v>Гремяченская СОШ</c:v>
                </c:pt>
                <c:pt idx="4">
                  <c:v>Новогремяченская СОШ</c:v>
                </c:pt>
                <c:pt idx="5">
                  <c:v>Орловская СОШ</c:v>
                </c:pt>
                <c:pt idx="6">
                  <c:v>Староникольская СОШ</c:v>
                </c:pt>
                <c:pt idx="7">
                  <c:v>Семидесятская СОШ</c:v>
                </c:pt>
                <c:pt idx="8">
                  <c:v>Яблоченская СОШ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56.8</c:v>
                </c:pt>
                <c:pt idx="1">
                  <c:v>56.8</c:v>
                </c:pt>
                <c:pt idx="2">
                  <c:v>56</c:v>
                </c:pt>
                <c:pt idx="3">
                  <c:v>33.4</c:v>
                </c:pt>
                <c:pt idx="4">
                  <c:v>58.5</c:v>
                </c:pt>
                <c:pt idx="5">
                  <c:v>33</c:v>
                </c:pt>
                <c:pt idx="6">
                  <c:v>34</c:v>
                </c:pt>
                <c:pt idx="7">
                  <c:v>31.5</c:v>
                </c:pt>
                <c:pt idx="8">
                  <c:v>33</c:v>
                </c:pt>
              </c:numCache>
            </c:numRef>
          </c:val>
        </c:ser>
        <c:dLbls>
          <c:showVal val="1"/>
        </c:dLbls>
        <c:gapWidth val="219"/>
        <c:axId val="140994048"/>
        <c:axId val="141182080"/>
      </c:barChart>
      <c:catAx>
        <c:axId val="14099404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182080"/>
        <c:crosses val="autoZero"/>
        <c:auto val="1"/>
        <c:lblAlgn val="ctr"/>
        <c:lblOffset val="100"/>
      </c:catAx>
      <c:valAx>
        <c:axId val="1411820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99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893103825189222"/>
          <c:y val="0.84798760409779761"/>
          <c:w val="0.16090534491440622"/>
          <c:h val="6.996168813408941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Претендентов на медаль</c:v>
                </c:pt>
              </c:strCache>
            </c:strRef>
          </c:tx>
          <c:spPr>
            <a:solidFill>
              <a:srgbClr val="0070C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Гремяченская СОШ</c:v>
                </c:pt>
                <c:pt idx="1">
                  <c:v>Костенская СОШ</c:v>
                </c:pt>
                <c:pt idx="2">
                  <c:v>Новогремяченская сОШ</c:v>
                </c:pt>
                <c:pt idx="3">
                  <c:v>Орловская СОШ</c:v>
                </c:pt>
                <c:pt idx="4">
                  <c:v>Хохольский лицей</c:v>
                </c:pt>
                <c:pt idx="5">
                  <c:v>Хохольская СОШ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12</c:v>
                </c:pt>
                <c:pt idx="5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выпускников, подтвердивших медаль по итогам ЕГЭ по русскому языку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2.8906753414240402E-3"/>
                  <c:y val="1.489285570482196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453376707120201E-3"/>
                  <c:y val="1.489285570482196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906753414240402E-3"/>
                  <c:y val="1.489285570482196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8906753414240402E-3"/>
                  <c:y val="1.4892855704821961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906753414240402E-3"/>
                  <c:y val="-9.2256628259960267E-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8906753414239352E-3"/>
                  <c:y val="-9.2256628259959476E-4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Гремяченская СОШ</c:v>
                </c:pt>
                <c:pt idx="1">
                  <c:v>Костенская СОШ</c:v>
                </c:pt>
                <c:pt idx="2">
                  <c:v>Новогремяченская сОШ</c:v>
                </c:pt>
                <c:pt idx="3">
                  <c:v>Орловская СОШ</c:v>
                </c:pt>
                <c:pt idx="4">
                  <c:v>Хохольский лицей</c:v>
                </c:pt>
                <c:pt idx="5">
                  <c:v>Хохольская СОШ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50</c:v>
                </c:pt>
                <c:pt idx="3">
                  <c:v>66.599999999999994</c:v>
                </c:pt>
                <c:pt idx="4">
                  <c:v>91.6</c:v>
                </c:pt>
                <c:pt idx="5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доля медалистов, набравших по 1 из предметов на ЕГЭ менее 70 баллов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Гремяченская СОШ</c:v>
                </c:pt>
                <c:pt idx="1">
                  <c:v>Костенская СОШ</c:v>
                </c:pt>
                <c:pt idx="2">
                  <c:v>Новогремяченская сОШ</c:v>
                </c:pt>
                <c:pt idx="3">
                  <c:v>Орловская СОШ</c:v>
                </c:pt>
                <c:pt idx="4">
                  <c:v>Хохольский лицей</c:v>
                </c:pt>
                <c:pt idx="5">
                  <c:v>Хохольская СОШ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50</c:v>
                </c:pt>
                <c:pt idx="4">
                  <c:v>72.7</c:v>
                </c:pt>
                <c:pt idx="5">
                  <c:v>50</c:v>
                </c:pt>
              </c:numCache>
            </c:numRef>
          </c:val>
        </c:ser>
        <c:axId val="142278016"/>
        <c:axId val="142292096"/>
      </c:barChart>
      <c:catAx>
        <c:axId val="14227801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292096"/>
        <c:crosses val="autoZero"/>
        <c:auto val="1"/>
        <c:lblAlgn val="ctr"/>
        <c:lblOffset val="100"/>
      </c:catAx>
      <c:valAx>
        <c:axId val="14229209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42278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8919904848982712E-2"/>
          <c:y val="0.83664972908306845"/>
          <c:w val="0.82216019030203458"/>
          <c:h val="0.1475348489295118"/>
        </c:manualLayout>
      </c:layout>
      <c:txPr>
        <a:bodyPr/>
        <a:lstStyle/>
        <a:p>
          <a:pPr algn="just"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2437</c:v>
                </c:pt>
                <c:pt idx="1">
                  <c:v>2470</c:v>
                </c:pt>
                <c:pt idx="2">
                  <c:v>2516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</c:strCache>
            </c:str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Лист1!$A$2:$A$4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</c:strCache>
            </c:strRef>
          </c:cat>
          <c:val>
            <c:numRef>
              <c:f>Лист1!$D$2:$D$4</c:f>
            </c:numRef>
          </c:val>
        </c:ser>
        <c:gapWidth val="115"/>
        <c:overlap val="-20"/>
        <c:axId val="143596544"/>
        <c:axId val="143610624"/>
      </c:barChart>
      <c:catAx>
        <c:axId val="14359654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610624"/>
        <c:crosses val="autoZero"/>
        <c:auto val="1"/>
        <c:lblAlgn val="ctr"/>
        <c:lblOffset val="100"/>
      </c:catAx>
      <c:valAx>
        <c:axId val="1436106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59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техническое</c:v>
                </c:pt>
                <c:pt idx="1">
                  <c:v>туристко - краеведческая</c:v>
                </c:pt>
                <c:pt idx="2">
                  <c:v>в области искуств</c:v>
                </c:pt>
                <c:pt idx="3">
                  <c:v>физическая культура и спорт</c:v>
                </c:pt>
                <c:pt idx="4">
                  <c:v>естественнонаучное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517</c:v>
                </c:pt>
                <c:pt idx="1">
                  <c:v>395</c:v>
                </c:pt>
                <c:pt idx="2">
                  <c:v>1244</c:v>
                </c:pt>
                <c:pt idx="3">
                  <c:v>937</c:v>
                </c:pt>
                <c:pt idx="4">
                  <c:v>967</c:v>
                </c:pt>
              </c:numCache>
            </c:numRef>
          </c:val>
        </c:ser>
      </c:pie3DChart>
    </c:plotArea>
    <c:legend>
      <c:legendPos val="b"/>
      <c:layout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1 полугодие 2021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27286</c:v>
                </c:pt>
                <c:pt idx="1">
                  <c:v>29500</c:v>
                </c:pt>
                <c:pt idx="2">
                  <c:v>32041</c:v>
                </c:pt>
                <c:pt idx="3">
                  <c:v>35507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1 полугодие 2021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1 полугодие 2021</c:v>
                </c:pt>
              </c:strCache>
            </c:strRef>
          </c:cat>
          <c:val>
            <c:numRef>
              <c:f>Лист1!$D$2:$D$5</c:f>
            </c:numRef>
          </c:val>
        </c:ser>
        <c:gapWidth val="115"/>
        <c:overlap val="-20"/>
        <c:axId val="143694464"/>
        <c:axId val="143708544"/>
      </c:barChart>
      <c:catAx>
        <c:axId val="1436944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708544"/>
        <c:crosses val="autoZero"/>
        <c:auto val="1"/>
        <c:lblAlgn val="ctr"/>
        <c:lblOffset val="100"/>
      </c:catAx>
      <c:valAx>
        <c:axId val="1437085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69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27.1</c:v>
                </c:pt>
                <c:pt idx="1">
                  <c:v>26.2</c:v>
                </c:pt>
                <c:pt idx="2">
                  <c:v>26.3</c:v>
                </c:pt>
              </c:numCache>
            </c:numRef>
          </c:val>
        </c:ser>
        <c:axId val="112431104"/>
        <c:axId val="112432640"/>
      </c:barChart>
      <c:catAx>
        <c:axId val="1124311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12432640"/>
        <c:crosses val="autoZero"/>
        <c:auto val="1"/>
        <c:lblAlgn val="ctr"/>
        <c:lblOffset val="100"/>
      </c:catAx>
      <c:valAx>
        <c:axId val="11243264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243110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146939645979978"/>
          <c:y val="2.569744086967355E-2"/>
          <c:w val="0.64052687858462165"/>
          <c:h val="0.957599406512360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rgbClr val="92D05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spPr>
              <a:solidFill>
                <a:srgbClr val="92D05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spPr>
              <a:solidFill>
                <a:srgbClr val="92D05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spPr>
              <a:solidFill>
                <a:srgbClr val="92D05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spPr>
              <a:solidFill>
                <a:srgbClr val="92D05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spPr>
              <a:solidFill>
                <a:srgbClr val="92D05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spPr>
              <a:solidFill>
                <a:srgbClr val="92D05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2"/>
            <c:spPr>
              <a:solidFill>
                <a:srgbClr val="92D05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Семидесятская СОШ</c:v>
                </c:pt>
                <c:pt idx="1">
                  <c:v>Яблоченская СОШ</c:v>
                </c:pt>
                <c:pt idx="2">
                  <c:v>Костенская СОШ</c:v>
                </c:pt>
                <c:pt idx="3">
                  <c:v>Устьевская СОШ</c:v>
                </c:pt>
                <c:pt idx="4">
                  <c:v>Оськинский филиал</c:v>
                </c:pt>
                <c:pt idx="5">
                  <c:v>Новогремяченская СОШ</c:v>
                </c:pt>
                <c:pt idx="6">
                  <c:v>Гремяченская СОШ</c:v>
                </c:pt>
                <c:pt idx="7">
                  <c:v>Хохольский лицей</c:v>
                </c:pt>
                <c:pt idx="8">
                  <c:v>Хохольская СОШ</c:v>
                </c:pt>
                <c:pt idx="9">
                  <c:v>Орловская СОШ</c:v>
                </c:pt>
                <c:pt idx="10">
                  <c:v>Староникольская СОШ</c:v>
                </c:pt>
                <c:pt idx="11">
                  <c:v>Гремяченская ООШ</c:v>
                </c:pt>
                <c:pt idx="12">
                  <c:v>Архангельская ООШ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56</c:v>
                </c:pt>
                <c:pt idx="1">
                  <c:v>54.3</c:v>
                </c:pt>
                <c:pt idx="2">
                  <c:v>53.9</c:v>
                </c:pt>
                <c:pt idx="3">
                  <c:v>53</c:v>
                </c:pt>
                <c:pt idx="4">
                  <c:v>52</c:v>
                </c:pt>
                <c:pt idx="5">
                  <c:v>49.5</c:v>
                </c:pt>
                <c:pt idx="6">
                  <c:v>49.4</c:v>
                </c:pt>
                <c:pt idx="7">
                  <c:v>49.1</c:v>
                </c:pt>
                <c:pt idx="8">
                  <c:v>48.6</c:v>
                </c:pt>
                <c:pt idx="9">
                  <c:v>47.9</c:v>
                </c:pt>
                <c:pt idx="10">
                  <c:v>45.9</c:v>
                </c:pt>
                <c:pt idx="11">
                  <c:v>45.6</c:v>
                </c:pt>
                <c:pt idx="12">
                  <c:v>42.9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Лист1!$A$2:$A$14</c:f>
              <c:strCache>
                <c:ptCount val="13"/>
                <c:pt idx="0">
                  <c:v>Семидесятская СОШ</c:v>
                </c:pt>
                <c:pt idx="1">
                  <c:v>Яблоченская СОШ</c:v>
                </c:pt>
                <c:pt idx="2">
                  <c:v>Костенская СОШ</c:v>
                </c:pt>
                <c:pt idx="3">
                  <c:v>Устьевская СОШ</c:v>
                </c:pt>
                <c:pt idx="4">
                  <c:v>Оськинский филиал</c:v>
                </c:pt>
                <c:pt idx="5">
                  <c:v>Новогремяченская СОШ</c:v>
                </c:pt>
                <c:pt idx="6">
                  <c:v>Гремяченская СОШ</c:v>
                </c:pt>
                <c:pt idx="7">
                  <c:v>Хохольский лицей</c:v>
                </c:pt>
                <c:pt idx="8">
                  <c:v>Хохольская СОШ</c:v>
                </c:pt>
                <c:pt idx="9">
                  <c:v>Орловская СОШ</c:v>
                </c:pt>
                <c:pt idx="10">
                  <c:v>Староникольская СОШ</c:v>
                </c:pt>
                <c:pt idx="11">
                  <c:v>Гремяченская ООШ</c:v>
                </c:pt>
                <c:pt idx="12">
                  <c:v>Архангельская ООШ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</c:numCache>
            </c:numRef>
          </c:val>
        </c:ser>
        <c:gapWidth val="182"/>
        <c:axId val="143799040"/>
        <c:axId val="143800576"/>
      </c:barChart>
      <c:catAx>
        <c:axId val="1437990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3800576"/>
        <c:crosses val="autoZero"/>
        <c:auto val="1"/>
        <c:lblAlgn val="ctr"/>
        <c:lblOffset val="100"/>
      </c:catAx>
      <c:valAx>
        <c:axId val="14380057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4379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4146939645979978"/>
          <c:y val="2.569744086967355E-2"/>
          <c:w val="0.64052687858462165"/>
          <c:h val="0.957599406512360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chemeClr val="accent6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chemeClr val="accent6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spPr>
              <a:solidFill>
                <a:schemeClr val="accent6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spPr>
              <a:solidFill>
                <a:schemeClr val="accent6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2"/>
            <c:spPr>
              <a:solidFill>
                <a:schemeClr val="accent6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МКОУ "Семидесятская СОШ"</c:v>
                </c:pt>
                <c:pt idx="1">
                  <c:v>МКОУ "Яблоченская СОШ"</c:v>
                </c:pt>
                <c:pt idx="2">
                  <c:v>МБОУ "Костенская СОШ"</c:v>
                </c:pt>
                <c:pt idx="3">
                  <c:v>МКОУ "Устьевская СОШ"</c:v>
                </c:pt>
                <c:pt idx="4">
                  <c:v>Оськинский филиал</c:v>
                </c:pt>
                <c:pt idx="5">
                  <c:v>МКОУ "Новогремяченская СОШ"</c:v>
                </c:pt>
                <c:pt idx="6">
                  <c:v>МБОУ "Гремяченская СОШ"</c:v>
                </c:pt>
                <c:pt idx="7">
                  <c:v>МБОУ "Хохольский лицей"</c:v>
                </c:pt>
                <c:pt idx="8">
                  <c:v>МБОУ "Хохольская СОШ"</c:v>
                </c:pt>
                <c:pt idx="9">
                  <c:v>МБОУ "Орловская СОШ"</c:v>
                </c:pt>
                <c:pt idx="10">
                  <c:v>МКОУ "Староникольская СОШ"</c:v>
                </c:pt>
                <c:pt idx="11">
                  <c:v>10</c:v>
                </c:pt>
                <c:pt idx="12">
                  <c:v>МКОУ "Архангельская ООШ"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0.1</c:v>
                </c:pt>
                <c:pt idx="1">
                  <c:v>0.125</c:v>
                </c:pt>
                <c:pt idx="2">
                  <c:v>6.7000000000000004E-2</c:v>
                </c:pt>
                <c:pt idx="3">
                  <c:v>0.30700000000000022</c:v>
                </c:pt>
                <c:pt idx="4">
                  <c:v>0.125</c:v>
                </c:pt>
                <c:pt idx="5">
                  <c:v>0.2</c:v>
                </c:pt>
                <c:pt idx="6">
                  <c:v>0.125</c:v>
                </c:pt>
                <c:pt idx="7">
                  <c:v>9.1000000000000025E-2</c:v>
                </c:pt>
                <c:pt idx="8">
                  <c:v>7.8000000000000014E-2</c:v>
                </c:pt>
                <c:pt idx="9">
                  <c:v>0.23500000000000001</c:v>
                </c:pt>
                <c:pt idx="10">
                  <c:v>0</c:v>
                </c:pt>
                <c:pt idx="11">
                  <c:v>0.127</c:v>
                </c:pt>
                <c:pt idx="12">
                  <c:v>0.1</c:v>
                </c:pt>
              </c:numCache>
            </c:numRef>
          </c:val>
        </c:ser>
        <c:gapWidth val="182"/>
        <c:axId val="143919360"/>
        <c:axId val="143929344"/>
      </c:barChart>
      <c:catAx>
        <c:axId val="1439193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3929344"/>
        <c:crosses val="autoZero"/>
        <c:auto val="1"/>
        <c:lblAlgn val="ctr"/>
        <c:lblOffset val="100"/>
      </c:catAx>
      <c:valAx>
        <c:axId val="143929344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14391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4146930041763676"/>
          <c:y val="2.5697507060769401E-2"/>
          <c:w val="0.64052687858462165"/>
          <c:h val="0.9575994065123606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1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92D05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spPr>
              <a:solidFill>
                <a:srgbClr val="92D05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spPr>
              <a:solidFill>
                <a:srgbClr val="FF000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2"/>
            <c:spPr>
              <a:solidFill>
                <a:srgbClr val="92D05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МКОУ "Семидесятская СОШ"</c:v>
                </c:pt>
                <c:pt idx="1">
                  <c:v>МКОУ "Яблоченская СОШ"</c:v>
                </c:pt>
                <c:pt idx="2">
                  <c:v>МБОУ "Костенская СОШ"</c:v>
                </c:pt>
                <c:pt idx="3">
                  <c:v>МКОУ "Устьевская СОШ"</c:v>
                </c:pt>
                <c:pt idx="4">
                  <c:v>Оськинский филиал</c:v>
                </c:pt>
                <c:pt idx="5">
                  <c:v>МКОУ "Новогремяченская СОШ"</c:v>
                </c:pt>
                <c:pt idx="6">
                  <c:v>МБОУ "Гремяченская СОШ"</c:v>
                </c:pt>
                <c:pt idx="7">
                  <c:v>МБОУ "Хохольский лицей"</c:v>
                </c:pt>
                <c:pt idx="8">
                  <c:v>МБОУ "Хохольская СОШ"</c:v>
                </c:pt>
                <c:pt idx="9">
                  <c:v>МБОУ "Орловская СОШ"</c:v>
                </c:pt>
                <c:pt idx="10">
                  <c:v>МКОУ "Староникольская СОШ"</c:v>
                </c:pt>
                <c:pt idx="11">
                  <c:v>МКОУ "Гремяченская ООШ"</c:v>
                </c:pt>
                <c:pt idx="12">
                  <c:v>МКОУ "Архангельская ООШ"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0</c:v>
                </c:pt>
                <c:pt idx="1">
                  <c:v>0.125</c:v>
                </c:pt>
                <c:pt idx="2">
                  <c:v>0.2</c:v>
                </c:pt>
                <c:pt idx="3">
                  <c:v>0</c:v>
                </c:pt>
                <c:pt idx="4">
                  <c:v>0</c:v>
                </c:pt>
                <c:pt idx="5">
                  <c:v>0.13300000000000001</c:v>
                </c:pt>
                <c:pt idx="6">
                  <c:v>8.3000000000000046E-2</c:v>
                </c:pt>
                <c:pt idx="7">
                  <c:v>0.18100000000000011</c:v>
                </c:pt>
                <c:pt idx="8">
                  <c:v>0.10500000000000002</c:v>
                </c:pt>
                <c:pt idx="9">
                  <c:v>0.29400000000000021</c:v>
                </c:pt>
                <c:pt idx="10">
                  <c:v>0.18700000000000011</c:v>
                </c:pt>
                <c:pt idx="11">
                  <c:v>0.1</c:v>
                </c:pt>
                <c:pt idx="12">
                  <c:v>0.4</c:v>
                </c:pt>
              </c:numCache>
            </c:numRef>
          </c:val>
        </c:ser>
        <c:gapWidth val="182"/>
        <c:axId val="143960320"/>
        <c:axId val="143970304"/>
      </c:barChart>
      <c:catAx>
        <c:axId val="1439603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43970304"/>
        <c:crosses val="autoZero"/>
        <c:auto val="1"/>
        <c:lblAlgn val="ctr"/>
        <c:lblOffset val="100"/>
      </c:catAx>
      <c:valAx>
        <c:axId val="143970304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14396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14.6</c:v>
                </c:pt>
                <c:pt idx="1">
                  <c:v>16</c:v>
                </c:pt>
                <c:pt idx="2">
                  <c:v>16</c:v>
                </c:pt>
              </c:numCache>
            </c:numRef>
          </c:val>
        </c:ser>
        <c:axId val="112817280"/>
        <c:axId val="112818816"/>
      </c:barChart>
      <c:catAx>
        <c:axId val="1128172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12818816"/>
        <c:crosses val="autoZero"/>
        <c:auto val="1"/>
        <c:lblAlgn val="ctr"/>
        <c:lblOffset val="100"/>
      </c:catAx>
      <c:valAx>
        <c:axId val="112818816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128172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2495</c:v>
                </c:pt>
                <c:pt idx="1">
                  <c:v>2504</c:v>
                </c:pt>
                <c:pt idx="2">
                  <c:v>2548</c:v>
                </c:pt>
                <c:pt idx="3">
                  <c:v>2574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 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 </c:v>
                </c:pt>
              </c:strCache>
            </c:strRef>
          </c:cat>
          <c:val>
            <c:numRef>
              <c:f>Лист1!$D$2:$D$5</c:f>
            </c:numRef>
          </c:val>
        </c:ser>
        <c:gapWidth val="115"/>
        <c:overlap val="-20"/>
        <c:axId val="131887488"/>
        <c:axId val="131889024"/>
      </c:barChart>
      <c:catAx>
        <c:axId val="1318874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889024"/>
        <c:crosses val="autoZero"/>
        <c:auto val="1"/>
        <c:lblAlgn val="ctr"/>
        <c:lblOffset val="100"/>
      </c:catAx>
      <c:valAx>
        <c:axId val="1318890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88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Гремяченская СОШ</c:v>
                </c:pt>
                <c:pt idx="1">
                  <c:v>Староникольская СОШ</c:v>
                </c:pt>
                <c:pt idx="2">
                  <c:v>Устьевская СОШ</c:v>
                </c:pt>
                <c:pt idx="3">
                  <c:v>Яблоченская СОШ</c:v>
                </c:pt>
                <c:pt idx="4">
                  <c:v>Архангельская ООШ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247</c:v>
                </c:pt>
                <c:pt idx="1">
                  <c:v>162</c:v>
                </c:pt>
                <c:pt idx="2">
                  <c:v>101</c:v>
                </c:pt>
                <c:pt idx="3">
                  <c:v>57</c:v>
                </c:pt>
                <c:pt idx="4">
                  <c:v>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433681721754664E-2"/>
                  <c:y val="4.7407075599354226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071544104565308E-2"/>
                  <c:y val="1.1851768899838565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204180661055977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Гремяченская СОШ</c:v>
                </c:pt>
                <c:pt idx="1">
                  <c:v>Староникольская СОШ</c:v>
                </c:pt>
                <c:pt idx="2">
                  <c:v>Устьевская СОШ</c:v>
                </c:pt>
                <c:pt idx="3">
                  <c:v>Яблоченская СОШ</c:v>
                </c:pt>
                <c:pt idx="4">
                  <c:v>Архангельская ООШ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233</c:v>
                </c:pt>
                <c:pt idx="1">
                  <c:v>143</c:v>
                </c:pt>
                <c:pt idx="2">
                  <c:v>96</c:v>
                </c:pt>
                <c:pt idx="3">
                  <c:v>50</c:v>
                </c:pt>
                <c:pt idx="4">
                  <c:v>28</c:v>
                </c:pt>
              </c:numCache>
            </c:numRef>
          </c:val>
        </c:ser>
        <c:dLbls>
          <c:showVal val="1"/>
        </c:dLbls>
        <c:gapWidth val="219"/>
        <c:overlap val="-27"/>
        <c:axId val="131934464"/>
        <c:axId val="131952640"/>
      </c:barChart>
      <c:catAx>
        <c:axId val="131934464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31952640"/>
        <c:crosses val="autoZero"/>
        <c:auto val="1"/>
        <c:lblAlgn val="ctr"/>
        <c:lblOffset val="100"/>
      </c:catAx>
      <c:valAx>
        <c:axId val="1319526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3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15.7</c:v>
                </c:pt>
                <c:pt idx="1">
                  <c:v>17</c:v>
                </c:pt>
                <c:pt idx="2">
                  <c:v>16.3</c:v>
                </c:pt>
              </c:numCache>
            </c:numRef>
          </c:val>
        </c:ser>
        <c:gapWidth val="100"/>
        <c:overlap val="-24"/>
        <c:axId val="131985408"/>
        <c:axId val="131986944"/>
      </c:barChart>
      <c:catAx>
        <c:axId val="13198540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86944"/>
        <c:crosses val="autoZero"/>
        <c:auto val="1"/>
        <c:lblAlgn val="ctr"/>
        <c:lblOffset val="100"/>
      </c:catAx>
      <c:valAx>
        <c:axId val="1319869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8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 Rounded MT Bold" panose="020F07040305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1 полугодие 2021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4"/>
                <c:pt idx="0">
                  <c:v>27164</c:v>
                </c:pt>
                <c:pt idx="1">
                  <c:v>29009</c:v>
                </c:pt>
                <c:pt idx="2">
                  <c:v>32046</c:v>
                </c:pt>
                <c:pt idx="3">
                  <c:v>34822</c:v>
                </c:pt>
              </c:numCache>
            </c:numRef>
          </c:val>
        </c:ser>
        <c:gapWidth val="100"/>
        <c:overlap val="-24"/>
        <c:axId val="131990656"/>
        <c:axId val="131992192"/>
      </c:barChart>
      <c:catAx>
        <c:axId val="131990656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92192"/>
        <c:crosses val="autoZero"/>
        <c:auto val="1"/>
        <c:lblAlgn val="ctr"/>
        <c:lblOffset val="100"/>
      </c:catAx>
      <c:valAx>
        <c:axId val="1319921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9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99B95-7D94-4AF3-B114-42709907DC1F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881C5-F6E8-4A1A-8400-0420160D1C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650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37D4-7591-48D3-80CB-3F1FC3793B4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94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1CD4B-B673-4863-98D9-406EF78ADDC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868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55CF9-9CD7-446F-B130-AD7B702674C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181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55CF9-9CD7-446F-B130-AD7B702674C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1359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37D4-7591-48D3-80CB-3F1FC3793B4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1287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A37D4-7591-48D3-80CB-3F1FC3793B4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194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2.xml"/><Relationship Id="rId7" Type="http://schemas.openxmlformats.org/officeDocument/2006/relationships/chart" Target="../charts/chart16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Relationship Id="rId9" Type="http://schemas.openxmlformats.org/officeDocument/2006/relationships/chart" Target="../charts/char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flipH="1">
            <a:off x="-2040" y="-27878"/>
            <a:ext cx="9146040" cy="688587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57364"/>
            <a:ext cx="5568043" cy="2545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4929198"/>
            <a:ext cx="4883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Золоторева</a:t>
            </a:r>
            <a:r>
              <a:rPr lang="ru-RU" sz="1600" b="1" dirty="0" smtClean="0"/>
              <a:t> О.Ю. – руководитель отдела по образованию, молодежной политике и спорту 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928794" y="6000768"/>
            <a:ext cx="3192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р</a:t>
            </a:r>
            <a:r>
              <a:rPr lang="ru-RU" sz="1400" b="1" dirty="0" smtClean="0"/>
              <a:t>.п. Хохольский – 2021 г.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5703381"/>
            <a:ext cx="5568044" cy="76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70" t="9707" r="43927" b="9337"/>
          <a:stretch/>
        </p:blipFill>
        <p:spPr>
          <a:xfrm>
            <a:off x="5214942" y="-27879"/>
            <a:ext cx="3929058" cy="6992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" y="1928802"/>
            <a:ext cx="5357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Об основных задачах формирования единого образовательного пространства в системе образования Хохольского муниципального района 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0" name="Рисунок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28604"/>
            <a:ext cx="129779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734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В 2020/2021 учебном году в 14 регионах России начнут внедрять ЦОС - 30  Сентября 2020 - Официальный сайт МАОУ гимназии №32 г. Калинингра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2004981" cy="178595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" y="285728"/>
            <a:ext cx="9143999" cy="3571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«Цифровая образовательная среда» 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394" name="AutoShape 2" descr="Документы — Точка ро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Документы — Точка ро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00562" y="785794"/>
            <a:ext cx="3643338" cy="57150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МБОУ «</a:t>
            </a:r>
            <a:r>
              <a:rPr lang="ru-RU" sz="14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Гремяченская</a:t>
            </a: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СОШ»</a:t>
            </a:r>
            <a:endParaRPr lang="ru-RU" sz="14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14810" y="1357298"/>
            <a:ext cx="4357718" cy="71438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1900171,00 руб. на приобретение компьютерного оборудования </a:t>
            </a:r>
            <a:endParaRPr lang="ru-RU" sz="14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2470" name="Picture 6" descr="МБОУ «Маршальская СОШ» | ЦИФРОВАЯ ОБРАЗОВАТЕЛЬНАЯ СРЕДА (ЦОС)"/>
          <p:cNvPicPr>
            <a:picLocks noChangeAspect="1" noChangeArrowheads="1"/>
          </p:cNvPicPr>
          <p:nvPr/>
        </p:nvPicPr>
        <p:blipFill>
          <a:blip r:embed="rId3" cstate="print"/>
          <a:srcRect l="3662" t="14522" r="9179" b="9751"/>
          <a:stretch>
            <a:fillRect/>
          </a:stretch>
        </p:blipFill>
        <p:spPr bwMode="auto">
          <a:xfrm>
            <a:off x="714348" y="2344199"/>
            <a:ext cx="7358114" cy="4513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57158" y="928670"/>
            <a:ext cx="2357454" cy="11208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5"/>
              </a:spcBef>
            </a:pPr>
            <a:r>
              <a:rPr lang="ru-RU" sz="1200" b="1" dirty="0">
                <a:latin typeface="Century Gothic" pitchFamily="34" charset="0"/>
                <a:cs typeface="Times New Roman" pitchFamily="18" charset="0"/>
              </a:rPr>
              <a:t>ГП ВО «Развитие образования» с привлечением внебюджетных </a:t>
            </a:r>
            <a:r>
              <a:rPr lang="ru-RU" sz="1200" b="1" dirty="0" smtClean="0">
                <a:latin typeface="Century Gothic" pitchFamily="34" charset="0"/>
                <a:cs typeface="Times New Roman" pitchFamily="18" charset="0"/>
              </a:rPr>
              <a:t>средств из расчета 50х50</a:t>
            </a:r>
          </a:p>
          <a:p>
            <a:pPr marL="12065" marR="5080" algn="ctr">
              <a:spcBef>
                <a:spcPts val="15"/>
              </a:spcBef>
            </a:pP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5320000, 00 руб.</a:t>
            </a:r>
            <a:endParaRPr sz="1200" b="1" dirty="0">
              <a:solidFill>
                <a:srgbClr val="FF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500098" y="142852"/>
            <a:ext cx="10215634" cy="5760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инфраструктуры и создание комфортной среды в общеобразовательных учреждениях района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3571876"/>
            <a:ext cx="2000264" cy="3571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Дом детского творчества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00034" y="2143116"/>
            <a:ext cx="1985972" cy="2857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Хохольский лицей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034" y="2500306"/>
            <a:ext cx="2020834" cy="2857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Староникольская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СОШ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00034" y="2857496"/>
            <a:ext cx="2020834" cy="2857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Орловская  СОШ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0034" y="3214686"/>
            <a:ext cx="2000264" cy="28575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Гремяченская</a:t>
            </a:r>
            <a:r>
              <a:rPr 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СОШ</a:t>
            </a:r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5572132" y="857232"/>
            <a:ext cx="2357454" cy="38215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5"/>
              </a:spcBef>
            </a:pPr>
            <a:r>
              <a:rPr lang="ru-RU" sz="1200" b="1" dirty="0" smtClean="0">
                <a:latin typeface="Century Gothic" pitchFamily="34" charset="0"/>
                <a:cs typeface="Times New Roman" pitchFamily="18" charset="0"/>
              </a:rPr>
              <a:t>Антитеррористическая защищенность </a:t>
            </a:r>
            <a:endParaRPr sz="1200" b="1" dirty="0">
              <a:solidFill>
                <a:srgbClr val="FF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6" name="object 16"/>
          <p:cNvSpPr txBox="1"/>
          <p:nvPr/>
        </p:nvSpPr>
        <p:spPr>
          <a:xfrm>
            <a:off x="5143504" y="1357298"/>
            <a:ext cx="3429024" cy="158248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5"/>
              </a:spcBef>
            </a:pP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Антикризисный  план в каждом ОУ</a:t>
            </a:r>
          </a:p>
          <a:p>
            <a:pPr marL="12065" marR="5080" algn="ctr">
              <a:spcBef>
                <a:spcPts val="15"/>
              </a:spcBef>
            </a:pPr>
            <a:endParaRPr lang="ru-RU" sz="800" b="1" dirty="0" smtClean="0">
              <a:solidFill>
                <a:srgbClr val="FF0000"/>
              </a:solidFill>
              <a:latin typeface="Century Gothic" pitchFamily="34" charset="0"/>
              <a:cs typeface="Times New Roman" pitchFamily="18" charset="0"/>
            </a:endParaRPr>
          </a:p>
          <a:p>
            <a:pPr marL="12065" marR="5080" algn="just">
              <a:spcBef>
                <a:spcPts val="15"/>
              </a:spcBef>
              <a:buFontTx/>
              <a:buChar char="-"/>
            </a:pP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Организационный блок </a:t>
            </a:r>
            <a:r>
              <a:rPr lang="ru-RU" sz="1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Times New Roman" pitchFamily="18" charset="0"/>
              </a:rPr>
              <a:t>(кто отвечает за планирование и порядок действия при ЧС)</a:t>
            </a:r>
          </a:p>
          <a:p>
            <a:pPr marL="12065" marR="5080" algn="just">
              <a:spcBef>
                <a:spcPts val="15"/>
              </a:spcBef>
              <a:buFontTx/>
              <a:buChar char="-"/>
            </a:pP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Методический блок </a:t>
            </a:r>
            <a:r>
              <a:rPr lang="ru-RU" sz="1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Times New Roman" pitchFamily="18" charset="0"/>
              </a:rPr>
              <a:t>(критерии для оценки эффективности работы)</a:t>
            </a:r>
            <a:endParaRPr lang="ru-RU" sz="1100" b="1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marL="12065" marR="5080" algn="just">
              <a:spcBef>
                <a:spcPts val="15"/>
              </a:spcBef>
              <a:buFontTx/>
              <a:buChar char="-"/>
            </a:pPr>
            <a:r>
              <a:rPr lang="ru-RU" sz="12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Ресурсный блок </a:t>
            </a:r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  <a:cs typeface="Times New Roman" pitchFamily="18" charset="0"/>
              </a:rPr>
              <a:t>(материально –технические и кадровые вопросы)</a:t>
            </a:r>
            <a:endParaRPr lang="ru-RU" sz="1200" b="1" dirty="0" smtClean="0">
              <a:solidFill>
                <a:srgbClr val="FF0000"/>
              </a:solidFill>
              <a:latin typeface="Century Gothic" pitchFamily="34" charset="0"/>
              <a:cs typeface="Times New Roman" pitchFamily="18" charset="0"/>
            </a:endParaRPr>
          </a:p>
          <a:p>
            <a:pPr marL="12065" marR="5080">
              <a:spcBef>
                <a:spcPts val="15"/>
              </a:spcBef>
            </a:pPr>
            <a:endParaRPr sz="1200" b="1" dirty="0">
              <a:solidFill>
                <a:srgbClr val="FF0000"/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15008" y="2928934"/>
            <a:ext cx="2643206" cy="7143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100% ОО – квалифицированная физическая охрана  - 3182803,87 руб.</a:t>
            </a:r>
            <a:endParaRPr lang="ru-RU" sz="1000" b="1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3108" y="5572140"/>
            <a:ext cx="2357454" cy="71438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Ремонт котельной в МБОУ «</a:t>
            </a:r>
            <a:r>
              <a:rPr lang="ru-RU" sz="11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Костенская</a:t>
            </a:r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СОШ» -  1 233 349,20 рублей</a:t>
            </a:r>
          </a:p>
          <a:p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57752" y="4714884"/>
            <a:ext cx="2500330" cy="64294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Пожарная безопасность – 581277,3 руб.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143108" y="4572008"/>
            <a:ext cx="2286016" cy="8572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ремонт и техническое обслуживание котельных  - 1 797 091 руб.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29190" y="5643578"/>
            <a:ext cx="2428892" cy="71438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Профилактика вирусных заболеваний – 2200000 руб. </a:t>
            </a:r>
          </a:p>
          <a:p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57554" y="3929066"/>
            <a:ext cx="2643206" cy="571504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Комфортная и безопасная среда</a:t>
            </a:r>
            <a:endParaRPr lang="ru-RU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73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3571876"/>
          <a:ext cx="8001054" cy="1737504"/>
        </p:xfrm>
        <a:graphic>
          <a:graphicData uri="http://schemas.openxmlformats.org/drawingml/2006/table">
            <a:tbl>
              <a:tblPr/>
              <a:tblGrid>
                <a:gridCol w="2947757"/>
                <a:gridCol w="1609806"/>
                <a:gridCol w="2025583"/>
                <a:gridCol w="1417908"/>
              </a:tblGrid>
              <a:tr h="545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Читательская грамотность 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Математическая грамотность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Естественнонаучная грамотность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Воронежская </a:t>
                      </a:r>
                      <a:r>
                        <a:rPr lang="ru-RU" sz="14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область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492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495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471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  <a:cs typeface="Times New Roman"/>
                        </a:rPr>
                        <a:t>МБОУ «Костенская СОШ»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Arial Black" pitchFamily="34" charset="0"/>
                          <a:ea typeface="Times New Roman"/>
                          <a:cs typeface="Times New Roman"/>
                        </a:rPr>
                        <a:t>527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501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 Black" pitchFamily="34" charset="0"/>
                          <a:ea typeface="Times New Roman"/>
                          <a:cs typeface="Times New Roman"/>
                        </a:rPr>
                        <a:t>441</a:t>
                      </a:r>
                      <a:endParaRPr lang="ru-RU" sz="120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МКОУ «Архангельская ООШ»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397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437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401</a:t>
                      </a:r>
                      <a:endParaRPr lang="ru-RU" sz="12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571480"/>
            <a:ext cx="5286412" cy="133683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2000240"/>
            <a:ext cx="7000924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PISA (</a:t>
            </a:r>
            <a:r>
              <a:rPr lang="ru-RU" sz="1400" b="1" dirty="0" err="1" smtClean="0"/>
              <a:t>Programme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for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International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Student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Assessment</a:t>
            </a:r>
            <a:r>
              <a:rPr lang="ru-RU" sz="1400" b="1" dirty="0" smtClean="0"/>
              <a:t>)</a:t>
            </a:r>
            <a:br>
              <a:rPr lang="ru-RU" sz="1400" b="1" dirty="0" smtClean="0"/>
            </a:br>
            <a:r>
              <a:rPr lang="ru-RU" sz="1400" b="1" dirty="0" smtClean="0"/>
              <a:t>Международная программа по оценке образовательных достижений учащихся в области читательской, математической и естественнонаучной грамотности</a:t>
            </a:r>
            <a:endParaRPr lang="ru-RU" sz="1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71670" y="3000372"/>
            <a:ext cx="55007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Результаты обучающихся района в 2021 году  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357222" y="142852"/>
            <a:ext cx="10215634" cy="4286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процедуры -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PISA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786050" y="1000108"/>
          <a:ext cx="2214578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214283" y="1000108"/>
          <a:ext cx="2500330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929191" y="1000108"/>
          <a:ext cx="2071702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7000893" y="1000108"/>
          <a:ext cx="2000264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0" y="142852"/>
            <a:ext cx="9144000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обучающихся по итогам ВПР весенняя сессия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14547" y="571480"/>
            <a:ext cx="5643602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ВПР русский язык</a:t>
            </a:r>
            <a:endParaRPr lang="ru-RU" b="1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571736" y="5143512"/>
          <a:ext cx="2214578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214282" y="5143512"/>
          <a:ext cx="2428924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786314" y="5072074"/>
          <a:ext cx="2071702" cy="1357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6858016" y="5000636"/>
          <a:ext cx="2285984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143108" y="4572008"/>
            <a:ext cx="5643602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ВПР математика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2500306"/>
            <a:ext cx="4286280" cy="185738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200" b="1" u="sng" dirty="0" smtClean="0"/>
              <a:t>Негативные тенденции:</a:t>
            </a:r>
          </a:p>
          <a:p>
            <a:r>
              <a:rPr lang="ru-RU" sz="1200" b="1" dirty="0" smtClean="0"/>
              <a:t>- высокая доля обучающихся с отметками 2 и 3;</a:t>
            </a:r>
          </a:p>
          <a:p>
            <a:pPr>
              <a:buFontTx/>
              <a:buChar char="-"/>
            </a:pPr>
            <a:r>
              <a:rPr lang="ru-RU" sz="1200" b="1" dirty="0" smtClean="0"/>
              <a:t> ухудшение средневзвешенного результата к завершению  основного общего образования</a:t>
            </a:r>
          </a:p>
          <a:p>
            <a:pPr>
              <a:buFontTx/>
              <a:buChar char="-"/>
            </a:pPr>
            <a:r>
              <a:rPr lang="ru-RU" sz="1200" b="1" dirty="0" smtClean="0"/>
              <a:t> увеличение числа образовательных организаций с признаками необъективности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43504" y="2643182"/>
            <a:ext cx="3857652" cy="178595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200" b="1" u="sng" dirty="0" smtClean="0"/>
              <a:t>Положительные тенденции:</a:t>
            </a:r>
          </a:p>
          <a:p>
            <a:pPr>
              <a:buFontTx/>
              <a:buChar char="-"/>
            </a:pPr>
            <a:r>
              <a:rPr lang="ru-RU" sz="1200" b="1" dirty="0" smtClean="0"/>
              <a:t>Улучшение результата в сравнении с осенней сессией</a:t>
            </a:r>
          </a:p>
          <a:p>
            <a:pPr>
              <a:buFontTx/>
              <a:buChar char="-"/>
            </a:pPr>
            <a:r>
              <a:rPr lang="ru-RU" sz="1200" b="1" dirty="0" smtClean="0"/>
              <a:t> результаты независимого оценивая  сравнимы с итоговым оцениванием</a:t>
            </a:r>
          </a:p>
          <a:p>
            <a:endParaRPr lang="ru-RU" sz="1200" dirty="0" smtClean="0"/>
          </a:p>
        </p:txBody>
      </p:sp>
      <p:sp>
        <p:nvSpPr>
          <p:cNvPr id="19" name="Стрелка влево 18"/>
          <p:cNvSpPr/>
          <p:nvPr/>
        </p:nvSpPr>
        <p:spPr>
          <a:xfrm>
            <a:off x="4500562" y="2857496"/>
            <a:ext cx="642942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500562" y="3357562"/>
            <a:ext cx="64294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 rot="16200000">
            <a:off x="6932020" y="4573514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785794"/>
            <a:ext cx="592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МИУД комплексная работа 4 класс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3786192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МИУД комплексная работа 5класс</a:t>
            </a:r>
            <a:endParaRPr lang="ru-RU" sz="1400" b="1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3385630325"/>
              </p:ext>
            </p:extLst>
          </p:nvPr>
        </p:nvGraphicFramePr>
        <p:xfrm>
          <a:off x="642910" y="1142984"/>
          <a:ext cx="8001056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3385630325"/>
              </p:ext>
            </p:extLst>
          </p:nvPr>
        </p:nvGraphicFramePr>
        <p:xfrm>
          <a:off x="785787" y="4071942"/>
          <a:ext cx="7429552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42852"/>
            <a:ext cx="9144000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обучающихся по итогам МИУД весенняя сессия </a:t>
            </a:r>
          </a:p>
        </p:txBody>
      </p:sp>
    </p:spTree>
    <p:extLst>
      <p:ext uri="{BB962C8B-B14F-4D97-AF65-F5344CB8AC3E}">
        <p14:creationId xmlns="" xmlns:p14="http://schemas.microsoft.com/office/powerpoint/2010/main" val="32300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893905" y="4583530"/>
            <a:ext cx="1451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chemeClr val="bg1"/>
                </a:solidFill>
              </a:rPr>
              <a:t>Инфраструктура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932020" y="4573514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642920"/>
            <a:ext cx="592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МИУД комплексная работа 6 класс</a:t>
            </a:r>
            <a:endParaRPr lang="ru-RU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43175" y="2500308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МИУД комплексная работа 7 класс</a:t>
            </a:r>
            <a:endParaRPr lang="ru-RU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00299" y="4572010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МИУД комплексная работа 8 класс</a:t>
            </a:r>
            <a:endParaRPr lang="ru-RU" sz="1400" b="1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="" xmlns:p14="http://schemas.microsoft.com/office/powerpoint/2010/main" val="3385630325"/>
              </p:ext>
            </p:extLst>
          </p:nvPr>
        </p:nvGraphicFramePr>
        <p:xfrm>
          <a:off x="642911" y="928670"/>
          <a:ext cx="7858180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="" xmlns:p14="http://schemas.microsoft.com/office/powerpoint/2010/main" val="3385630325"/>
              </p:ext>
            </p:extLst>
          </p:nvPr>
        </p:nvGraphicFramePr>
        <p:xfrm>
          <a:off x="571473" y="2643182"/>
          <a:ext cx="8429684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3385630325"/>
              </p:ext>
            </p:extLst>
          </p:nvPr>
        </p:nvGraphicFramePr>
        <p:xfrm>
          <a:off x="857225" y="4786322"/>
          <a:ext cx="7429552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0" y="142852"/>
            <a:ext cx="9144000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обучающихся по итогам МИУД весенняя сессия </a:t>
            </a:r>
          </a:p>
        </p:txBody>
      </p:sp>
    </p:spTree>
    <p:extLst>
      <p:ext uri="{BB962C8B-B14F-4D97-AF65-F5344CB8AC3E}">
        <p14:creationId xmlns="" xmlns:p14="http://schemas.microsoft.com/office/powerpoint/2010/main" val="32300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1538" y="50004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Русский язык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42844" y="928670"/>
          <a:ext cx="4214841" cy="2412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398"/>
                <a:gridCol w="600804"/>
                <a:gridCol w="522670"/>
                <a:gridCol w="483671"/>
                <a:gridCol w="552766"/>
                <a:gridCol w="552766"/>
                <a:gridCol w="552766"/>
              </a:tblGrid>
              <a:tr h="309615">
                <a:tc rowSpan="2"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84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12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«2»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1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«3»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1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«4»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1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«5»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786315" y="928670"/>
          <a:ext cx="4214841" cy="2412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398"/>
                <a:gridCol w="600804"/>
                <a:gridCol w="522670"/>
                <a:gridCol w="483671"/>
                <a:gridCol w="552766"/>
                <a:gridCol w="552766"/>
                <a:gridCol w="552766"/>
              </a:tblGrid>
              <a:tr h="309615">
                <a:tc rowSpan="2"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84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12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«2»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13,4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8,7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103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47,6</a:t>
                      </a:r>
                      <a:endParaRPr lang="ru-RU" sz="1200" b="1" dirty="0"/>
                    </a:p>
                  </a:txBody>
                  <a:tcPr/>
                </a:tc>
              </a:tr>
              <a:tr h="4141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«3»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26,05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47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22,8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33,1</a:t>
                      </a:r>
                      <a:endParaRPr lang="ru-RU" sz="1200" b="1" dirty="0"/>
                    </a:p>
                  </a:txBody>
                  <a:tcPr/>
                </a:tc>
              </a:tr>
              <a:tr h="4141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«4»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129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54,2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51,4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17,5</a:t>
                      </a:r>
                      <a:endParaRPr lang="ru-RU" sz="1200" b="1" dirty="0"/>
                    </a:p>
                  </a:txBody>
                  <a:tcPr/>
                </a:tc>
              </a:tr>
              <a:tr h="4141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Получили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«5»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6,3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35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16,6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1,8</a:t>
                      </a:r>
                      <a:endParaRPr lang="ru-RU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00760" y="42860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Математика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6315" y="3571878"/>
            <a:ext cx="371477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Увеличение числа обучающихся, не набравших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баллов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Снижение качества знаний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Снижение успеваемости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14282" y="3429000"/>
          <a:ext cx="342902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57158" y="5000636"/>
          <a:ext cx="3429024" cy="15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6072198" y="4857760"/>
            <a:ext cx="785818" cy="35719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000629" y="5357827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обучающихся универсальных учебных действий  (умений)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42852"/>
            <a:ext cx="9144000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обучающихся по итогам ОГЭ – 9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5072097" cy="4251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57387"/>
                <a:gridCol w="857257"/>
                <a:gridCol w="785818"/>
                <a:gridCol w="1571635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Общеобразовательное</a:t>
                      </a:r>
                      <a:r>
                        <a:rPr lang="ru-RU" sz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учреждение 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Всего выпускников 11-х классов 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Выбрали ГВЭ-11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Не преодолели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min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порог по итогам ГВЭ -11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Староникольская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1/100%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Устьевская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СОШ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1/100%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Костенская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1/50%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Новогремяченская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8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1/50%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Гремяченская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СОШ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7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Хохольский лицей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0</a:t>
                      </a:r>
                      <a:endParaRPr lang="ru-RU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9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57818" y="857232"/>
            <a:ext cx="35719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ГВЭ -11 – для новой категории участников, выпускников 11-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классов, не планирующих поступать в ВУЗы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9257" y="3071810"/>
            <a:ext cx="3357554" cy="12926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ЗОНА РИСКА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вопрос о не освоении образовательной программы среднего общего образования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52"/>
            <a:ext cx="9144000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обучающихся по итогам ГВЭ – 11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2021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893735" y="4583530"/>
            <a:ext cx="1450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</a:rPr>
              <a:t>Инфраструктура 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931557" y="4573516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70866556"/>
              </p:ext>
            </p:extLst>
          </p:nvPr>
        </p:nvGraphicFramePr>
        <p:xfrm>
          <a:off x="173701" y="899843"/>
          <a:ext cx="8785730" cy="591894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929328"/>
                <a:gridCol w="1965033"/>
                <a:gridCol w="1851660"/>
                <a:gridCol w="2039709"/>
              </a:tblGrid>
              <a:tr h="32675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предмет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1" marR="68571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2021 </a:t>
                      </a:r>
                      <a:r>
                        <a:rPr lang="ru-RU" sz="2000" baseline="0" dirty="0" smtClean="0"/>
                        <a:t>год</a:t>
                      </a:r>
                      <a:endParaRPr lang="ru-RU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7041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Всего</a:t>
                      </a:r>
                      <a:r>
                        <a:rPr lang="ru-RU" sz="18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800" baseline="0" dirty="0" smtClean="0"/>
                        <a:t>сдавали</a:t>
                      </a:r>
                      <a:endParaRPr lang="ru-RU" sz="1800" b="1" i="0" dirty="0">
                        <a:latin typeface="Century Gothic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Средний балл район</a:t>
                      </a:r>
                      <a:endParaRPr lang="ru-RU" sz="1800" b="1" i="0" dirty="0">
                        <a:latin typeface="Century Gothic" pitchFamily="34" charset="0"/>
                        <a:cs typeface="Arial" panose="020B0604020202020204" pitchFamily="34" charset="0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Средний балл по Воронежской области </a:t>
                      </a:r>
                      <a:endParaRPr lang="ru-RU" sz="1800" b="1" dirty="0">
                        <a:latin typeface="Century Gothic" pitchFamily="34" charset="0"/>
                      </a:endParaRPr>
                    </a:p>
                  </a:txBody>
                  <a:tcPr marL="51428" marR="51428" marT="0" marB="0"/>
                </a:tc>
              </a:tr>
              <a:tr h="429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Русский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язык</a:t>
                      </a: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83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67,4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70,0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68571" marR="68571"/>
                </a:tc>
              </a:tr>
              <a:tr h="44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Математика </a:t>
                      </a:r>
                      <a:r>
                        <a:rPr lang="ru-RU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ПУ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58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51,6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56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itchFamily="34" charset="0"/>
                      </a:endParaRPr>
                    </a:p>
                  </a:txBody>
                  <a:tcPr marL="68571" marR="68571"/>
                </a:tc>
              </a:tr>
              <a:tr h="44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Обществознание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40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54,5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54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</a:tr>
              <a:tr h="34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Физика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24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effectLst/>
                        </a:rPr>
                        <a:t>49,2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54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</a:tr>
              <a:tr h="34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История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26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48,5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56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</a:tr>
              <a:tr h="34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Биология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15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43,8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50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</a:tr>
              <a:tr h="34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Химия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12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51,5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54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</a:tr>
              <a:tr h="34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Литература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62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67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</a:tr>
              <a:tr h="34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География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65,6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dk1"/>
                          </a:solidFill>
                        </a:rPr>
                        <a:t>54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</a:tr>
              <a:tr h="44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Английский язык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66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68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</a:tr>
              <a:tr h="3433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Информатика</a:t>
                      </a:r>
                      <a:endParaRPr lang="ru-RU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entury Gothic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28" marR="51428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39,2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57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71" marR="68571"/>
                </a:tc>
              </a:tr>
            </a:tbl>
          </a:graphicData>
        </a:graphic>
      </p:graphicFrame>
      <p:graphicFrame>
        <p:nvGraphicFramePr>
          <p:cNvPr id="31" name="Диаграмма 30"/>
          <p:cNvGraphicFramePr/>
          <p:nvPr>
            <p:extLst/>
          </p:nvPr>
        </p:nvGraphicFramePr>
        <p:xfrm>
          <a:off x="453990" y="4821042"/>
          <a:ext cx="2836031" cy="184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42852"/>
            <a:ext cx="9144000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обучающихся по итогам ЕГЭ – 11 в  2021   году</a:t>
            </a:r>
          </a:p>
        </p:txBody>
      </p:sp>
    </p:spTree>
    <p:extLst>
      <p:ext uri="{BB962C8B-B14F-4D97-AF65-F5344CB8AC3E}">
        <p14:creationId xmlns="" xmlns:p14="http://schemas.microsoft.com/office/powerpoint/2010/main" val="25007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 rot="16200000">
            <a:off x="6931557" y="4573516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</a:p>
        </p:txBody>
      </p:sp>
      <p:graphicFrame>
        <p:nvGraphicFramePr>
          <p:cNvPr id="31" name="Диаграмма 30"/>
          <p:cNvGraphicFramePr/>
          <p:nvPr>
            <p:extLst/>
          </p:nvPr>
        </p:nvGraphicFramePr>
        <p:xfrm>
          <a:off x="477704" y="5193899"/>
          <a:ext cx="2879903" cy="1847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2484564680"/>
              </p:ext>
            </p:extLst>
          </p:nvPr>
        </p:nvGraphicFramePr>
        <p:xfrm>
          <a:off x="595" y="928670"/>
          <a:ext cx="4249934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57708" y="571480"/>
            <a:ext cx="200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itchFamily="18" charset="0"/>
              </a:rPr>
              <a:t>Русский язык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4306" y="714357"/>
            <a:ext cx="230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Математика профиль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96555" y="2786058"/>
            <a:ext cx="214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Обществознание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30879" y="4538917"/>
            <a:ext cx="185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Биология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9671" y="4716719"/>
            <a:ext cx="185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Физика</a:t>
            </a: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="" xmlns:p14="http://schemas.microsoft.com/office/powerpoint/2010/main" val="2983467568"/>
              </p:ext>
            </p:extLst>
          </p:nvPr>
        </p:nvGraphicFramePr>
        <p:xfrm>
          <a:off x="4304108" y="1071549"/>
          <a:ext cx="4286280" cy="162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="" xmlns:p14="http://schemas.microsoft.com/office/powerpoint/2010/main" val="865806584"/>
              </p:ext>
            </p:extLst>
          </p:nvPr>
        </p:nvGraphicFramePr>
        <p:xfrm>
          <a:off x="596" y="3071810"/>
          <a:ext cx="4517826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Диаграмма 25"/>
          <p:cNvGraphicFramePr/>
          <p:nvPr>
            <p:extLst/>
          </p:nvPr>
        </p:nvGraphicFramePr>
        <p:xfrm>
          <a:off x="5135219" y="4892042"/>
          <a:ext cx="3624329" cy="182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2761401427"/>
              </p:ext>
            </p:extLst>
          </p:nvPr>
        </p:nvGraphicFramePr>
        <p:xfrm>
          <a:off x="-615818" y="5000636"/>
          <a:ext cx="4947057" cy="1822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="" xmlns:p14="http://schemas.microsoft.com/office/powerpoint/2010/main" val="2886791739"/>
              </p:ext>
            </p:extLst>
          </p:nvPr>
        </p:nvGraphicFramePr>
        <p:xfrm>
          <a:off x="4983273" y="3027396"/>
          <a:ext cx="3951773" cy="1740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860310" y="2609508"/>
            <a:ext cx="171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История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142852"/>
            <a:ext cx="9144000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обучающихся по итогам ЕГЭ – 11 в  2021   году</a:t>
            </a:r>
          </a:p>
        </p:txBody>
      </p:sp>
    </p:spTree>
    <p:extLst>
      <p:ext uri="{BB962C8B-B14F-4D97-AF65-F5344CB8AC3E}">
        <p14:creationId xmlns="" xmlns:p14="http://schemas.microsoft.com/office/powerpoint/2010/main" val="30431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14282" y="428604"/>
            <a:ext cx="3550015" cy="5697737"/>
            <a:chOff x="236167" y="231593"/>
            <a:chExt cx="4224527" cy="64968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167" y="231593"/>
              <a:ext cx="4224527" cy="33985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182" y="427600"/>
              <a:ext cx="3636258" cy="28006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6167" y="3241547"/>
              <a:ext cx="4224527" cy="34869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8596" y="3429000"/>
              <a:ext cx="3635801" cy="2898642"/>
            </a:xfrm>
            <a:prstGeom prst="rect">
              <a:avLst/>
            </a:prstGeom>
          </p:spPr>
        </p:pic>
      </p:grpSp>
      <p:sp>
        <p:nvSpPr>
          <p:cNvPr id="10" name="object 3"/>
          <p:cNvSpPr txBox="1"/>
          <p:nvPr/>
        </p:nvSpPr>
        <p:spPr>
          <a:xfrm>
            <a:off x="3786182" y="1000108"/>
            <a:ext cx="521494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Bahnschrift" pitchFamily="34" charset="0"/>
                <a:cs typeface="Microsoft Sans Serif"/>
              </a:rPr>
              <a:t>Федеральный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31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июля</a:t>
            </a: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2020</a:t>
            </a:r>
            <a:r>
              <a:rPr sz="1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25" dirty="0">
                <a:solidFill>
                  <a:srgbClr val="FFFFFF"/>
                </a:solidFill>
                <a:latin typeface="Microsoft Sans Serif"/>
                <a:cs typeface="Microsoft Sans Serif"/>
              </a:rPr>
              <a:t>г.</a:t>
            </a:r>
            <a:r>
              <a:rPr sz="18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130" dirty="0">
                <a:solidFill>
                  <a:srgbClr val="FFFFFF"/>
                </a:solidFill>
                <a:latin typeface="Microsoft Sans Serif"/>
                <a:cs typeface="Microsoft Sans Serif"/>
              </a:rPr>
              <a:t>№</a:t>
            </a:r>
            <a:r>
              <a:rPr sz="18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304</a:t>
            </a:r>
            <a:r>
              <a:rPr sz="1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FFFFFF"/>
                </a:solidFill>
                <a:latin typeface="Microsoft Sans Serif"/>
                <a:cs typeface="Microsoft Sans Serif"/>
              </a:rPr>
              <a:t>ФЗ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1" name="object 4"/>
          <p:cNvSpPr txBox="1">
            <a:spLocks/>
          </p:cNvSpPr>
          <p:nvPr/>
        </p:nvSpPr>
        <p:spPr>
          <a:xfrm>
            <a:off x="3571868" y="1285860"/>
            <a:ext cx="5357850" cy="7294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59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«О</a:t>
            </a:r>
            <a:r>
              <a:rPr kumimoji="0" lang="ru-RU" sz="1400" b="1" i="0" u="none" strike="noStrike" kern="120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 внесении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 </a:t>
            </a:r>
            <a:r>
              <a:rPr kumimoji="0" lang="ru-RU" sz="1400" b="1" i="0" u="none" strike="noStrike" kern="120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изменений</a:t>
            </a:r>
            <a:r>
              <a:rPr kumimoji="0" lang="ru-RU" sz="14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в</a:t>
            </a:r>
            <a:r>
              <a:rPr kumimoji="0" lang="ru-RU" sz="1400" b="1" i="0" u="none" strike="noStrike" kern="120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 </a:t>
            </a:r>
            <a:r>
              <a:rPr kumimoji="0" lang="ru-RU" sz="14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Федеральный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 </a:t>
            </a:r>
            <a:r>
              <a:rPr kumimoji="0" lang="ru-RU" sz="1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закон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" pitchFamily="34" charset="0"/>
              <a:ea typeface="+mj-ea"/>
              <a:cs typeface="Arial"/>
            </a:endParaRPr>
          </a:p>
          <a:p>
            <a:pPr marL="478790" marR="168275" lvl="0" indent="-302260" algn="ctr" defTabSz="914400" rtl="0" eaLnBrk="1" fontAlgn="auto" latinLnBrk="0" hangingPunct="1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«Об</a:t>
            </a:r>
            <a:r>
              <a:rPr kumimoji="0" lang="ru-RU" sz="1400" b="1" i="0" u="none" strike="noStrike" kern="120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 </a:t>
            </a:r>
            <a:r>
              <a:rPr kumimoji="0" lang="ru-RU" sz="1400" b="1" i="0" u="none" strike="noStrike" kern="120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образовании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 в</a:t>
            </a:r>
            <a:r>
              <a:rPr kumimoji="0" lang="ru-RU" sz="1400" b="1" i="0" u="none" strike="noStrike" kern="120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 </a:t>
            </a:r>
            <a:r>
              <a:rPr kumimoji="0" lang="ru-RU" sz="1400" b="1" i="0" u="none" strike="noStrike" kern="1200" cap="none" spc="-2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Российской</a:t>
            </a:r>
            <a:r>
              <a:rPr kumimoji="0" lang="ru-RU" sz="1400" b="1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 </a:t>
            </a:r>
            <a:r>
              <a:rPr kumimoji="0" lang="ru-RU" sz="14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Федерации» </a:t>
            </a:r>
            <a:r>
              <a:rPr kumimoji="0" lang="ru-RU" sz="1400" b="1" i="0" u="none" strike="noStrike" kern="1200" cap="none" spc="-65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по</a:t>
            </a:r>
            <a:r>
              <a:rPr kumimoji="0" lang="ru-RU" sz="1400" b="1" i="0" u="none" strike="noStrike" kern="120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 </a:t>
            </a:r>
            <a:r>
              <a:rPr kumimoji="0" lang="ru-RU" sz="1400" b="1" i="0" u="none" strike="noStrike" kern="1200" cap="none" spc="-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вопросам</a:t>
            </a:r>
            <a:r>
              <a:rPr kumimoji="0" lang="ru-RU" sz="1400" b="1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 </a:t>
            </a:r>
            <a:r>
              <a:rPr kumimoji="0" lang="ru-RU" sz="1400" b="1" i="0" u="none" strike="noStrike" kern="120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воспитания</a:t>
            </a:r>
            <a:r>
              <a:rPr kumimoji="0" lang="ru-RU" sz="1400" b="1" i="0" u="none" strike="noStrike" kern="1200" cap="none" spc="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 </a:t>
            </a:r>
            <a:r>
              <a:rPr kumimoji="0" lang="ru-RU" sz="1400" b="1" i="0" u="none" strike="noStrike" kern="120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" pitchFamily="34" charset="0"/>
                <a:ea typeface="+mj-ea"/>
                <a:cs typeface="Arial"/>
              </a:rPr>
              <a:t>обучающихся»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" pitchFamily="34" charset="0"/>
              <a:ea typeface="+mj-ea"/>
              <a:cs typeface="Arial"/>
            </a:endParaRP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786150" y="2118238"/>
            <a:ext cx="5357850" cy="135934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59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itchFamily="34" charset="0"/>
                <a:ea typeface="+mj-ea"/>
                <a:cs typeface="Arial"/>
              </a:rPr>
              <a:t>Приказ </a:t>
            </a:r>
            <a:r>
              <a:rPr kumimoji="0" lang="ru-RU" sz="1600" b="1" i="0" u="none" strike="noStrike" kern="1200" cap="none" spc="-5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itchFamily="34" charset="0"/>
                <a:ea typeface="+mj-ea"/>
                <a:cs typeface="Arial"/>
              </a:rPr>
              <a:t>Минпросвещения</a:t>
            </a:r>
            <a:r>
              <a:rPr kumimoji="0" lang="ru-RU" sz="1600" b="1" i="0" u="none" strike="noStrike" kern="1200" cap="none" spc="-5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itchFamily="34" charset="0"/>
                <a:ea typeface="+mj-ea"/>
                <a:cs typeface="Arial"/>
              </a:rPr>
              <a:t> РФ № 286  от 31.05.2021 </a:t>
            </a:r>
          </a:p>
          <a:p>
            <a:pPr marL="12700" marR="0" lvl="0" indent="0" algn="ctr" defTabSz="914400" rtl="0" eaLnBrk="1" fontAlgn="auto" latinLnBrk="0" hangingPunct="1">
              <a:lnSpc>
                <a:spcPts val="259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itchFamily="34" charset="0"/>
                <a:ea typeface="+mj-ea"/>
                <a:cs typeface="Arial"/>
              </a:rPr>
              <a:t>«Об утверждении федерального государственного образовательного стандарта начального общего образования</a:t>
            </a:r>
            <a:r>
              <a:rPr kumimoji="0" lang="ru-RU" sz="1600" b="1" i="0" u="none" strike="noStrike" kern="120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itchFamily="34" charset="0"/>
                <a:ea typeface="+mj-ea"/>
                <a:cs typeface="Arial"/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Light" pitchFamily="34" charset="0"/>
              <a:ea typeface="+mj-ea"/>
              <a:cs typeface="Arial"/>
            </a:endParaRPr>
          </a:p>
        </p:txBody>
      </p:sp>
      <p:sp>
        <p:nvSpPr>
          <p:cNvPr id="14" name="object 4"/>
          <p:cNvSpPr txBox="1">
            <a:spLocks/>
          </p:cNvSpPr>
          <p:nvPr/>
        </p:nvSpPr>
        <p:spPr>
          <a:xfrm>
            <a:off x="3786150" y="3571876"/>
            <a:ext cx="5357850" cy="1318246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59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itchFamily="34" charset="0"/>
                <a:ea typeface="+mj-ea"/>
                <a:cs typeface="Arial"/>
              </a:rPr>
              <a:t>Приказ </a:t>
            </a:r>
            <a:r>
              <a:rPr kumimoji="0" lang="ru-RU" sz="1600" b="1" i="0" u="none" strike="noStrike" kern="1200" cap="none" spc="-5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itchFamily="34" charset="0"/>
                <a:ea typeface="+mj-ea"/>
                <a:cs typeface="Arial"/>
              </a:rPr>
              <a:t>Минпросвещения</a:t>
            </a:r>
            <a:r>
              <a:rPr kumimoji="0" lang="ru-RU" sz="1600" b="1" i="0" u="none" strike="noStrike" kern="1200" cap="none" spc="-5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itchFamily="34" charset="0"/>
                <a:ea typeface="+mj-ea"/>
                <a:cs typeface="Arial"/>
              </a:rPr>
              <a:t> РФ № 287 от  31.05.2021 </a:t>
            </a:r>
          </a:p>
          <a:p>
            <a:pPr marL="12700" marR="0" lvl="0" indent="0" algn="ctr" defTabSz="914400" rtl="0" eaLnBrk="1" fontAlgn="auto" latinLnBrk="0" hangingPunct="1">
              <a:lnSpc>
                <a:spcPts val="259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itchFamily="34" charset="0"/>
                <a:ea typeface="+mj-ea"/>
                <a:cs typeface="Arial"/>
              </a:rPr>
              <a:t>«Об утверждении федерального государственного образовательного стандарта основного</a:t>
            </a:r>
            <a:r>
              <a:rPr kumimoji="0" lang="ru-RU" sz="1600" b="1" i="0" u="none" strike="noStrike" kern="1200" cap="none" spc="-5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itchFamily="34" charset="0"/>
                <a:ea typeface="+mj-ea"/>
                <a:cs typeface="Arial"/>
              </a:rPr>
              <a:t> </a:t>
            </a:r>
            <a:r>
              <a:rPr kumimoji="0" lang="ru-RU" sz="16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itchFamily="34" charset="0"/>
                <a:ea typeface="+mj-ea"/>
                <a:cs typeface="Arial"/>
              </a:rPr>
              <a:t>общего образования</a:t>
            </a:r>
            <a:r>
              <a:rPr kumimoji="0" lang="ru-RU" sz="1600" b="1" i="0" u="none" strike="noStrike" kern="1200" cap="none" spc="-1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hnschrift Light" pitchFamily="34" charset="0"/>
                <a:ea typeface="+mj-ea"/>
                <a:cs typeface="Arial"/>
              </a:rPr>
              <a:t>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hnschrift Light" pitchFamily="34" charset="0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325980137"/>
              </p:ext>
            </p:extLst>
          </p:nvPr>
        </p:nvGraphicFramePr>
        <p:xfrm>
          <a:off x="142845" y="1000108"/>
          <a:ext cx="8911859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357159" y="4214820"/>
            <a:ext cx="1479448" cy="8193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98 БАЛЛОВ 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2285985" y="4429132"/>
            <a:ext cx="863984" cy="39604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 </a:t>
            </a:r>
            <a:r>
              <a:rPr lang="ru-RU" dirty="0"/>
              <a:t>чел.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8993" y="4429132"/>
            <a:ext cx="25919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Хохольский</a:t>
            </a:r>
            <a:r>
              <a:rPr lang="ru-RU" b="1" dirty="0"/>
              <a:t> </a:t>
            </a:r>
            <a:r>
              <a:rPr lang="ru-RU" sz="2000" b="1" dirty="0"/>
              <a:t>лицей</a:t>
            </a:r>
          </a:p>
          <a:p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5720" y="5357828"/>
            <a:ext cx="1571636" cy="8193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96 БАЛЛОВ 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2285985" y="5572140"/>
            <a:ext cx="863984" cy="396044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</a:t>
            </a:r>
            <a:r>
              <a:rPr lang="ru-RU" dirty="0"/>
              <a:t>чел.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7555" y="5500702"/>
            <a:ext cx="259195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Хохольская</a:t>
            </a:r>
            <a:r>
              <a:rPr lang="ru-RU" sz="2000" b="1" dirty="0" smtClean="0"/>
              <a:t>  СОШ</a:t>
            </a:r>
            <a:endParaRPr lang="ru-RU" sz="2000" b="1" dirty="0"/>
          </a:p>
          <a:p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2852"/>
            <a:ext cx="9144000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обучающихся по итогам ЕГЭ – 11 по русскому языку </a:t>
            </a:r>
          </a:p>
        </p:txBody>
      </p:sp>
    </p:spTree>
    <p:extLst>
      <p:ext uri="{BB962C8B-B14F-4D97-AF65-F5344CB8AC3E}">
        <p14:creationId xmlns="" xmlns:p14="http://schemas.microsoft.com/office/powerpoint/2010/main" val="29160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545956169"/>
              </p:ext>
            </p:extLst>
          </p:nvPr>
        </p:nvGraphicFramePr>
        <p:xfrm>
          <a:off x="178563" y="1285860"/>
          <a:ext cx="8517461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500034" y="4643448"/>
            <a:ext cx="1479448" cy="8193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88 баллов 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2143108" y="4786322"/>
            <a:ext cx="1125150" cy="64294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1 чел.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7555" y="4786324"/>
            <a:ext cx="259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itchFamily="34" charset="0"/>
              </a:rPr>
              <a:t>Хохольский лицей</a:t>
            </a:r>
          </a:p>
          <a:p>
            <a:endParaRPr lang="ru-RU" b="1" dirty="0">
              <a:latin typeface="Century Gothic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5643580"/>
            <a:ext cx="1479448" cy="81937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84 балла </a:t>
            </a:r>
            <a:endParaRPr lang="ru-RU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2143108" y="5786454"/>
            <a:ext cx="1125150" cy="642942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Century Gothic" pitchFamily="34" charset="0"/>
              </a:rPr>
              <a:t>1 чел.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7555" y="5786456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Century Gothic" pitchFamily="34" charset="0"/>
              </a:rPr>
              <a:t>Новогремяченская</a:t>
            </a:r>
            <a:r>
              <a:rPr lang="ru-RU" b="1" dirty="0" smtClean="0">
                <a:latin typeface="Century Gothic" pitchFamily="34" charset="0"/>
              </a:rPr>
              <a:t> СОШ</a:t>
            </a:r>
            <a:endParaRPr lang="ru-RU" b="1" dirty="0">
              <a:latin typeface="Century Gothic" pitchFamily="34" charset="0"/>
            </a:endParaRPr>
          </a:p>
          <a:p>
            <a:endParaRPr lang="ru-RU" b="1" dirty="0">
              <a:latin typeface="Century Gothic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42852"/>
            <a:ext cx="9144000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обучающихся по итогам ЕГЭ – 11 по математике профильного уровня</a:t>
            </a:r>
          </a:p>
        </p:txBody>
      </p:sp>
    </p:spTree>
    <p:extLst>
      <p:ext uri="{BB962C8B-B14F-4D97-AF65-F5344CB8AC3E}">
        <p14:creationId xmlns="" xmlns:p14="http://schemas.microsoft.com/office/powerpoint/2010/main" val="16700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893735" y="4583530"/>
            <a:ext cx="1450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</a:rPr>
              <a:t>Содержание</a:t>
            </a:r>
          </a:p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</a:rPr>
              <a:t>Кадры</a:t>
            </a:r>
          </a:p>
          <a:p>
            <a:pPr algn="ctr"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</a:rPr>
              <a:t>Инфраструктура 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931557" y="4573516"/>
            <a:ext cx="2398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результата</a:t>
            </a:r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1408183" y="1136082"/>
            <a:ext cx="1935548" cy="5743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78941396"/>
              </p:ext>
            </p:extLst>
          </p:nvPr>
        </p:nvGraphicFramePr>
        <p:xfrm>
          <a:off x="214283" y="713697"/>
          <a:ext cx="8715436" cy="5667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6728"/>
                <a:gridCol w="1151282"/>
                <a:gridCol w="1251448"/>
                <a:gridCol w="1031268"/>
                <a:gridCol w="857256"/>
                <a:gridCol w="1000132"/>
                <a:gridCol w="857256"/>
                <a:gridCol w="500066"/>
              </a:tblGrid>
              <a:tr h="825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Предмет 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сдававших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FF0000"/>
                          </a:solidFill>
                          <a:effectLst/>
                        </a:rPr>
                        <a:t>Не преодолели мин. порог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</a:t>
                      </a:r>
                      <a:r>
                        <a:rPr lang="ru-RU" sz="1600" dirty="0" smtClean="0">
                          <a:effectLst/>
                        </a:rPr>
                        <a:t>54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55-69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70-84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85-99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100</a:t>
                      </a:r>
                      <a:endParaRPr lang="ru-RU" sz="16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</a:tr>
              <a:tr h="412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Русский язык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1/1,2%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 b="1" i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32/38,5%</a:t>
                      </a:r>
                      <a:endParaRPr lang="ru-RU" sz="1600" b="1" i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39/46,9%</a:t>
                      </a:r>
                      <a:endParaRPr lang="ru-RU" sz="1600" b="1" i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11/13,2%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</a:tr>
              <a:tr h="412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Математика П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6/12,06%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1/,1,7%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36/62%</a:t>
                      </a:r>
                      <a:endParaRPr lang="ru-RU" sz="1600" b="1" i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14/24,1%</a:t>
                      </a:r>
                      <a:endParaRPr lang="ru-RU" sz="1600" b="1" i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1/1,7%</a:t>
                      </a:r>
                      <a:endParaRPr lang="ru-RU" sz="1600" b="1" i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2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Обществознание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8/20%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12/30%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15/37,5%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5/15,5%</a:t>
                      </a:r>
                      <a:endParaRPr lang="ru-RU" sz="1600" b="1" i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8/20%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</a:tr>
              <a:tr h="394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Физика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2/8,3%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3/12,5%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17/70,8%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1/ 4,1%</a:t>
                      </a:r>
                      <a:endParaRPr lang="ru-RU" sz="1600" b="1" i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1/ 4,1%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</a:tr>
              <a:tr h="394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Биология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4/26,6%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4/26,6%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6/40%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1/6,6%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4/26,6%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</a:tr>
              <a:tr h="394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Химия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2/16,6%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1/8,3%</a:t>
                      </a:r>
                      <a:endParaRPr lang="ru-RU" sz="1600" b="1" i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6/50%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3/25%</a:t>
                      </a:r>
                      <a:endParaRPr lang="ru-RU" sz="1600" b="1" i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</a:tr>
              <a:tr h="394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История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endParaRPr lang="ru-RU" sz="1600" b="1" i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10/83,3%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2/16,6%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+mn-lt"/>
                        </a:rPr>
                        <a:t>0</a:t>
                      </a:r>
                      <a:endParaRPr lang="ru-RU" sz="1600" b="1" i="0" dirty="0">
                        <a:latin typeface="+mn-lt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</a:tr>
              <a:tr h="394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Литература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3/50%</a:t>
                      </a:r>
                      <a:endParaRPr lang="ru-RU" sz="1600" b="1" i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1/16,6%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2/33,3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</a:tr>
              <a:tr h="412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Информатика 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1/25%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2/50%</a:t>
                      </a:r>
                      <a:endParaRPr lang="ru-RU" sz="1600" b="1" i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1/25%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</a:tr>
              <a:tr h="3943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География 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3/75%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D0D0D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1/25%</a:t>
                      </a:r>
                      <a:endParaRPr lang="ru-RU" sz="1600" b="1" i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</a:tr>
              <a:tr h="4129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Английский язык</a:t>
                      </a:r>
                      <a:endParaRPr lang="ru-RU" sz="2000" dirty="0">
                        <a:effectLst/>
                        <a:latin typeface="Century Gothic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+mn-lt"/>
                          <a:cs typeface="Times New Roman" panose="02020603050405020304" pitchFamily="18" charset="0"/>
                        </a:rPr>
                        <a:t>1/50%</a:t>
                      </a:r>
                      <a:endParaRPr lang="ru-RU" sz="16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latin typeface="+mn-lt"/>
                          <a:cs typeface="Times New Roman" panose="02020603050405020304" pitchFamily="18" charset="0"/>
                        </a:rPr>
                        <a:t>1/50%</a:t>
                      </a:r>
                    </a:p>
                    <a:p>
                      <a:pPr algn="ctr"/>
                      <a:endParaRPr lang="ru-RU" sz="16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8184" marR="58184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42852"/>
            <a:ext cx="9144000" cy="2857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обучающихся по итогам ЕГЭ – 11 в  2021   году</a:t>
            </a:r>
          </a:p>
        </p:txBody>
      </p:sp>
    </p:spTree>
    <p:extLst>
      <p:ext uri="{BB962C8B-B14F-4D97-AF65-F5344CB8AC3E}">
        <p14:creationId xmlns="" xmlns:p14="http://schemas.microsoft.com/office/powerpoint/2010/main" val="7060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4055673839"/>
              </p:ext>
            </p:extLst>
          </p:nvPr>
        </p:nvGraphicFramePr>
        <p:xfrm>
          <a:off x="142844" y="928670"/>
          <a:ext cx="8786874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42852"/>
            <a:ext cx="9144000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обучающихся , получивших аттестат особого образца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медаль «За особые успехи в учении» по итогам ЕГЭ -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6839072"/>
              </p:ext>
            </p:extLst>
          </p:nvPr>
        </p:nvGraphicFramePr>
        <p:xfrm>
          <a:off x="428597" y="714356"/>
          <a:ext cx="8572529" cy="5999154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911155"/>
                <a:gridCol w="864096"/>
                <a:gridCol w="939525"/>
                <a:gridCol w="500066"/>
                <a:gridCol w="500066"/>
                <a:gridCol w="500066"/>
                <a:gridCol w="571504"/>
                <a:gridCol w="428628"/>
                <a:gridCol w="785818"/>
                <a:gridCol w="469997"/>
                <a:gridCol w="635824"/>
                <a:gridCol w="465784"/>
              </a:tblGrid>
              <a:tr h="18096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образовательной организации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ctr"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Результаты </a:t>
                      </a:r>
                      <a:r>
                        <a:rPr lang="ru-RU" sz="14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«медалистов» по итогам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ЕГЭ</a:t>
                      </a:r>
                      <a:r>
                        <a:rPr lang="ru-RU" sz="14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2021 </a:t>
                      </a:r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Русский язык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Математика (профильный уровень)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Информатика и ИКТ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Обществоз</a:t>
                      </a:r>
                      <a:endParaRPr lang="ru-RU" sz="1050" b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050" b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нание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Англ. язык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</a:tr>
              <a:tr h="1831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err="1" smtClean="0">
                          <a:latin typeface="Bahnschrift"/>
                          <a:cs typeface="Times New Roman" pitchFamily="18" charset="0"/>
                        </a:rPr>
                        <a:t>Новогремяченская</a:t>
                      </a:r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 СОШ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</a:tr>
              <a:tr h="1831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Орловская СОШ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1831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Орловская СОШ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2487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err="1" smtClean="0">
                          <a:latin typeface="Bahnschrift"/>
                          <a:cs typeface="Times New Roman" pitchFamily="18" charset="0"/>
                        </a:rPr>
                        <a:t>Гремяченская</a:t>
                      </a:r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  СОШ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2264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err="1" smtClean="0">
                          <a:latin typeface="Bahnschrift"/>
                          <a:cs typeface="Times New Roman" pitchFamily="18" charset="0"/>
                        </a:rPr>
                        <a:t>Хохольская</a:t>
                      </a:r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 СОШ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2264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err="1" smtClean="0">
                          <a:latin typeface="Bahnschrift"/>
                          <a:cs typeface="Times New Roman" pitchFamily="18" charset="0"/>
                        </a:rPr>
                        <a:t>Хохольская</a:t>
                      </a:r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 СОШ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1831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err="1" smtClean="0">
                          <a:latin typeface="Bahnschrift"/>
                          <a:cs typeface="Times New Roman" pitchFamily="18" charset="0"/>
                        </a:rPr>
                        <a:t>Хохольская</a:t>
                      </a:r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 СОШ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1831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err="1" smtClean="0">
                          <a:latin typeface="Bahnschrift"/>
                          <a:cs typeface="Times New Roman" pitchFamily="18" charset="0"/>
                        </a:rPr>
                        <a:t>Хохольская</a:t>
                      </a:r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 СОШ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1831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err="1" smtClean="0">
                          <a:latin typeface="Bahnschrift"/>
                          <a:cs typeface="Times New Roman" pitchFamily="18" charset="0"/>
                        </a:rPr>
                        <a:t>Хохольская</a:t>
                      </a:r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 СОШ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1831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err="1" smtClean="0">
                          <a:latin typeface="Bahnschrift"/>
                          <a:cs typeface="Times New Roman" pitchFamily="18" charset="0"/>
                        </a:rPr>
                        <a:t>Хохольская</a:t>
                      </a:r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 СОШ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2010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err="1" smtClean="0">
                          <a:latin typeface="Bahnschrift"/>
                          <a:cs typeface="Times New Roman" pitchFamily="18" charset="0"/>
                        </a:rPr>
                        <a:t>Хохольская</a:t>
                      </a:r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 СОШ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400" b="1" i="0" u="none" strike="noStrike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1831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err="1" smtClean="0">
                          <a:latin typeface="Bahnschrift"/>
                          <a:cs typeface="Times New Roman" pitchFamily="18" charset="0"/>
                        </a:rPr>
                        <a:t>Хохольская</a:t>
                      </a:r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 СОШ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400" b="1" i="0" u="none" strike="noStrike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1831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Хохольский лицей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1831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Хохольский лицей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24281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Хохольский лицей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2264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Хохольский лицей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2264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Хохольский лицей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2264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Хохольский лицей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2264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Хохольский лицей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2264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Хохольский лицей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2264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Хохольский лицей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2264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Хохольский лицей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18316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Хохольский лицей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400" b="1" i="0" u="none" strike="noStrike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  <a:tr h="2264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1" u="none" strike="noStrike" dirty="0" err="1" smtClean="0">
                          <a:latin typeface="Bahnschrift"/>
                          <a:cs typeface="Times New Roman" pitchFamily="18" charset="0"/>
                        </a:rPr>
                        <a:t>Костенская</a:t>
                      </a:r>
                      <a:r>
                        <a:rPr lang="ru-RU" sz="1050" b="1" u="none" strike="noStrike" dirty="0" smtClean="0">
                          <a:latin typeface="Bahnschrift"/>
                          <a:cs typeface="Times New Roman" pitchFamily="18" charset="0"/>
                        </a:rPr>
                        <a:t> СОШ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Bahnschrift"/>
                        <a:cs typeface="Times New Roman" pitchFamily="18" charset="0"/>
                      </a:endParaRPr>
                    </a:p>
                  </a:txBody>
                  <a:tcPr marL="2464" marR="2464" marT="246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64" marR="2464" marT="2464" marB="0" anchor="b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-357222" y="142852"/>
            <a:ext cx="9787006" cy="5000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обучающихся, получивших аттестат особого образца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медаль «За особые успехи в учении» по итогам ЕГЭ -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2627784" y="1124744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Скругленный прямоугольник 4"/>
          <p:cNvSpPr/>
          <p:nvPr/>
        </p:nvSpPr>
        <p:spPr>
          <a:xfrm>
            <a:off x="0" y="188640"/>
            <a:ext cx="9144000" cy="3828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Выявление, поддержка и развитие способностей детей и молодежи 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84168" y="986620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95536" y="944724"/>
            <a:ext cx="2088232" cy="540060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Всероссийская олимпиада школьников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428596" y="1643050"/>
            <a:ext cx="1760775" cy="411520"/>
          </a:xfrm>
          <a:prstGeom prst="homePlat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Муниципальный этап</a:t>
            </a: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484чел. 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357158" y="2143116"/>
            <a:ext cx="2069238" cy="621792"/>
          </a:xfrm>
          <a:prstGeom prst="homePlat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Региональный этап</a:t>
            </a: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20чел.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285720" y="3000372"/>
            <a:ext cx="2084709" cy="714380"/>
          </a:xfrm>
          <a:prstGeom prst="homePlat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Призеры регионального этапа  - 4 чел. </a:t>
            </a: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1- Орловская СОШ, </a:t>
            </a:r>
          </a:p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3- Хохольский лицей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04348" y="944724"/>
            <a:ext cx="2971743" cy="427824"/>
          </a:xfrm>
          <a:prstGeom prst="roundRect">
            <a:avLst/>
          </a:prstGeom>
          <a:solidFill>
            <a:srgbClr val="00FFCC"/>
          </a:solidFill>
          <a:ln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Конкурсы, интеллектуальные соревнования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72257" y="957414"/>
            <a:ext cx="2971743" cy="427824"/>
          </a:xfrm>
          <a:prstGeom prst="roundRect">
            <a:avLst/>
          </a:prstGeom>
          <a:solidFill>
            <a:srgbClr val="00FFCC"/>
          </a:solidFill>
          <a:ln>
            <a:solidFill>
              <a:srgbClr val="FF33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Профориентационные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мероприятия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6286512" y="1500174"/>
            <a:ext cx="2525119" cy="411520"/>
          </a:xfrm>
          <a:prstGeom prst="homePlat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Открытые уроки «</a:t>
            </a:r>
            <a:r>
              <a:rPr lang="ru-RU" sz="1000" b="1" dirty="0" err="1"/>
              <a:t>Проектория</a:t>
            </a:r>
            <a:r>
              <a:rPr lang="ru-RU" sz="1000" b="1" dirty="0"/>
              <a:t>», 2020г. - 2008 учащихся (78,8%)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6374863" y="2001355"/>
            <a:ext cx="2525119" cy="411520"/>
          </a:xfrm>
          <a:prstGeom prst="homePlat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«Билет в будущее</a:t>
            </a:r>
            <a:r>
              <a:rPr lang="ru-RU" sz="1000" b="1" dirty="0" smtClean="0"/>
              <a:t>»</a:t>
            </a:r>
            <a:endParaRPr lang="ru-RU" sz="1000" b="1" dirty="0"/>
          </a:p>
          <a:p>
            <a:pPr algn="ctr"/>
            <a:r>
              <a:rPr lang="ru-RU" sz="1000" b="1" dirty="0"/>
              <a:t>2020 г. – 6 ОУ (237 учащихся)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6357950" y="2571744"/>
            <a:ext cx="2527439" cy="657672"/>
          </a:xfrm>
          <a:prstGeom prst="homePlat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/>
              <a:t>«</a:t>
            </a:r>
            <a:r>
              <a:rPr lang="ru-RU" sz="1000" b="1" dirty="0"/>
              <a:t>Распаковка профессий»</a:t>
            </a:r>
          </a:p>
          <a:p>
            <a:pPr algn="ctr"/>
            <a:r>
              <a:rPr lang="ru-RU" sz="1000" b="1" dirty="0"/>
              <a:t>2020 г. – 58 участников</a:t>
            </a:r>
          </a:p>
          <a:p>
            <a:pPr algn="ctr"/>
            <a:r>
              <a:rPr lang="ru-RU" sz="1000" b="1" dirty="0"/>
              <a:t>Победитель учащийся  7 класса МБОУ «Хохольский лицей»</a:t>
            </a:r>
          </a:p>
        </p:txBody>
      </p:sp>
      <p:sp>
        <p:nvSpPr>
          <p:cNvPr id="22" name="Пятиугольник 21"/>
          <p:cNvSpPr/>
          <p:nvPr/>
        </p:nvSpPr>
        <p:spPr>
          <a:xfrm>
            <a:off x="6286512" y="3357562"/>
            <a:ext cx="2527439" cy="429172"/>
          </a:xfrm>
          <a:prstGeom prst="homePlat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Договоры о стратегическом партнерстве с ВУЗами (ВГУИТ, ВГПУ)</a:t>
            </a:r>
          </a:p>
          <a:p>
            <a:pPr algn="ctr"/>
            <a:endParaRPr lang="ru-RU" sz="1000" b="1" dirty="0"/>
          </a:p>
        </p:txBody>
      </p:sp>
      <p:sp>
        <p:nvSpPr>
          <p:cNvPr id="23" name="Пятиугольник 22"/>
          <p:cNvSpPr/>
          <p:nvPr/>
        </p:nvSpPr>
        <p:spPr>
          <a:xfrm>
            <a:off x="2928926" y="1500174"/>
            <a:ext cx="2598061" cy="427464"/>
          </a:xfrm>
          <a:prstGeom prst="homePlat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24 конкурса различного уровня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2928926" y="2071678"/>
            <a:ext cx="2755329" cy="465340"/>
          </a:xfrm>
          <a:prstGeom prst="homePlat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173 участник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s://im0-tub-ru.yandex.net/i?id=29f66050aaacb02cf34a280cc85c31f3-l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79" t="20249" r="9786" b="20726"/>
          <a:stretch/>
        </p:blipFill>
        <p:spPr bwMode="auto">
          <a:xfrm>
            <a:off x="5500694" y="4071942"/>
            <a:ext cx="1577826" cy="774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ятиугольник 24"/>
          <p:cNvSpPr/>
          <p:nvPr/>
        </p:nvSpPr>
        <p:spPr>
          <a:xfrm>
            <a:off x="2928926" y="2714620"/>
            <a:ext cx="2740020" cy="415664"/>
          </a:xfrm>
          <a:prstGeom prst="homePlat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35 победителей и призеров 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2928926" y="3214686"/>
            <a:ext cx="2740020" cy="415664"/>
          </a:xfrm>
          <a:prstGeom prst="homePlate">
            <a:avLst/>
          </a:prstGeom>
          <a:solidFill>
            <a:srgbClr val="CC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12 участников профильных смен («Репное», «Сириус», «Артек») 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sun9-72.userapi.com/DEHe7TiUyz5E4q29GWB4aLlbiiHyFsmpKzTcHw/uFMPXso1wJ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1250" b="3309"/>
          <a:stretch/>
        </p:blipFill>
        <p:spPr bwMode="auto">
          <a:xfrm>
            <a:off x="2571736" y="3929066"/>
            <a:ext cx="1636134" cy="10270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51.userapi.com/xbaPgngRaA8MlBTCUBSfu9Z0LigENQsP3fGJqw/8tqfkaIyAP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88" b="55614"/>
          <a:stretch/>
        </p:blipFill>
        <p:spPr bwMode="auto">
          <a:xfrm>
            <a:off x="7143441" y="4023342"/>
            <a:ext cx="1720493" cy="7629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yc1795.mskobr.ru/files/Olimpiady/2020-2021/%D0%92%D0%9E%D0%A8/%D0%A0%D0%B5%D0%B3%D0%B8%D0%BE%D0%BD%D0%B0%D0%BB%D1%8C%D0%BD%D1%8B%D0%B9%20%D1%8D%D1%82%D0%B0%D0%BF/%D0%9F%D0%BE%D0%B7%D0%B4%D1%80%D0%B0%D0%B2%D0%BB%D0%B5%D0%BD%D0%B8%D0%B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04" r="22197" b="28855"/>
          <a:stretch/>
        </p:blipFill>
        <p:spPr bwMode="auto">
          <a:xfrm>
            <a:off x="977023" y="3820990"/>
            <a:ext cx="1212348" cy="12759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un9-56.userapi.com/impf/mpJCr1-NuyDaF0TDVpaYHwbL4o-ztO5ArDmOUg/fLTHr10cyhU.jpg?size=604x545&amp;quality=96&amp;sign=1bf4c4e94e270c101a8f57c02e4e93b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57" y="3969107"/>
            <a:ext cx="1224893" cy="960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620580" y="5129745"/>
            <a:ext cx="3480102" cy="842312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Реестр одарённых детей – 41 обучающийся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681710" y="5219173"/>
            <a:ext cx="4164312" cy="752884"/>
          </a:xfrm>
          <a:prstGeom prst="round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Стипендии Главы Хохольского муниципального района вручены 53 обучающимся и 8 педагогам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6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107005820"/>
              </p:ext>
            </p:extLst>
          </p:nvPr>
        </p:nvGraphicFramePr>
        <p:xfrm>
          <a:off x="357158" y="1142984"/>
          <a:ext cx="3571900" cy="121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85720" y="714356"/>
            <a:ext cx="3613030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Контингент учреждений дополнительного образования  </a:t>
            </a:r>
            <a:endParaRPr lang="ru-RU" sz="1200" b="1" dirty="0"/>
          </a:p>
        </p:txBody>
      </p:sp>
      <p:pic>
        <p:nvPicPr>
          <p:cNvPr id="65538" name="Picture 2" descr="https://sun9-70.userapi.com/impg/Chp6WHRZLamn8XPN-lKMCOZReY2j49nT0H0CLQ/Taodz8Bl3Yo.jpg?size=1600x1131&amp;quality=96&amp;sign=a9e6852e5e7fbafbfcff63923327456b&amp;type=album"/>
          <p:cNvPicPr>
            <a:picLocks noChangeAspect="1" noChangeArrowheads="1"/>
          </p:cNvPicPr>
          <p:nvPr/>
        </p:nvPicPr>
        <p:blipFill>
          <a:blip r:embed="rId3" cstate="print"/>
          <a:srcRect l="37375" t="17241" r="35813" b="18390"/>
          <a:stretch>
            <a:fillRect/>
          </a:stretch>
        </p:blipFill>
        <p:spPr bwMode="auto">
          <a:xfrm>
            <a:off x="3898750" y="642918"/>
            <a:ext cx="1316191" cy="2286016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5214941" y="714356"/>
            <a:ext cx="3786215" cy="8572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МБОУ «Хохольский лицей» -  75 доп. мест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Костенская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СОШ» – 120 доп. мест </a:t>
            </a:r>
          </a:p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2233416 руб.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10756" y="3244334"/>
            <a:ext cx="1122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a typeface="Verdana"/>
                <a:cs typeface="Verdana"/>
                <a:sym typeface="Verdana"/>
              </a:rPr>
              <a:t>36.ПФДО,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14941" y="1714488"/>
            <a:ext cx="3786215" cy="19937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Персонифицированное финансирование дополнительного образования (ПФДО)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18 ОО зарегистрированы на портале 36.ПФДО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5314 зачисления детей в возрасте от 5 до 18 лет </a:t>
            </a:r>
          </a:p>
          <a:p>
            <a:pPr algn="ctr">
              <a:buFont typeface="Wingdings" pitchFamily="2" charset="2"/>
              <a:buChar char="ü"/>
            </a:pPr>
            <a:r>
              <a:rPr lang="ru-RU" sz="1400" b="1" dirty="0" smtClean="0">
                <a:latin typeface="+mj-lt"/>
                <a:cs typeface="Times New Roman" pitchFamily="18" charset="0"/>
              </a:rPr>
              <a:t>выдано 2881 сертификат</a:t>
            </a:r>
            <a:endParaRPr lang="ru-RU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4143380"/>
            <a:ext cx="3141736" cy="30490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Соотношение  направленностей программ </a:t>
            </a:r>
            <a:endParaRPr lang="ru-RU" sz="12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33243" y="3929066"/>
            <a:ext cx="3786215" cy="4921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Охват дополнительны образованием</a:t>
            </a:r>
            <a:endParaRPr lang="ru-RU" sz="1400" dirty="0" smtClean="0"/>
          </a:p>
          <a:p>
            <a:pPr lvl="1" algn="ctr"/>
            <a:r>
              <a:rPr lang="ru-RU" sz="1200" b="1" dirty="0" smtClean="0">
                <a:latin typeface="+mj-lt"/>
                <a:cs typeface="Times New Roman" pitchFamily="18" charset="0"/>
              </a:rPr>
              <a:t>детей в возрасте от 5 до 18 лет</a:t>
            </a:r>
          </a:p>
        </p:txBody>
      </p:sp>
      <p:sp>
        <p:nvSpPr>
          <p:cNvPr id="2" name="Пятиугольник 1"/>
          <p:cNvSpPr/>
          <p:nvPr/>
        </p:nvSpPr>
        <p:spPr>
          <a:xfrm>
            <a:off x="4714876" y="4643446"/>
            <a:ext cx="1949347" cy="4846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2015 год – 68%</a:t>
            </a:r>
            <a:endParaRPr lang="ru-RU" dirty="0"/>
          </a:p>
        </p:txBody>
      </p:sp>
      <p:sp>
        <p:nvSpPr>
          <p:cNvPr id="3" name="Нашивка 2"/>
          <p:cNvSpPr/>
          <p:nvPr/>
        </p:nvSpPr>
        <p:spPr>
          <a:xfrm>
            <a:off x="6858016" y="4643446"/>
            <a:ext cx="2143140" cy="4846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2021 год -90 % 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42908" y="142852"/>
            <a:ext cx="9286908" cy="3571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Дополнительное образование – гарантия успешности ребенка </a:t>
            </a:r>
            <a:endParaRPr lang="ru-RU" dirty="0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142844" y="4357670"/>
          <a:ext cx="435768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1107005820"/>
              </p:ext>
            </p:extLst>
          </p:nvPr>
        </p:nvGraphicFramePr>
        <p:xfrm>
          <a:off x="142844" y="2928934"/>
          <a:ext cx="3786214" cy="1214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285720" y="2500306"/>
            <a:ext cx="3613030" cy="42862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Средняя заработная плата педагогов дополнительного образования  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--7sbhlwgjiehr0b3bs7i.xn--p1ai/images/schsportclu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1800200" cy="17878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214290"/>
            <a:ext cx="914400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физического развития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214554"/>
            <a:ext cx="2391083" cy="57690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ahnschrift Light" pitchFamily="34" charset="0"/>
              </a:rPr>
              <a:t>8 школьных спортивных клубов</a:t>
            </a:r>
            <a:endParaRPr lang="ru-RU" sz="1600" b="1" dirty="0">
              <a:latin typeface="Bahnschrift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2857496"/>
            <a:ext cx="2391083" cy="447029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ahnschrift Light" pitchFamily="34" charset="0"/>
              </a:rPr>
              <a:t>818 обучающихся </a:t>
            </a:r>
            <a:endParaRPr lang="ru-RU" sz="1600" b="1" dirty="0">
              <a:latin typeface="Bahnschrift Light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3357562"/>
            <a:ext cx="2428892" cy="57150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Bahnschrift Light" pitchFamily="34" charset="0"/>
              </a:rPr>
              <a:t>Внесены в Федеральный реестр</a:t>
            </a:r>
            <a:endParaRPr lang="ru-RU" sz="1600" b="1" dirty="0">
              <a:latin typeface="Bahnschrift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143380"/>
            <a:ext cx="2751249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ЗАДАЧА 2021 года – создание ШСК в Хохольском лицее и </a:t>
            </a:r>
            <a:r>
              <a:rPr lang="ru-RU" b="1" dirty="0" err="1" smtClean="0">
                <a:solidFill>
                  <a:schemeClr val="tx1"/>
                </a:solidFill>
              </a:rPr>
              <a:t>Костенской</a:t>
            </a:r>
            <a:r>
              <a:rPr lang="ru-RU" b="1" dirty="0" smtClean="0">
                <a:solidFill>
                  <a:schemeClr val="tx1"/>
                </a:solidFill>
              </a:rPr>
              <a:t> СОШ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11" t="23891" r="9927" b="21494"/>
          <a:stretch/>
        </p:blipFill>
        <p:spPr>
          <a:xfrm>
            <a:off x="5796136" y="896965"/>
            <a:ext cx="2016224" cy="1440160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071934" y="2357430"/>
            <a:ext cx="3960440" cy="805359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Устройство  спортивной площадки для сдачи нормативов ВФСК «ГТО» в с. Петино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83560" y="3143248"/>
            <a:ext cx="3960440" cy="506289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4 155 437,00 руб.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86248" y="3786190"/>
            <a:ext cx="4500594" cy="2846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5834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7321597" y="730529"/>
            <a:ext cx="1619622" cy="42279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0" name="TextBox 39"/>
          <p:cNvSpPr txBox="1"/>
          <p:nvPr/>
        </p:nvSpPr>
        <p:spPr>
          <a:xfrm>
            <a:off x="435753" y="877847"/>
            <a:ext cx="1298753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Средний возраст </a:t>
            </a:r>
          </a:p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педработников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="" xmlns:p14="http://schemas.microsoft.com/office/powerpoint/2010/main" val="2221080275"/>
              </p:ext>
            </p:extLst>
          </p:nvPr>
        </p:nvGraphicFramePr>
        <p:xfrm>
          <a:off x="103235" y="1683076"/>
          <a:ext cx="2492758" cy="395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="" xmlns:p14="http://schemas.microsoft.com/office/powerpoint/2010/main" val="662000166"/>
              </p:ext>
            </p:extLst>
          </p:nvPr>
        </p:nvGraphicFramePr>
        <p:xfrm>
          <a:off x="1836983" y="1698073"/>
          <a:ext cx="3063265" cy="395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="" xmlns:p14="http://schemas.microsoft.com/office/powerpoint/2010/main" val="2452436384"/>
              </p:ext>
            </p:extLst>
          </p:nvPr>
        </p:nvGraphicFramePr>
        <p:xfrm>
          <a:off x="3777708" y="1698072"/>
          <a:ext cx="3179818" cy="389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84436" y="928109"/>
            <a:ext cx="1484702" cy="4154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Доля педработников</a:t>
            </a:r>
          </a:p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старше 60 лет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69450" y="909971"/>
            <a:ext cx="1484702" cy="4154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Доля педработников</a:t>
            </a:r>
          </a:p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младше 35 лет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43991" y="2211470"/>
            <a:ext cx="1675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rgbClr val="C00000"/>
                </a:solidFill>
              </a:rPr>
              <a:t>Проблемы:</a:t>
            </a:r>
          </a:p>
          <a:p>
            <a:pPr marL="128588" indent="-128588">
              <a:buFontTx/>
              <a:buChar char="-"/>
            </a:pPr>
            <a:r>
              <a:rPr lang="ru-RU" sz="7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узкопрофильных специалистов;</a:t>
            </a:r>
          </a:p>
          <a:p>
            <a:pPr marL="128588" indent="-128588">
              <a:buFontTx/>
              <a:buChar char="-"/>
            </a:pPr>
            <a:r>
              <a:rPr lang="ru-RU" sz="7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непрофильная педагогическая нагрузка;</a:t>
            </a:r>
          </a:p>
          <a:p>
            <a:pPr marL="128588" indent="-128588">
              <a:buFontTx/>
              <a:buChar char="-"/>
            </a:pPr>
            <a:r>
              <a:rPr lang="ru-RU" sz="7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общей педагогической нагрузки</a:t>
            </a:r>
          </a:p>
          <a:p>
            <a:pPr marL="128588" indent="-128588">
              <a:buFontTx/>
              <a:buChar char="-"/>
            </a:pPr>
            <a:endParaRPr lang="ru-RU" sz="75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263" y="1206067"/>
            <a:ext cx="2173872" cy="1015663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перспективе 2-3 лет в ряде общеобразовательных организаций наступит тотальный кадровый голод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38931" y="3296372"/>
            <a:ext cx="17599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Задачи системы:</a:t>
            </a:r>
          </a:p>
          <a:p>
            <a:pPr marL="128588" indent="-128588">
              <a:buFontTx/>
              <a:buChar char="-"/>
            </a:pP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муниципальных программ по привлечению кадров;</a:t>
            </a:r>
          </a:p>
          <a:p>
            <a:pPr marL="128588" indent="-128588">
              <a:buFontTx/>
              <a:buChar char="-"/>
            </a:pPr>
            <a:r>
              <a:rPr lang="ru-RU" sz="750" dirty="0">
                <a:latin typeface="Arial" panose="020B0604020202020204" pitchFamily="34" charset="0"/>
                <a:cs typeface="Arial" panose="020B0604020202020204" pitchFamily="34" charset="0"/>
              </a:rPr>
              <a:t>активное создание сетевых кластеров по реализации ООП</a:t>
            </a:r>
          </a:p>
          <a:p>
            <a:pPr marL="128588" indent="-128588">
              <a:buFontTx/>
              <a:buChar char="-"/>
            </a:pP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Tx/>
              <a:buChar char="-"/>
            </a:pP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https://perekrestokinfo.ru/wp-content/uploads/2021/07/8yxqQAZzhdQ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5" r="18396" b="28695"/>
          <a:stretch/>
        </p:blipFill>
        <p:spPr bwMode="auto">
          <a:xfrm>
            <a:off x="6095118" y="4377519"/>
            <a:ext cx="1904960" cy="1358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03440" y="5795366"/>
            <a:ext cx="5040560" cy="764704"/>
          </a:xfrm>
          <a:prstGeom prst="round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педагог МКОУ «Староникольская СОШ»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142908" y="142852"/>
            <a:ext cx="9286908" cy="3571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Кадры общеобразовательных учреждений района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768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12885251"/>
              </p:ext>
            </p:extLst>
          </p:nvPr>
        </p:nvGraphicFramePr>
        <p:xfrm>
          <a:off x="439435" y="980728"/>
          <a:ext cx="8309028" cy="417245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70226"/>
                <a:gridCol w="2761414"/>
                <a:gridCol w="1254579"/>
                <a:gridCol w="1240411"/>
                <a:gridCol w="1241199"/>
                <a:gridCol w="1241199"/>
              </a:tblGrid>
              <a:tr h="1730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ahnschrift Light" pitchFamily="34" charset="0"/>
                        </a:rPr>
                        <a:t>№ </a:t>
                      </a:r>
                      <a:r>
                        <a:rPr lang="ru-RU" sz="1200" dirty="0" err="1">
                          <a:latin typeface="Bahnschrift Light" pitchFamily="34" charset="0"/>
                        </a:rPr>
                        <a:t>п</a:t>
                      </a:r>
                      <a:r>
                        <a:rPr lang="ru-RU" sz="1200" dirty="0">
                          <a:latin typeface="Bahnschrift Light" pitchFamily="34" charset="0"/>
                        </a:rPr>
                        <a:t>/</a:t>
                      </a:r>
                      <a:r>
                        <a:rPr lang="ru-RU" sz="1200" dirty="0" err="1">
                          <a:latin typeface="Bahnschrift Light" pitchFamily="34" charset="0"/>
                        </a:rPr>
                        <a:t>п</a:t>
                      </a:r>
                      <a:endParaRPr lang="ru-RU" sz="1200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Образовательная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Bahnschrift Light" pitchFamily="34" charset="0"/>
                        </a:rPr>
                        <a:t>организация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педагогических работников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Количество педагогов, прошедших КПК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2019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2020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2021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 1-е полугодие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</a:tr>
              <a:tr h="231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Bahnschrift Light" pitchFamily="34" charset="0"/>
                        </a:rPr>
                        <a:t>1</a:t>
                      </a:r>
                      <a:endParaRPr lang="ru-RU" sz="120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МБОУ «</a:t>
                      </a:r>
                      <a:r>
                        <a:rPr lang="ru-RU" sz="1200" b="1" dirty="0" err="1">
                          <a:latin typeface="Bahnschrift Light" pitchFamily="34" charset="0"/>
                        </a:rPr>
                        <a:t>Гремяченская</a:t>
                      </a:r>
                      <a:r>
                        <a:rPr lang="ru-RU" sz="1200" b="1" dirty="0">
                          <a:latin typeface="Bahnschrift Light" pitchFamily="34" charset="0"/>
                        </a:rPr>
                        <a:t> СОШ»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24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8/8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10/12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1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</a:tr>
              <a:tr h="231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Bahnschrift Light" pitchFamily="34" charset="0"/>
                        </a:rPr>
                        <a:t>2</a:t>
                      </a:r>
                      <a:endParaRPr lang="ru-RU" sz="120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МБОУ «</a:t>
                      </a:r>
                      <a:r>
                        <a:rPr lang="ru-RU" sz="1200" b="1" dirty="0" err="1">
                          <a:latin typeface="Bahnschrift Light" pitchFamily="34" charset="0"/>
                        </a:rPr>
                        <a:t>Костенская</a:t>
                      </a:r>
                      <a:r>
                        <a:rPr lang="ru-RU" sz="1200" b="1" dirty="0">
                          <a:latin typeface="Bahnschrift Light" pitchFamily="34" charset="0"/>
                        </a:rPr>
                        <a:t> СОШ»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15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3/3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14/27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6/10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</a:tr>
              <a:tr h="347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Bahnschrift Light" pitchFamily="34" charset="0"/>
                        </a:rPr>
                        <a:t>3</a:t>
                      </a:r>
                      <a:endParaRPr lang="ru-RU" sz="120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МКОУ «</a:t>
                      </a:r>
                      <a:r>
                        <a:rPr lang="ru-RU" sz="1200" b="1" dirty="0" err="1">
                          <a:latin typeface="Bahnschrift Light" pitchFamily="34" charset="0"/>
                        </a:rPr>
                        <a:t>Новогремяченская</a:t>
                      </a:r>
                      <a:r>
                        <a:rPr lang="ru-RU" sz="1200" b="1" dirty="0">
                          <a:latin typeface="Bahnschrift Light" pitchFamily="34" charset="0"/>
                        </a:rPr>
                        <a:t> СОШ»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15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9/10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6/6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0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</a:tr>
              <a:tr h="231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Bahnschrift Light" pitchFamily="34" charset="0"/>
                        </a:rPr>
                        <a:t>4</a:t>
                      </a:r>
                      <a:endParaRPr lang="ru-RU" sz="120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МБОУ «Орловская СОШ»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18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7/13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12/16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17/23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</a:tr>
              <a:tr h="231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Bahnschrift Light" pitchFamily="34" charset="0"/>
                        </a:rPr>
                        <a:t>5</a:t>
                      </a:r>
                      <a:endParaRPr lang="ru-RU" sz="120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МКОУ «Семидесятская СОШ»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10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3/3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5/12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4/6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</a:tr>
              <a:tr h="231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Bahnschrift Light" pitchFamily="34" charset="0"/>
                        </a:rPr>
                        <a:t>6</a:t>
                      </a:r>
                      <a:endParaRPr lang="ru-RU" sz="120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МКОУ «Староникольская СОШ»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16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8/12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14/42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2/2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</a:tr>
              <a:tr h="231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Bahnschrift Light" pitchFamily="34" charset="0"/>
                        </a:rPr>
                        <a:t>7</a:t>
                      </a:r>
                      <a:endParaRPr lang="ru-RU" sz="120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МКОУ «Устьевская СОШ»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13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5/8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1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0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</a:tr>
              <a:tr h="231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Bahnschrift Light" pitchFamily="34" charset="0"/>
                        </a:rPr>
                        <a:t>8</a:t>
                      </a:r>
                      <a:endParaRPr lang="ru-RU" sz="120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МБОУ «Хохольская СОШ»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40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13/17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15/19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17/23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</a:tr>
              <a:tr h="231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Bahnschrift Light" pitchFamily="34" charset="0"/>
                        </a:rPr>
                        <a:t>9</a:t>
                      </a:r>
                      <a:endParaRPr lang="ru-RU" sz="120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МБОУ «Хохольский лицей»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53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16/19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23/28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1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</a:tr>
              <a:tr h="231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Bahnschrift Light" pitchFamily="34" charset="0"/>
                        </a:rPr>
                        <a:t>10</a:t>
                      </a:r>
                      <a:endParaRPr lang="ru-RU" sz="120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МКОУ «Яблоченская СОШ»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8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5/5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6/8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7/14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</a:tr>
              <a:tr h="231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Bahnschrift Light" pitchFamily="34" charset="0"/>
                        </a:rPr>
                        <a:t>11</a:t>
                      </a:r>
                      <a:endParaRPr lang="ru-RU" sz="120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МКОУ «Архангельская ООШ»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9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3/3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1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0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</a:tr>
              <a:tr h="231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Bahnschrift Light" pitchFamily="34" charset="0"/>
                        </a:rPr>
                        <a:t>12</a:t>
                      </a:r>
                      <a:endParaRPr lang="ru-RU" sz="120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МКОУ «Гремяченская ООШ»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10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5/6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1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9/31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</a:tr>
              <a:tr h="347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Bahnschrift Light" pitchFamily="34" charset="0"/>
                        </a:rPr>
                        <a:t>13</a:t>
                      </a:r>
                      <a:endParaRPr lang="ru-RU" sz="120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Оськинский филиал МБОУ «Гремяченская СОШ»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8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3/4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0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3/5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</a:tr>
              <a:tr h="346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По району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239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88/111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36,8%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108/153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Bahnschrift Light" pitchFamily="34" charset="0"/>
                        </a:rPr>
                        <a:t>45,1%</a:t>
                      </a:r>
                      <a:endParaRPr lang="ru-RU" sz="1200" b="1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67/114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Bahnschrift Light" pitchFamily="34" charset="0"/>
                        </a:rPr>
                        <a:t>28,0 %</a:t>
                      </a:r>
                      <a:endParaRPr lang="ru-RU" sz="1200" b="1" dirty="0">
                        <a:latin typeface="Bahnschrift Light" pitchFamily="34" charset="0"/>
                        <a:ea typeface="Times New Roman"/>
                      </a:endParaRPr>
                    </a:p>
                  </a:txBody>
                  <a:tcPr marL="54693" marR="54693" marT="0" marB="0"/>
                </a:tc>
              </a:tr>
            </a:tbl>
          </a:graphicData>
        </a:graphic>
      </p:graphicFrame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-8348" y="188640"/>
            <a:ext cx="9144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itchFamily="34" charset="0"/>
                <a:ea typeface="Times New Roman" pitchFamily="18" charset="0"/>
                <a:cs typeface="Arial" pitchFamily="34" charset="0"/>
              </a:rPr>
              <a:t>Результаты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Light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itchFamily="34" charset="0"/>
                <a:ea typeface="Times New Roman" pitchFamily="18" charset="0"/>
                <a:cs typeface="Arial" pitchFamily="34" charset="0"/>
              </a:rPr>
              <a:t> мониторинга КПК педагогических работников Хохольского района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Light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Light" pitchFamily="34" charset="0"/>
                <a:ea typeface="Times New Roman" pitchFamily="18" charset="0"/>
                <a:cs typeface="Arial" pitchFamily="34" charset="0"/>
              </a:rPr>
              <a:t>в 2019- 2021г.г(1-е полугодие)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Light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5153178"/>
            <a:ext cx="735622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Победители конкурса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на получение денежного поощрения лучшими учителями Воронежской области в 2021 году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5849452"/>
            <a:ext cx="3168352" cy="9807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МБОУ «Орловская СОШ» – </a:t>
            </a:r>
            <a:r>
              <a:rPr lang="ru-RU" b="1" dirty="0" err="1" smtClean="0"/>
              <a:t>Четверикова</a:t>
            </a:r>
            <a:r>
              <a:rPr lang="ru-RU" b="1" dirty="0" smtClean="0"/>
              <a:t> Г.В.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80111" y="5849452"/>
            <a:ext cx="3168352" cy="9807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МКОУ «Староникольская СОШ» – Панкратова И.Н.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8812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object 17"/>
          <p:cNvSpPr txBox="1">
            <a:spLocks/>
          </p:cNvSpPr>
          <p:nvPr/>
        </p:nvSpPr>
        <p:spPr>
          <a:xfrm>
            <a:off x="-500098" y="142852"/>
            <a:ext cx="6609715" cy="51371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096"/>
                </a:solidFill>
                <a:effectLst/>
                <a:uLnTx/>
                <a:uFillTx/>
                <a:latin typeface="Bahnschrift Light" pitchFamily="34" charset="0"/>
                <a:ea typeface="+mj-ea"/>
                <a:cs typeface="+mj-cs"/>
              </a:rPr>
              <a:t>МОДЕРНИЗАЦИЯ</a:t>
            </a:r>
            <a:r>
              <a:rPr kumimoji="0" lang="ru-RU" sz="2400" b="1" i="0" u="none" strike="noStrike" kern="1200" cap="none" spc="-114" normalizeH="0" baseline="0" noProof="0" dirty="0" smtClean="0">
                <a:ln>
                  <a:noFill/>
                </a:ln>
                <a:solidFill>
                  <a:srgbClr val="484096"/>
                </a:solidFill>
                <a:effectLst/>
                <a:uLnTx/>
                <a:uFillTx/>
                <a:latin typeface="Bahnschrift Light" pitchFamily="34" charset="0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096"/>
                </a:solidFill>
                <a:effectLst/>
                <a:uLnTx/>
                <a:uFillTx/>
                <a:latin typeface="Bahnschrift Light" pitchFamily="34" charset="0"/>
                <a:ea typeface="+mj-ea"/>
                <a:cs typeface="+mj-cs"/>
              </a:rPr>
              <a:t>СИСТЕМЫ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8409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bject 64"/>
          <p:cNvSpPr txBox="1"/>
          <p:nvPr/>
        </p:nvSpPr>
        <p:spPr>
          <a:xfrm>
            <a:off x="6643702" y="4071942"/>
            <a:ext cx="2214578" cy="13843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9080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715"/>
              </a:spcBef>
            </a:pPr>
            <a:r>
              <a:rPr sz="1400" b="1" spc="-10" dirty="0">
                <a:solidFill>
                  <a:srgbClr val="484096"/>
                </a:solidFill>
                <a:latin typeface="Bahnschrift Light" pitchFamily="34" charset="0"/>
                <a:cs typeface="Arial"/>
              </a:rPr>
              <a:t>ЕДИНАЯ</a:t>
            </a:r>
            <a:r>
              <a:rPr sz="1400" b="1" spc="-15" dirty="0">
                <a:solidFill>
                  <a:srgbClr val="484096"/>
                </a:solidFill>
                <a:latin typeface="Bahnschrift Light" pitchFamily="34" charset="0"/>
                <a:cs typeface="Arial"/>
              </a:rPr>
              <a:t> </a:t>
            </a:r>
            <a:r>
              <a:rPr sz="1400" b="1" spc="-5" dirty="0">
                <a:solidFill>
                  <a:srgbClr val="484096"/>
                </a:solidFill>
                <a:latin typeface="Bahnschrift Light" pitchFamily="34" charset="0"/>
                <a:cs typeface="Arial"/>
              </a:rPr>
              <a:t>СИСТЕМА</a:t>
            </a:r>
            <a:endParaRPr sz="1400" b="1" dirty="0">
              <a:latin typeface="Bahnschrift Light" pitchFamily="34" charset="0"/>
              <a:cs typeface="Arial"/>
            </a:endParaRPr>
          </a:p>
          <a:p>
            <a:pPr marL="268605" marR="262890" algn="ctr">
              <a:lnSpc>
                <a:spcPct val="100000"/>
              </a:lnSpc>
            </a:pPr>
            <a:r>
              <a:rPr sz="1400" b="1" spc="-10" dirty="0">
                <a:latin typeface="Bahnschrift Light" pitchFamily="34" charset="0"/>
                <a:cs typeface="Microsoft Sans Serif"/>
              </a:rPr>
              <a:t>мониторинга эффективности </a:t>
            </a:r>
            <a:r>
              <a:rPr sz="1400" b="1" spc="-305" dirty="0">
                <a:latin typeface="Bahnschrift Light" pitchFamily="34" charset="0"/>
                <a:cs typeface="Microsoft Sans Serif"/>
              </a:rPr>
              <a:t> </a:t>
            </a:r>
            <a:r>
              <a:rPr sz="1400" b="1" spc="-10" dirty="0" err="1">
                <a:latin typeface="Bahnschrift Light" pitchFamily="34" charset="0"/>
                <a:cs typeface="Microsoft Sans Serif"/>
              </a:rPr>
              <a:t>образовательных</a:t>
            </a:r>
            <a:r>
              <a:rPr sz="1400" b="1" spc="-15" dirty="0">
                <a:latin typeface="Bahnschrift Light" pitchFamily="34" charset="0"/>
                <a:cs typeface="Microsoft Sans Serif"/>
              </a:rPr>
              <a:t> </a:t>
            </a:r>
            <a:r>
              <a:rPr sz="1400" b="1" spc="-10" dirty="0" err="1" smtClean="0">
                <a:latin typeface="Bahnschrift Light" pitchFamily="34" charset="0"/>
                <a:cs typeface="Microsoft Sans Serif"/>
              </a:rPr>
              <a:t>систем</a:t>
            </a:r>
            <a:endParaRPr lang="ru-RU" sz="1400" b="1" spc="-10" dirty="0" smtClean="0">
              <a:latin typeface="Bahnschrift Light" pitchFamily="34" charset="0"/>
              <a:cs typeface="Microsoft Sans Serif"/>
            </a:endParaRPr>
          </a:p>
          <a:p>
            <a:pPr marL="268605" marR="262890" algn="ctr">
              <a:lnSpc>
                <a:spcPct val="100000"/>
              </a:lnSpc>
            </a:pPr>
            <a:endParaRPr sz="1400" b="1" dirty="0">
              <a:latin typeface="Bahnschrift Light" pitchFamily="34" charset="0"/>
              <a:cs typeface="Microsoft Sans Serif"/>
            </a:endParaRPr>
          </a:p>
        </p:txBody>
      </p:sp>
      <p:sp>
        <p:nvSpPr>
          <p:cNvPr id="7" name="object 65"/>
          <p:cNvSpPr txBox="1"/>
          <p:nvPr/>
        </p:nvSpPr>
        <p:spPr>
          <a:xfrm>
            <a:off x="4786314" y="2571744"/>
            <a:ext cx="2214577" cy="12984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400" b="1" dirty="0">
              <a:latin typeface="Bahnschrift Light" pitchFamily="34" charset="0"/>
              <a:cs typeface="Times New Roman"/>
            </a:endParaRPr>
          </a:p>
          <a:p>
            <a:pPr marL="5715" algn="ctr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484096"/>
                </a:solidFill>
                <a:latin typeface="Bahnschrift Light" pitchFamily="34" charset="0"/>
                <a:cs typeface="Arial"/>
              </a:rPr>
              <a:t>ЕДИНАЯ</a:t>
            </a:r>
            <a:r>
              <a:rPr sz="1400" b="1" spc="-15" dirty="0">
                <a:solidFill>
                  <a:srgbClr val="484096"/>
                </a:solidFill>
                <a:latin typeface="Bahnschrift Light" pitchFamily="34" charset="0"/>
                <a:cs typeface="Arial"/>
              </a:rPr>
              <a:t> </a:t>
            </a:r>
            <a:r>
              <a:rPr sz="1400" b="1" spc="-5" dirty="0">
                <a:solidFill>
                  <a:srgbClr val="484096"/>
                </a:solidFill>
                <a:latin typeface="Bahnschrift Light" pitchFamily="34" charset="0"/>
                <a:cs typeface="Arial"/>
              </a:rPr>
              <a:t>СИСТЕМА</a:t>
            </a:r>
            <a:endParaRPr sz="1400" b="1" dirty="0">
              <a:latin typeface="Bahnschrift Light" pitchFamily="34" charset="0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20" dirty="0">
                <a:latin typeface="Bahnschrift Light" pitchFamily="34" charset="0"/>
                <a:cs typeface="Microsoft Sans Serif"/>
              </a:rPr>
              <a:t>оценки</a:t>
            </a:r>
            <a:r>
              <a:rPr sz="1400" b="1" spc="-5" dirty="0">
                <a:latin typeface="Bahnschrift Light" pitchFamily="34" charset="0"/>
                <a:cs typeface="Microsoft Sans Serif"/>
              </a:rPr>
              <a:t> </a:t>
            </a:r>
            <a:r>
              <a:rPr sz="1400" b="1" spc="-15" dirty="0" err="1">
                <a:latin typeface="Bahnschrift Light" pitchFamily="34" charset="0"/>
                <a:cs typeface="Microsoft Sans Serif"/>
              </a:rPr>
              <a:t>качества</a:t>
            </a:r>
            <a:r>
              <a:rPr sz="1400" b="1" spc="-15" dirty="0">
                <a:latin typeface="Bahnschrift Light" pitchFamily="34" charset="0"/>
                <a:cs typeface="Microsoft Sans Serif"/>
              </a:rPr>
              <a:t> </a:t>
            </a:r>
            <a:r>
              <a:rPr sz="1400" b="1" spc="-10" dirty="0" err="1" smtClean="0">
                <a:latin typeface="Bahnschrift Light" pitchFamily="34" charset="0"/>
                <a:cs typeface="Microsoft Sans Serif"/>
              </a:rPr>
              <a:t>образования</a:t>
            </a:r>
            <a:endParaRPr lang="ru-RU" sz="1400" b="1" spc="-10" dirty="0" smtClean="0">
              <a:latin typeface="Bahnschrift Light" pitchFamily="34" charset="0"/>
              <a:cs typeface="Microsoft Sans Serif"/>
            </a:endParaRPr>
          </a:p>
          <a:p>
            <a:pPr algn="ctr">
              <a:lnSpc>
                <a:spcPct val="100000"/>
              </a:lnSpc>
            </a:pPr>
            <a:endParaRPr lang="ru-RU" sz="1400" b="1" spc="-10" dirty="0" smtClean="0">
              <a:latin typeface="Bahnschrift Light" pitchFamily="34" charset="0"/>
              <a:cs typeface="Microsoft Sans Serif"/>
            </a:endParaRPr>
          </a:p>
          <a:p>
            <a:pPr algn="ctr">
              <a:lnSpc>
                <a:spcPct val="100000"/>
              </a:lnSpc>
            </a:pPr>
            <a:endParaRPr sz="1400" b="1" dirty="0">
              <a:latin typeface="Bahnschrift Light" pitchFamily="34" charset="0"/>
              <a:cs typeface="Microsoft Sans Serif"/>
            </a:endParaRPr>
          </a:p>
        </p:txBody>
      </p:sp>
      <p:sp>
        <p:nvSpPr>
          <p:cNvPr id="8" name="object 66"/>
          <p:cNvSpPr txBox="1"/>
          <p:nvPr/>
        </p:nvSpPr>
        <p:spPr>
          <a:xfrm>
            <a:off x="2285984" y="1500174"/>
            <a:ext cx="2357454" cy="13760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825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1400" b="1" spc="-5" dirty="0">
                <a:solidFill>
                  <a:srgbClr val="484096"/>
                </a:solidFill>
                <a:latin typeface="Bahnschrift Light" pitchFamily="34" charset="0"/>
                <a:cs typeface="Arial"/>
              </a:rPr>
              <a:t>ЕДИНЫЕ</a:t>
            </a:r>
            <a:r>
              <a:rPr sz="1400" b="1" spc="-40" dirty="0">
                <a:solidFill>
                  <a:srgbClr val="484096"/>
                </a:solidFill>
                <a:latin typeface="Bahnschrift Light" pitchFamily="34" charset="0"/>
                <a:cs typeface="Arial"/>
              </a:rPr>
              <a:t> </a:t>
            </a:r>
            <a:r>
              <a:rPr sz="1400" b="1" spc="-5" dirty="0">
                <a:solidFill>
                  <a:srgbClr val="484096"/>
                </a:solidFill>
                <a:latin typeface="Bahnschrift Light" pitchFamily="34" charset="0"/>
                <a:cs typeface="Arial"/>
              </a:rPr>
              <a:t>ПОДХОДЫ</a:t>
            </a:r>
            <a:endParaRPr sz="1400" b="1" dirty="0">
              <a:latin typeface="Bahnschrift Light" pitchFamily="34" charset="0"/>
              <a:cs typeface="Arial"/>
            </a:endParaRPr>
          </a:p>
          <a:p>
            <a:pPr marL="267970" marR="217170" algn="ctr">
              <a:lnSpc>
                <a:spcPct val="100000"/>
              </a:lnSpc>
            </a:pPr>
            <a:r>
              <a:rPr sz="1400" b="1" spc="-75" dirty="0">
                <a:latin typeface="Bahnschrift Light" pitchFamily="34" charset="0"/>
                <a:cs typeface="Microsoft Sans Serif"/>
              </a:rPr>
              <a:t>к</a:t>
            </a:r>
            <a:r>
              <a:rPr sz="1400" b="1" spc="20" dirty="0">
                <a:latin typeface="Bahnschrift Light" pitchFamily="34" charset="0"/>
                <a:cs typeface="Microsoft Sans Serif"/>
              </a:rPr>
              <a:t> </a:t>
            </a:r>
            <a:r>
              <a:rPr sz="1400" b="1" spc="-10" dirty="0">
                <a:latin typeface="Bahnschrift Light" pitchFamily="34" charset="0"/>
                <a:cs typeface="Microsoft Sans Serif"/>
              </a:rPr>
              <a:t>ф</a:t>
            </a:r>
            <a:r>
              <a:rPr sz="1400" b="1" spc="-15" dirty="0">
                <a:latin typeface="Bahnschrift Light" pitchFamily="34" charset="0"/>
                <a:cs typeface="Microsoft Sans Serif"/>
              </a:rPr>
              <a:t>орм</a:t>
            </a:r>
            <a:r>
              <a:rPr sz="1400" b="1" spc="-5" dirty="0">
                <a:latin typeface="Bahnschrift Light" pitchFamily="34" charset="0"/>
                <a:cs typeface="Microsoft Sans Serif"/>
              </a:rPr>
              <a:t>и</a:t>
            </a:r>
            <a:r>
              <a:rPr sz="1400" b="1" dirty="0">
                <a:latin typeface="Bahnschrift Light" pitchFamily="34" charset="0"/>
                <a:cs typeface="Microsoft Sans Serif"/>
              </a:rPr>
              <a:t>ро</a:t>
            </a:r>
            <a:r>
              <a:rPr sz="1400" b="1" spc="-5" dirty="0">
                <a:latin typeface="Bahnschrift Light" pitchFamily="34" charset="0"/>
                <a:cs typeface="Microsoft Sans Serif"/>
              </a:rPr>
              <a:t>в</a:t>
            </a:r>
            <a:r>
              <a:rPr sz="1400" b="1" spc="-10" dirty="0">
                <a:latin typeface="Bahnschrift Light" pitchFamily="34" charset="0"/>
                <a:cs typeface="Microsoft Sans Serif"/>
              </a:rPr>
              <a:t>ан</a:t>
            </a:r>
            <a:r>
              <a:rPr sz="1400" b="1" spc="-5" dirty="0">
                <a:latin typeface="Bahnschrift Light" pitchFamily="34" charset="0"/>
                <a:cs typeface="Microsoft Sans Serif"/>
              </a:rPr>
              <a:t>и</a:t>
            </a:r>
            <a:r>
              <a:rPr sz="1400" b="1" spc="5" dirty="0">
                <a:latin typeface="Bahnschrift Light" pitchFamily="34" charset="0"/>
                <a:cs typeface="Microsoft Sans Serif"/>
              </a:rPr>
              <a:t>ю</a:t>
            </a:r>
            <a:r>
              <a:rPr sz="1400" b="1" spc="-10" dirty="0">
                <a:latin typeface="Bahnschrift Light" pitchFamily="34" charset="0"/>
                <a:cs typeface="Microsoft Sans Serif"/>
              </a:rPr>
              <a:t> </a:t>
            </a:r>
            <a:r>
              <a:rPr sz="1400" b="1" dirty="0">
                <a:latin typeface="Bahnschrift Light" pitchFamily="34" charset="0"/>
                <a:cs typeface="Microsoft Sans Serif"/>
              </a:rPr>
              <a:t>со</a:t>
            </a:r>
            <a:r>
              <a:rPr sz="1400" b="1" spc="-5" dirty="0">
                <a:latin typeface="Bahnschrift Light" pitchFamily="34" charset="0"/>
                <a:cs typeface="Microsoft Sans Serif"/>
              </a:rPr>
              <a:t>д</a:t>
            </a:r>
            <a:r>
              <a:rPr sz="1400" b="1" spc="-20" dirty="0">
                <a:latin typeface="Bahnschrift Light" pitchFamily="34" charset="0"/>
                <a:cs typeface="Microsoft Sans Serif"/>
              </a:rPr>
              <a:t>ерж</a:t>
            </a:r>
            <a:r>
              <a:rPr sz="1400" b="1" spc="-5" dirty="0">
                <a:latin typeface="Bahnschrift Light" pitchFamily="34" charset="0"/>
                <a:cs typeface="Microsoft Sans Serif"/>
              </a:rPr>
              <a:t>а</a:t>
            </a:r>
            <a:r>
              <a:rPr sz="1400" b="1" spc="-10" dirty="0">
                <a:latin typeface="Bahnschrift Light" pitchFamily="34" charset="0"/>
                <a:cs typeface="Microsoft Sans Serif"/>
              </a:rPr>
              <a:t>н</a:t>
            </a:r>
            <a:r>
              <a:rPr sz="1400" b="1" spc="-5" dirty="0">
                <a:latin typeface="Bahnschrift Light" pitchFamily="34" charset="0"/>
                <a:cs typeface="Microsoft Sans Serif"/>
              </a:rPr>
              <a:t>ия  </a:t>
            </a:r>
            <a:r>
              <a:rPr sz="1400" b="1" spc="-10" dirty="0">
                <a:latin typeface="Bahnschrift Light" pitchFamily="34" charset="0"/>
                <a:cs typeface="Microsoft Sans Serif"/>
              </a:rPr>
              <a:t>образования</a:t>
            </a:r>
            <a:r>
              <a:rPr sz="1400" b="1" spc="-20" dirty="0">
                <a:latin typeface="Bahnschrift Light" pitchFamily="34" charset="0"/>
                <a:cs typeface="Microsoft Sans Serif"/>
              </a:rPr>
              <a:t> </a:t>
            </a:r>
            <a:r>
              <a:rPr sz="1400" b="1" spc="-5" dirty="0">
                <a:latin typeface="Bahnschrift Light" pitchFamily="34" charset="0"/>
                <a:cs typeface="Microsoft Sans Serif"/>
              </a:rPr>
              <a:t>и</a:t>
            </a:r>
            <a:r>
              <a:rPr sz="1400" b="1" spc="5" dirty="0">
                <a:latin typeface="Bahnschrift Light" pitchFamily="34" charset="0"/>
                <a:cs typeface="Microsoft Sans Serif"/>
              </a:rPr>
              <a:t> </a:t>
            </a:r>
            <a:r>
              <a:rPr sz="1400" b="1" spc="-5" dirty="0" err="1" smtClean="0">
                <a:latin typeface="Bahnschrift Light" pitchFamily="34" charset="0"/>
                <a:cs typeface="Microsoft Sans Serif"/>
              </a:rPr>
              <a:t>воспитания</a:t>
            </a:r>
            <a:endParaRPr lang="ru-RU" sz="1400" b="1" spc="-5" dirty="0" smtClean="0">
              <a:latin typeface="Bahnschrift Light" pitchFamily="34" charset="0"/>
              <a:cs typeface="Microsoft Sans Serif"/>
            </a:endParaRPr>
          </a:p>
          <a:p>
            <a:pPr marL="267970" marR="217170" algn="ctr">
              <a:lnSpc>
                <a:spcPct val="100000"/>
              </a:lnSpc>
            </a:pPr>
            <a:endParaRPr sz="1400" b="1" dirty="0">
              <a:latin typeface="Bahnschrift Light" pitchFamily="34" charset="0"/>
              <a:cs typeface="Microsoft Sans Serif"/>
            </a:endParaRPr>
          </a:p>
        </p:txBody>
      </p:sp>
      <p:sp>
        <p:nvSpPr>
          <p:cNvPr id="9" name="object 67"/>
          <p:cNvSpPr txBox="1"/>
          <p:nvPr/>
        </p:nvSpPr>
        <p:spPr>
          <a:xfrm>
            <a:off x="142844" y="785794"/>
            <a:ext cx="1785949" cy="10823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400" b="1" dirty="0">
              <a:latin typeface="Bahnschrift Light" pitchFamily="34" charset="0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5" dirty="0">
                <a:solidFill>
                  <a:srgbClr val="484096"/>
                </a:solidFill>
                <a:latin typeface="Bahnschrift Light" pitchFamily="34" charset="0"/>
                <a:cs typeface="Arial"/>
              </a:rPr>
              <a:t>ЕДИНЫЕ</a:t>
            </a:r>
            <a:r>
              <a:rPr sz="1400" b="1" spc="-30" dirty="0">
                <a:solidFill>
                  <a:srgbClr val="484096"/>
                </a:solidFill>
                <a:latin typeface="Bahnschrift Light" pitchFamily="34" charset="0"/>
                <a:cs typeface="Arial"/>
              </a:rPr>
              <a:t> </a:t>
            </a:r>
            <a:r>
              <a:rPr sz="1400" b="1" spc="-15" dirty="0">
                <a:solidFill>
                  <a:srgbClr val="484096"/>
                </a:solidFill>
                <a:latin typeface="Bahnschrift Light" pitchFamily="34" charset="0"/>
                <a:cs typeface="Arial"/>
              </a:rPr>
              <a:t>СТАНДАРТЫ</a:t>
            </a:r>
            <a:endParaRPr sz="1400" b="1" dirty="0">
              <a:latin typeface="Bahnschrift Light" pitchFamily="34" charset="0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400" b="1" spc="-10" dirty="0" err="1">
                <a:latin typeface="Bahnschrift Light" pitchFamily="34" charset="0"/>
                <a:cs typeface="Microsoft Sans Serif"/>
              </a:rPr>
              <a:t>образовательного</a:t>
            </a:r>
            <a:r>
              <a:rPr sz="1400" b="1" spc="-35" dirty="0">
                <a:latin typeface="Bahnschrift Light" pitchFamily="34" charset="0"/>
                <a:cs typeface="Microsoft Sans Serif"/>
              </a:rPr>
              <a:t> </a:t>
            </a:r>
            <a:r>
              <a:rPr sz="1400" b="1" spc="-5" dirty="0" err="1" smtClean="0">
                <a:latin typeface="Bahnschrift Light" pitchFamily="34" charset="0"/>
                <a:cs typeface="Microsoft Sans Serif"/>
              </a:rPr>
              <a:t>пространства</a:t>
            </a:r>
            <a:endParaRPr lang="ru-RU" sz="1400" b="1" spc="-5" dirty="0" smtClean="0">
              <a:latin typeface="Bahnschrift Light" pitchFamily="34" charset="0"/>
              <a:cs typeface="Microsoft Sans Serif"/>
            </a:endParaRPr>
          </a:p>
          <a:p>
            <a:pPr algn="ctr">
              <a:lnSpc>
                <a:spcPct val="100000"/>
              </a:lnSpc>
            </a:pPr>
            <a:endParaRPr sz="1400" b="1" dirty="0">
              <a:latin typeface="Bahnschrift Light" pitchFamily="34" charset="0"/>
              <a:cs typeface="Microsoft Sans Serif"/>
            </a:endParaRPr>
          </a:p>
        </p:txBody>
      </p:sp>
      <p:pic>
        <p:nvPicPr>
          <p:cNvPr id="13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2976" y="2643182"/>
            <a:ext cx="2040628" cy="2130545"/>
          </a:xfrm>
          <a:prstGeom prst="rect">
            <a:avLst/>
          </a:prstGeom>
        </p:spPr>
      </p:pic>
      <p:grpSp>
        <p:nvGrpSpPr>
          <p:cNvPr id="15" name="object 19"/>
          <p:cNvGrpSpPr/>
          <p:nvPr/>
        </p:nvGrpSpPr>
        <p:grpSpPr>
          <a:xfrm>
            <a:off x="2428860" y="2714620"/>
            <a:ext cx="2355215" cy="2370455"/>
            <a:chOff x="9609583" y="2516085"/>
            <a:chExt cx="2355215" cy="2370455"/>
          </a:xfrm>
        </p:grpSpPr>
        <p:pic>
          <p:nvPicPr>
            <p:cNvPr id="16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03814" y="2516085"/>
              <a:ext cx="1760570" cy="2370035"/>
            </a:xfrm>
            <a:prstGeom prst="rect">
              <a:avLst/>
            </a:prstGeom>
          </p:spPr>
        </p:pic>
        <p:sp>
          <p:nvSpPr>
            <p:cNvPr id="17" name="object 21"/>
            <p:cNvSpPr/>
            <p:nvPr/>
          </p:nvSpPr>
          <p:spPr>
            <a:xfrm>
              <a:off x="9684323" y="3091035"/>
              <a:ext cx="560070" cy="442595"/>
            </a:xfrm>
            <a:custGeom>
              <a:avLst/>
              <a:gdLst/>
              <a:ahLst/>
              <a:cxnLst/>
              <a:rect l="l" t="t" r="r" b="b"/>
              <a:pathLst>
                <a:path w="560070" h="442595">
                  <a:moveTo>
                    <a:pt x="559689" y="0"/>
                  </a:moveTo>
                  <a:lnTo>
                    <a:pt x="0" y="442061"/>
                  </a:lnTo>
                </a:path>
              </a:pathLst>
            </a:custGeom>
            <a:ln w="38100">
              <a:solidFill>
                <a:srgbClr val="5B9BD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2"/>
            <p:cNvSpPr/>
            <p:nvPr/>
          </p:nvSpPr>
          <p:spPr>
            <a:xfrm>
              <a:off x="9609582" y="3031997"/>
              <a:ext cx="709295" cy="560705"/>
            </a:xfrm>
            <a:custGeom>
              <a:avLst/>
              <a:gdLst/>
              <a:ahLst/>
              <a:cxnLst/>
              <a:rect l="l" t="t" r="r" b="b"/>
              <a:pathLst>
                <a:path w="709295" h="560704">
                  <a:moveTo>
                    <a:pt x="125120" y="534123"/>
                  </a:moveTo>
                  <a:lnTo>
                    <a:pt x="54267" y="444436"/>
                  </a:lnTo>
                  <a:lnTo>
                    <a:pt x="0" y="560133"/>
                  </a:lnTo>
                  <a:lnTo>
                    <a:pt x="125120" y="534123"/>
                  </a:lnTo>
                  <a:close/>
                </a:path>
                <a:path w="709295" h="560704">
                  <a:moveTo>
                    <a:pt x="709168" y="0"/>
                  </a:moveTo>
                  <a:lnTo>
                    <a:pt x="584047" y="25996"/>
                  </a:lnTo>
                  <a:lnTo>
                    <a:pt x="654888" y="115697"/>
                  </a:lnTo>
                  <a:lnTo>
                    <a:pt x="709168" y="0"/>
                  </a:lnTo>
                  <a:close/>
                </a:path>
              </a:pathLst>
            </a:custGeom>
            <a:solidFill>
              <a:srgbClr val="5B9B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23"/>
            <p:cNvSpPr/>
            <p:nvPr/>
          </p:nvSpPr>
          <p:spPr>
            <a:xfrm>
              <a:off x="9799678" y="3909479"/>
              <a:ext cx="921385" cy="146050"/>
            </a:xfrm>
            <a:custGeom>
              <a:avLst/>
              <a:gdLst/>
              <a:ahLst/>
              <a:cxnLst/>
              <a:rect l="l" t="t" r="r" b="b"/>
              <a:pathLst>
                <a:path w="921384" h="146050">
                  <a:moveTo>
                    <a:pt x="921029" y="145783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756C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4"/>
            <p:cNvSpPr/>
            <p:nvPr/>
          </p:nvSpPr>
          <p:spPr>
            <a:xfrm>
              <a:off x="9705594" y="3856024"/>
              <a:ext cx="1109345" cy="252729"/>
            </a:xfrm>
            <a:custGeom>
              <a:avLst/>
              <a:gdLst/>
              <a:ahLst/>
              <a:cxnLst/>
              <a:rect l="l" t="t" r="r" b="b"/>
              <a:pathLst>
                <a:path w="1109345" h="252729">
                  <a:moveTo>
                    <a:pt x="121831" y="0"/>
                  </a:moveTo>
                  <a:lnTo>
                    <a:pt x="0" y="38569"/>
                  </a:lnTo>
                  <a:lnTo>
                    <a:pt x="103949" y="112890"/>
                  </a:lnTo>
                  <a:lnTo>
                    <a:pt x="121831" y="0"/>
                  </a:lnTo>
                  <a:close/>
                </a:path>
                <a:path w="1109345" h="252729">
                  <a:moveTo>
                    <a:pt x="1109179" y="214134"/>
                  </a:moveTo>
                  <a:lnTo>
                    <a:pt x="1005217" y="139827"/>
                  </a:lnTo>
                  <a:lnTo>
                    <a:pt x="987348" y="252717"/>
                  </a:lnTo>
                  <a:lnTo>
                    <a:pt x="1109179" y="214134"/>
                  </a:lnTo>
                  <a:close/>
                </a:path>
              </a:pathLst>
            </a:custGeom>
            <a:solidFill>
              <a:srgbClr val="756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5"/>
            <p:cNvSpPr/>
            <p:nvPr/>
          </p:nvSpPr>
          <p:spPr>
            <a:xfrm>
              <a:off x="9902104" y="3321206"/>
              <a:ext cx="1370965" cy="483234"/>
            </a:xfrm>
            <a:custGeom>
              <a:avLst/>
              <a:gdLst/>
              <a:ahLst/>
              <a:cxnLst/>
              <a:rect l="l" t="t" r="r" b="b"/>
              <a:pathLst>
                <a:path w="1370965" h="483235">
                  <a:moveTo>
                    <a:pt x="1370672" y="0"/>
                  </a:moveTo>
                  <a:lnTo>
                    <a:pt x="0" y="482917"/>
                  </a:lnTo>
                </a:path>
              </a:pathLst>
            </a:custGeom>
            <a:ln w="38100">
              <a:solidFill>
                <a:srgbClr val="756C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6"/>
            <p:cNvSpPr/>
            <p:nvPr/>
          </p:nvSpPr>
          <p:spPr>
            <a:xfrm>
              <a:off x="9812261" y="3273628"/>
              <a:ext cx="1550670" cy="578485"/>
            </a:xfrm>
            <a:custGeom>
              <a:avLst/>
              <a:gdLst/>
              <a:ahLst/>
              <a:cxnLst/>
              <a:rect l="l" t="t" r="r" b="b"/>
              <a:pathLst>
                <a:path w="1550670" h="578485">
                  <a:moveTo>
                    <a:pt x="126796" y="578065"/>
                  </a:moveTo>
                  <a:lnTo>
                    <a:pt x="88811" y="470268"/>
                  </a:lnTo>
                  <a:lnTo>
                    <a:pt x="0" y="562152"/>
                  </a:lnTo>
                  <a:lnTo>
                    <a:pt x="126796" y="578065"/>
                  </a:lnTo>
                  <a:close/>
                </a:path>
                <a:path w="1550670" h="578485">
                  <a:moveTo>
                    <a:pt x="1550352" y="15925"/>
                  </a:moveTo>
                  <a:lnTo>
                    <a:pt x="1423555" y="0"/>
                  </a:lnTo>
                  <a:lnTo>
                    <a:pt x="1461528" y="107810"/>
                  </a:lnTo>
                  <a:lnTo>
                    <a:pt x="1550352" y="15925"/>
                  </a:lnTo>
                  <a:close/>
                </a:path>
              </a:pathLst>
            </a:custGeom>
            <a:solidFill>
              <a:srgbClr val="756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16"/>
          <p:cNvSpPr txBox="1"/>
          <p:nvPr/>
        </p:nvSpPr>
        <p:spPr>
          <a:xfrm>
            <a:off x="4940300" y="214290"/>
            <a:ext cx="420370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Bahnschrift Light" pitchFamily="34" charset="0"/>
                <a:cs typeface="Arial"/>
              </a:rPr>
              <a:t>ОТ</a:t>
            </a:r>
            <a:r>
              <a:rPr sz="1400" b="1" spc="-30" dirty="0">
                <a:latin typeface="Bahnschrift Light" pitchFamily="34" charset="0"/>
                <a:cs typeface="Arial"/>
              </a:rPr>
              <a:t> </a:t>
            </a:r>
            <a:r>
              <a:rPr sz="1400" b="1" spc="-5" dirty="0">
                <a:latin typeface="Bahnschrift Light" pitchFamily="34" charset="0"/>
                <a:cs typeface="Arial"/>
              </a:rPr>
              <a:t>ОТДЕЛЬНЫХ</a:t>
            </a:r>
            <a:r>
              <a:rPr sz="1400" b="1" spc="-10" dirty="0">
                <a:latin typeface="Bahnschrift Light" pitchFamily="34" charset="0"/>
                <a:cs typeface="Arial"/>
              </a:rPr>
              <a:t> </a:t>
            </a:r>
            <a:r>
              <a:rPr sz="1400" b="1" spc="-5" dirty="0">
                <a:latin typeface="Bahnschrift Light" pitchFamily="34" charset="0"/>
                <a:cs typeface="Arial"/>
              </a:rPr>
              <a:t>ИНСТИТУЦИЙ</a:t>
            </a:r>
            <a:endParaRPr sz="1400" b="1" dirty="0">
              <a:latin typeface="Bahnschrift Light" pitchFamily="34" charset="0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Bahnschrift Light" pitchFamily="34" charset="0"/>
                <a:cs typeface="Arial"/>
              </a:rPr>
              <a:t>К</a:t>
            </a:r>
            <a:r>
              <a:rPr sz="1400" b="1" spc="-20" dirty="0">
                <a:latin typeface="Bahnschrift Light" pitchFamily="34" charset="0"/>
                <a:cs typeface="Arial"/>
              </a:rPr>
              <a:t> </a:t>
            </a:r>
            <a:r>
              <a:rPr sz="1400" b="1" spc="-5" dirty="0">
                <a:latin typeface="Bahnschrift Light" pitchFamily="34" charset="0"/>
                <a:cs typeface="Arial"/>
              </a:rPr>
              <a:t>ЕДИНОЙ</a:t>
            </a:r>
            <a:r>
              <a:rPr sz="1400" b="1" spc="10" dirty="0">
                <a:latin typeface="Bahnschrift Light" pitchFamily="34" charset="0"/>
                <a:cs typeface="Arial"/>
              </a:rPr>
              <a:t> </a:t>
            </a:r>
            <a:r>
              <a:rPr sz="1400" b="1" spc="-5" dirty="0">
                <a:latin typeface="Bahnschrift Light" pitchFamily="34" charset="0"/>
                <a:cs typeface="Arial"/>
              </a:rPr>
              <a:t>ОБРАЗОВАТЕЛЬНОЙ</a:t>
            </a:r>
            <a:r>
              <a:rPr sz="1400" b="1" spc="60" dirty="0">
                <a:latin typeface="Bahnschrift Light" pitchFamily="34" charset="0"/>
                <a:cs typeface="Arial"/>
              </a:rPr>
              <a:t> </a:t>
            </a:r>
            <a:r>
              <a:rPr sz="1400" b="1" spc="-5" dirty="0">
                <a:latin typeface="Bahnschrift Light" pitchFamily="34" charset="0"/>
                <a:cs typeface="Arial"/>
              </a:rPr>
              <a:t>ЭКОСИСТЕМЕ</a:t>
            </a:r>
            <a:endParaRPr sz="1400" b="1" dirty="0">
              <a:latin typeface="Bahnschrift Light" pitchFamily="34" charset="0"/>
              <a:cs typeface="Arial"/>
            </a:endParaRPr>
          </a:p>
        </p:txBody>
      </p:sp>
      <p:sp>
        <p:nvSpPr>
          <p:cNvPr id="24" name="object 10"/>
          <p:cNvSpPr txBox="1"/>
          <p:nvPr/>
        </p:nvSpPr>
        <p:spPr>
          <a:xfrm>
            <a:off x="285720" y="5000636"/>
            <a:ext cx="308546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5325" marR="5080" indent="-68326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582FA1"/>
                </a:solidFill>
                <a:latin typeface="Arial"/>
                <a:cs typeface="Arial"/>
              </a:rPr>
              <a:t>ЭКОСИСТЕМА </a:t>
            </a:r>
            <a:r>
              <a:rPr sz="1600" b="1" spc="-5" dirty="0">
                <a:solidFill>
                  <a:srgbClr val="582FA1"/>
                </a:solidFill>
                <a:latin typeface="Arial"/>
                <a:cs typeface="Arial"/>
              </a:rPr>
              <a:t>– </a:t>
            </a:r>
            <a:r>
              <a:rPr sz="1600" b="1" spc="-10" dirty="0">
                <a:latin typeface="Arial"/>
                <a:cs typeface="Arial"/>
              </a:rPr>
              <a:t>СЛЕДУЮЩИЙ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ЭТАП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РАЗВИТИЯ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85728"/>
            <a:ext cx="91440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Диагностика методических и предметных компетенций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000108"/>
            <a:ext cx="35004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Bahnschrift Light" pitchFamily="34" charset="0"/>
              </a:rPr>
              <a:t>Английский язык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Bahnschrift Light" pitchFamily="34" charset="0"/>
              </a:rPr>
              <a:t>Биология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Bahnschrift Light" pitchFamily="34" charset="0"/>
              </a:rPr>
              <a:t>География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Bahnschrift Light" pitchFamily="34" charset="0"/>
              </a:rPr>
              <a:t>История  и обществознание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ahnschrift Light" pitchFamily="34" charset="0"/>
              </a:rPr>
              <a:t> </a:t>
            </a:r>
            <a:r>
              <a:rPr lang="ru-RU" b="1" dirty="0" smtClean="0">
                <a:latin typeface="Bahnschrift Light" pitchFamily="34" charset="0"/>
              </a:rPr>
              <a:t>Математика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Bahnschrift Light" pitchFamily="34" charset="0"/>
              </a:rPr>
              <a:t>Русский язык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ahnschrift Light" pitchFamily="34" charset="0"/>
              </a:rPr>
              <a:t> </a:t>
            </a:r>
            <a:r>
              <a:rPr lang="ru-RU" b="1" dirty="0" smtClean="0">
                <a:latin typeface="Bahnschrift Light" pitchFamily="34" charset="0"/>
              </a:rPr>
              <a:t>Физика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Bahnschrift Light" pitchFamily="34" charset="0"/>
              </a:rPr>
              <a:t>Химия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latin typeface="Bahnschrift Light" pitchFamily="34" charset="0"/>
              </a:rPr>
              <a:t>Физическая культура</a:t>
            </a:r>
            <a:endParaRPr lang="ru-RU" b="1" dirty="0">
              <a:latin typeface="Bahnschrift Light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786314" y="752053"/>
            <a:ext cx="407190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Light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!</a:t>
            </a:r>
            <a:r>
              <a:rPr lang="ru-RU" sz="1400" dirty="0" smtClean="0"/>
              <a:t> </a:t>
            </a:r>
            <a:r>
              <a:rPr lang="ru-RU" sz="1400" b="1" dirty="0" smtClean="0"/>
              <a:t>Высокий показатель </a:t>
            </a:r>
            <a:r>
              <a:rPr lang="ru-RU" sz="1400" b="1" dirty="0" err="1" smtClean="0"/>
              <a:t>сформированности</a:t>
            </a:r>
            <a:r>
              <a:rPr lang="ru-RU" sz="1400" b="1" dirty="0" smtClean="0"/>
              <a:t> предметных компетенций выявлен у учителей химии(100%), у 75% учителей русского языка и литературы, начальных классов</a:t>
            </a:r>
            <a:r>
              <a:rPr lang="ru-RU" sz="1400" b="1" dirty="0" smtClean="0">
                <a:solidFill>
                  <a:srgbClr val="000000"/>
                </a:solidFill>
                <a:latin typeface="Bahnschrift Light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hnschrift Ligh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hnschrift Ligh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33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!</a:t>
            </a:r>
            <a:r>
              <a:rPr lang="ru-RU" sz="1400" b="1" dirty="0" smtClean="0">
                <a:solidFill>
                  <a:srgbClr val="000000"/>
                </a:solidFill>
                <a:latin typeface="Bahnschrift Light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" pitchFamily="34" charset="0"/>
                <a:ea typeface="Times New Roman" pitchFamily="18" charset="0"/>
                <a:cs typeface="Arial" pitchFamily="34" charset="0"/>
              </a:rPr>
              <a:t>Низкий уровень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" pitchFamily="34" charset="0"/>
                <a:ea typeface="Times New Roman" pitchFamily="18" charset="0"/>
                <a:cs typeface="Arial" pitchFamily="34" charset="0"/>
              </a:rPr>
              <a:t>сформированности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Light" pitchFamily="34" charset="0"/>
                <a:ea typeface="Times New Roman" pitchFamily="18" charset="0"/>
                <a:cs typeface="Arial" pitchFamily="34" charset="0"/>
              </a:rPr>
              <a:t>   и методических и предметных компетенций у 25% учителей начальных классов, русского языка и литературы, географии, биологии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hnschrift Ligh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Light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429132"/>
            <a:ext cx="152862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25 педагогов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4000504"/>
            <a:ext cx="401477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Bahnschrift Light" pitchFamily="34" charset="0"/>
              </a:rPr>
              <a:t>МКОУ «</a:t>
            </a:r>
            <a:r>
              <a:rPr lang="ru-RU" b="1" dirty="0" err="1" smtClean="0">
                <a:latin typeface="Bahnschrift Light" pitchFamily="34" charset="0"/>
              </a:rPr>
              <a:t>Староникольская</a:t>
            </a:r>
            <a:r>
              <a:rPr lang="ru-RU" b="1" dirty="0" smtClean="0">
                <a:latin typeface="Bahnschrift Light" pitchFamily="34" charset="0"/>
              </a:rPr>
              <a:t> СОШ»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57422" y="4572008"/>
            <a:ext cx="401477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Bahnschrift Light" pitchFamily="34" charset="0"/>
              </a:rPr>
              <a:t>МКОУ «</a:t>
            </a:r>
            <a:r>
              <a:rPr lang="ru-RU" b="1" dirty="0" err="1" smtClean="0">
                <a:latin typeface="Bahnschrift Light" pitchFamily="34" charset="0"/>
              </a:rPr>
              <a:t>Устьевская</a:t>
            </a:r>
            <a:r>
              <a:rPr lang="ru-RU" b="1" dirty="0" smtClean="0">
                <a:latin typeface="Bahnschrift Light" pitchFamily="34" charset="0"/>
              </a:rPr>
              <a:t>  СОШ»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5143512"/>
            <a:ext cx="401477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Bahnschrift Light" pitchFamily="34" charset="0"/>
              </a:rPr>
              <a:t>МКОУ «</a:t>
            </a:r>
            <a:r>
              <a:rPr lang="ru-RU" b="1" dirty="0" err="1" smtClean="0">
                <a:latin typeface="Bahnschrift Light" pitchFamily="34" charset="0"/>
              </a:rPr>
              <a:t>Яблоченская</a:t>
            </a:r>
            <a:r>
              <a:rPr lang="ru-RU" b="1" dirty="0" smtClean="0">
                <a:latin typeface="Bahnschrift Light" pitchFamily="34" charset="0"/>
              </a:rPr>
              <a:t>  СОШ»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2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285728"/>
            <a:ext cx="91440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Диагностика управленческих компетенций ШНОР 500+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34" y="1000108"/>
          <a:ext cx="7786742" cy="1572768"/>
        </p:xfrm>
        <a:graphic>
          <a:graphicData uri="http://schemas.openxmlformats.org/drawingml/2006/table">
            <a:tbl>
              <a:tblPr/>
              <a:tblGrid>
                <a:gridCol w="568491"/>
                <a:gridCol w="3789227"/>
                <a:gridCol w="3429024"/>
              </a:tblGrid>
              <a:tr h="500066"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254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28905" algn="ctr"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организация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69850" algn="ctr">
                        <a:spcBef>
                          <a:spcPts val="65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r>
                        <a:rPr lang="ru-RU" sz="1600" spc="-4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руководителей,</a:t>
                      </a:r>
                      <a:r>
                        <a:rPr lang="ru-RU" sz="1600" spc="-28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принявших</a:t>
                      </a:r>
                      <a:r>
                        <a:rPr lang="ru-RU" sz="1600" spc="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участие</a:t>
                      </a:r>
                    </a:p>
                    <a:p>
                      <a:pPr marL="74930" marR="6858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600" spc="-15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диагностике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</a:tr>
              <a:tr h="198492"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МКОУ «Устьевская СОШ»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92"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МКОУ «Староникольская СОШ»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4930" marR="69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92">
                <a:tc>
                  <a:txBody>
                    <a:bodyPr/>
                    <a:lstStyle/>
                    <a:p>
                      <a:pPr marL="38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МКОУ «</a:t>
                      </a:r>
                      <a:r>
                        <a:rPr lang="en-US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Яблоченская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 СОШ»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2143108" y="2928934"/>
            <a:ext cx="4929222" cy="4286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4 направления 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3429000"/>
            <a:ext cx="6015042" cy="5572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ahnschrift Light" pitchFamily="34" charset="0"/>
              </a:rPr>
              <a:t>«Управление образовательной деятельностью ОО»</a:t>
            </a:r>
            <a:endParaRPr lang="ru-RU" b="1" dirty="0">
              <a:solidFill>
                <a:srgbClr val="FF0000"/>
              </a:solidFill>
              <a:latin typeface="Bahnschrift Light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28728" y="4000504"/>
            <a:ext cx="5857916" cy="5572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ahnschrift Light" pitchFamily="34" charset="0"/>
              </a:rPr>
              <a:t>«Управление развитием ОО»</a:t>
            </a:r>
            <a:endParaRPr lang="ru-RU" b="1" dirty="0">
              <a:solidFill>
                <a:srgbClr val="FF0000"/>
              </a:solidFill>
              <a:latin typeface="Bahnschrift Light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28860" y="4500570"/>
            <a:ext cx="5857916" cy="5572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Bahnschrift Light" pitchFamily="34" charset="0"/>
              </a:rPr>
              <a:t>«Администрирование деятельности ОО»</a:t>
            </a:r>
            <a:endParaRPr lang="ru-RU" b="1" dirty="0">
              <a:solidFill>
                <a:srgbClr val="FF0000"/>
              </a:solidFill>
              <a:latin typeface="Bahnschrift Light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488" y="5072074"/>
            <a:ext cx="6072230" cy="92869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Bahnschrift Light" pitchFamily="34" charset="0"/>
              </a:rPr>
              <a:t>- «Управление взаимодействием ОО с участниками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Bahnschrift Light" pitchFamily="34" charset="0"/>
              </a:rPr>
              <a:t>отношений в сфере образования и социальными партнерами».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6" y="3969"/>
            <a:ext cx="9141023" cy="127719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00100" y="5357826"/>
            <a:ext cx="7007179" cy="1059180"/>
          </a:xfrm>
          <a:custGeom>
            <a:avLst/>
            <a:gdLst/>
            <a:ahLst/>
            <a:cxnLst/>
            <a:rect l="l" t="t" r="r" b="b"/>
            <a:pathLst>
              <a:path w="6202680" h="1059179">
                <a:moveTo>
                  <a:pt x="6202680" y="0"/>
                </a:moveTo>
                <a:lnTo>
                  <a:pt x="0" y="0"/>
                </a:lnTo>
                <a:lnTo>
                  <a:pt x="0" y="1059180"/>
                </a:lnTo>
                <a:lnTo>
                  <a:pt x="6202680" y="1059180"/>
                </a:lnTo>
                <a:lnTo>
                  <a:pt x="6202680" y="0"/>
                </a:lnTo>
                <a:close/>
              </a:path>
            </a:pathLst>
          </a:custGeom>
          <a:solidFill>
            <a:srgbClr val="1C5E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429126" y="1428736"/>
            <a:ext cx="4714874" cy="2571768"/>
            <a:chOff x="6746748" y="2366772"/>
            <a:chExt cx="5432507" cy="2123440"/>
          </a:xfrm>
        </p:grpSpPr>
        <p:sp>
          <p:nvSpPr>
            <p:cNvPr id="5" name="object 5"/>
            <p:cNvSpPr/>
            <p:nvPr/>
          </p:nvSpPr>
          <p:spPr>
            <a:xfrm>
              <a:off x="6746748" y="2366772"/>
              <a:ext cx="5278120" cy="2123440"/>
            </a:xfrm>
            <a:custGeom>
              <a:avLst/>
              <a:gdLst/>
              <a:ahLst/>
              <a:cxnLst/>
              <a:rect l="l" t="t" r="r" b="b"/>
              <a:pathLst>
                <a:path w="5278120" h="2123440">
                  <a:moveTo>
                    <a:pt x="0" y="0"/>
                  </a:moveTo>
                  <a:lnTo>
                    <a:pt x="5277611" y="0"/>
                  </a:lnTo>
                  <a:lnTo>
                    <a:pt x="5277611" y="2122932"/>
                  </a:lnTo>
                  <a:lnTo>
                    <a:pt x="0" y="212293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19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68666" y="3134868"/>
              <a:ext cx="5310589" cy="1286510"/>
            </a:xfrm>
            <a:custGeom>
              <a:avLst/>
              <a:gdLst/>
              <a:ahLst/>
              <a:cxnLst/>
              <a:rect l="l" t="t" r="r" b="b"/>
              <a:pathLst>
                <a:path w="5090159" h="1286510">
                  <a:moveTo>
                    <a:pt x="4447032" y="0"/>
                  </a:moveTo>
                  <a:lnTo>
                    <a:pt x="0" y="0"/>
                  </a:lnTo>
                  <a:lnTo>
                    <a:pt x="0" y="1286256"/>
                  </a:lnTo>
                  <a:lnTo>
                    <a:pt x="4447032" y="1286256"/>
                  </a:lnTo>
                  <a:lnTo>
                    <a:pt x="5090160" y="643128"/>
                  </a:lnTo>
                  <a:lnTo>
                    <a:pt x="4447032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68668" y="3134868"/>
              <a:ext cx="5090160" cy="1286510"/>
            </a:xfrm>
            <a:custGeom>
              <a:avLst/>
              <a:gdLst/>
              <a:ahLst/>
              <a:cxnLst/>
              <a:rect l="l" t="t" r="r" b="b"/>
              <a:pathLst>
                <a:path w="5090159" h="1286510">
                  <a:moveTo>
                    <a:pt x="0" y="0"/>
                  </a:moveTo>
                  <a:lnTo>
                    <a:pt x="4447032" y="0"/>
                  </a:lnTo>
                  <a:lnTo>
                    <a:pt x="5090160" y="643128"/>
                  </a:lnTo>
                  <a:lnTo>
                    <a:pt x="4447032" y="1286256"/>
                  </a:lnTo>
                  <a:lnTo>
                    <a:pt x="0" y="1286256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11368" y="3133570"/>
              <a:ext cx="2756078" cy="1282065"/>
            </a:xfrm>
            <a:custGeom>
              <a:avLst/>
              <a:gdLst/>
              <a:ahLst/>
              <a:cxnLst/>
              <a:rect l="l" t="t" r="r" b="b"/>
              <a:pathLst>
                <a:path w="2550159" h="1282064">
                  <a:moveTo>
                    <a:pt x="1908810" y="0"/>
                  </a:moveTo>
                  <a:lnTo>
                    <a:pt x="0" y="0"/>
                  </a:lnTo>
                  <a:lnTo>
                    <a:pt x="0" y="1281684"/>
                  </a:lnTo>
                  <a:lnTo>
                    <a:pt x="1908810" y="1281684"/>
                  </a:lnTo>
                  <a:lnTo>
                    <a:pt x="2549652" y="640842"/>
                  </a:lnTo>
                  <a:lnTo>
                    <a:pt x="1908810" y="0"/>
                  </a:lnTo>
                  <a:close/>
                </a:path>
              </a:pathLst>
            </a:custGeom>
            <a:solidFill>
              <a:srgbClr val="468D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79336" y="3139440"/>
              <a:ext cx="2550160" cy="1282065"/>
            </a:xfrm>
            <a:custGeom>
              <a:avLst/>
              <a:gdLst/>
              <a:ahLst/>
              <a:cxnLst/>
              <a:rect l="l" t="t" r="r" b="b"/>
              <a:pathLst>
                <a:path w="2550159" h="1282064">
                  <a:moveTo>
                    <a:pt x="0" y="0"/>
                  </a:moveTo>
                  <a:lnTo>
                    <a:pt x="1908810" y="0"/>
                  </a:lnTo>
                  <a:lnTo>
                    <a:pt x="2549652" y="640842"/>
                  </a:lnTo>
                  <a:lnTo>
                    <a:pt x="1908810" y="1281684"/>
                  </a:lnTo>
                  <a:lnTo>
                    <a:pt x="0" y="1281684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4171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37942" y="3999080"/>
            <a:ext cx="509588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 algn="just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ц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ал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ьн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  </a:t>
            </a:r>
            <a:r>
              <a:rPr sz="1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значимые </a:t>
            </a: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отно</a:t>
            </a:r>
            <a:r>
              <a:rPr sz="1000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я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88007" y="3197463"/>
            <a:ext cx="615791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8435" marR="5080" indent="-166370">
              <a:lnSpc>
                <a:spcPct val="100000"/>
              </a:lnSpc>
              <a:spcBef>
                <a:spcPts val="105"/>
              </a:spcBef>
            </a:pPr>
            <a:r>
              <a:rPr sz="80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Д</a:t>
            </a:r>
            <a:r>
              <a:rPr sz="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80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о-</a:t>
            </a:r>
            <a:r>
              <a:rPr sz="8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8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</a:t>
            </a:r>
            <a:r>
              <a:rPr sz="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ро</a:t>
            </a:r>
            <a:r>
              <a:rPr sz="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сл</a:t>
            </a:r>
            <a:r>
              <a:rPr sz="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ая  </a:t>
            </a:r>
            <a:r>
              <a:rPr sz="8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общность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18336" y="2065492"/>
            <a:ext cx="63007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</a:t>
            </a:r>
            <a:r>
              <a:rPr sz="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8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х</a:t>
            </a:r>
            <a:r>
              <a:rPr sz="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</a:t>
            </a:r>
            <a:r>
              <a:rPr sz="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ич</a:t>
            </a:r>
            <a:r>
              <a:rPr sz="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8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к</a:t>
            </a:r>
            <a:r>
              <a:rPr sz="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800" dirty="0">
                <a:solidFill>
                  <a:srgbClr val="FFFFFF"/>
                </a:solidFill>
                <a:latin typeface="Microsoft Sans Serif"/>
                <a:cs typeface="Microsoft Sans Serif"/>
              </a:rPr>
              <a:t>й  </a:t>
            </a:r>
            <a:r>
              <a:rPr sz="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комфорт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311688" y="1428659"/>
            <a:ext cx="62769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Безопасность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25509" y="1713698"/>
            <a:ext cx="59531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Системность</a:t>
            </a:r>
            <a:endParaRPr sz="1000" dirty="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3706" y="3002029"/>
            <a:ext cx="591503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Не</a:t>
            </a:r>
            <a:r>
              <a:rPr sz="800" dirty="0">
                <a:solidFill>
                  <a:srgbClr val="FFFFFF"/>
                </a:solidFill>
                <a:latin typeface="Microsoft Sans Serif"/>
                <a:cs typeface="Microsoft Sans Serif"/>
              </a:rPr>
              <a:t>ш</a:t>
            </a:r>
            <a:r>
              <a:rPr sz="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аб</a:t>
            </a:r>
            <a:r>
              <a:rPr sz="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о</a:t>
            </a:r>
            <a:r>
              <a:rPr sz="80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800" dirty="0">
                <a:solidFill>
                  <a:srgbClr val="FFFFFF"/>
                </a:solidFill>
                <a:latin typeface="Microsoft Sans Serif"/>
                <a:cs typeface="Microsoft Sans Serif"/>
              </a:rPr>
              <a:t>ть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7224" y="3857628"/>
            <a:ext cx="78249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  <a:spcBef>
                <a:spcPts val="100"/>
              </a:spcBef>
            </a:pPr>
            <a:r>
              <a:rPr sz="9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Поддержка </a:t>
            </a:r>
            <a:r>
              <a:rPr sz="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9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</a:t>
            </a:r>
            <a:r>
              <a:rPr sz="9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ициат</a:t>
            </a:r>
            <a:r>
              <a:rPr sz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ивы</a:t>
            </a:r>
            <a:endParaRPr sz="900" dirty="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06850" y="4280321"/>
            <a:ext cx="69103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Целесообразность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000100" y="4214818"/>
            <a:ext cx="754332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/>
              <a:t>МОДЕРНИЗАЦИЯ</a:t>
            </a:r>
            <a:r>
              <a:rPr sz="2000" b="1" spc="65" dirty="0"/>
              <a:t> </a:t>
            </a:r>
            <a:r>
              <a:rPr sz="2000" b="1" spc="-10" dirty="0"/>
              <a:t>СОДЕРЖАНИЯ</a:t>
            </a:r>
            <a:r>
              <a:rPr sz="2000" b="1" spc="70" dirty="0"/>
              <a:t> </a:t>
            </a:r>
            <a:r>
              <a:rPr sz="2000" b="1" spc="-5" dirty="0"/>
              <a:t>И</a:t>
            </a:r>
            <a:r>
              <a:rPr sz="2000" b="1" spc="25" dirty="0"/>
              <a:t> </a:t>
            </a:r>
            <a:r>
              <a:rPr sz="2000" b="1" spc="-10" dirty="0"/>
              <a:t>ТЕХНОЛОГИЙ</a:t>
            </a:r>
            <a:r>
              <a:rPr sz="2000" b="1" spc="70" dirty="0"/>
              <a:t> </a:t>
            </a:r>
            <a:r>
              <a:rPr sz="2000" b="1" spc="-5" dirty="0"/>
              <a:t>ВОСПИТАНИЯ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48621" y="564186"/>
            <a:ext cx="84786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 Black" pitchFamily="34" charset="0"/>
                <a:cs typeface="Microsoft Sans Serif"/>
              </a:rPr>
              <a:t>Цель:</a:t>
            </a:r>
            <a:r>
              <a:rPr sz="1200" b="1" spc="35" dirty="0">
                <a:solidFill>
                  <a:schemeClr val="bg1"/>
                </a:solidFill>
                <a:latin typeface="Arial Black" pitchFamily="34" charset="0"/>
                <a:cs typeface="Microsoft Sans Serif"/>
              </a:rPr>
              <a:t> </a:t>
            </a:r>
            <a:r>
              <a:rPr sz="1200" b="1" spc="-20" dirty="0">
                <a:solidFill>
                  <a:schemeClr val="bg1"/>
                </a:solidFill>
                <a:latin typeface="Arial Black" pitchFamily="34" charset="0"/>
                <a:cs typeface="Microsoft Sans Serif"/>
              </a:rPr>
              <a:t>создание</a:t>
            </a:r>
            <a:r>
              <a:rPr sz="1200" b="1" spc="20" dirty="0">
                <a:solidFill>
                  <a:schemeClr val="bg1"/>
                </a:solidFill>
                <a:latin typeface="Arial Black" pitchFamily="34" charset="0"/>
                <a:cs typeface="Microsoft Sans Serif"/>
              </a:rPr>
              <a:t> </a:t>
            </a:r>
            <a:r>
              <a:rPr sz="1200" b="1" spc="-10" dirty="0">
                <a:solidFill>
                  <a:schemeClr val="bg1"/>
                </a:solidFill>
                <a:latin typeface="Arial Black" pitchFamily="34" charset="0"/>
                <a:cs typeface="Microsoft Sans Serif"/>
              </a:rPr>
              <a:t>единой</a:t>
            </a:r>
            <a:r>
              <a:rPr sz="1200" b="1" spc="30" dirty="0">
                <a:solidFill>
                  <a:schemeClr val="bg1"/>
                </a:solidFill>
                <a:latin typeface="Arial Black" pitchFamily="34" charset="0"/>
                <a:cs typeface="Microsoft Sans Serif"/>
              </a:rPr>
              <a:t> </a:t>
            </a:r>
            <a:r>
              <a:rPr sz="1200" b="1" spc="-10" dirty="0">
                <a:solidFill>
                  <a:schemeClr val="bg1"/>
                </a:solidFill>
                <a:latin typeface="Arial Black" pitchFamily="34" charset="0"/>
                <a:cs typeface="Microsoft Sans Serif"/>
              </a:rPr>
              <a:t>региональной</a:t>
            </a:r>
            <a:r>
              <a:rPr sz="1200" b="1" spc="35" dirty="0">
                <a:solidFill>
                  <a:schemeClr val="bg1"/>
                </a:solidFill>
                <a:latin typeface="Arial Black" pitchFamily="34" charset="0"/>
                <a:cs typeface="Microsoft Sans Serif"/>
              </a:rPr>
              <a:t> </a:t>
            </a:r>
            <a:r>
              <a:rPr sz="1200" b="1" spc="-25" dirty="0">
                <a:solidFill>
                  <a:schemeClr val="bg1"/>
                </a:solidFill>
                <a:latin typeface="Arial Black" pitchFamily="34" charset="0"/>
                <a:cs typeface="Microsoft Sans Serif"/>
              </a:rPr>
              <a:t>модели</a:t>
            </a:r>
            <a:r>
              <a:rPr sz="1200" b="1" spc="30" dirty="0">
                <a:solidFill>
                  <a:schemeClr val="bg1"/>
                </a:solidFill>
                <a:latin typeface="Arial Black" pitchFamily="34" charset="0"/>
                <a:cs typeface="Microsoft Sans Serif"/>
              </a:rPr>
              <a:t> </a:t>
            </a:r>
            <a:r>
              <a:rPr sz="1200" b="1" spc="-15" dirty="0">
                <a:solidFill>
                  <a:schemeClr val="bg1"/>
                </a:solidFill>
                <a:latin typeface="Arial Black" pitchFamily="34" charset="0"/>
                <a:cs typeface="Microsoft Sans Serif"/>
              </a:rPr>
              <a:t>системы</a:t>
            </a:r>
            <a:r>
              <a:rPr sz="1200" b="1" spc="30" dirty="0">
                <a:solidFill>
                  <a:schemeClr val="bg1"/>
                </a:solidFill>
                <a:latin typeface="Arial Black" pitchFamily="34" charset="0"/>
                <a:cs typeface="Microsoft Sans Serif"/>
              </a:rPr>
              <a:t> </a:t>
            </a:r>
            <a:r>
              <a:rPr sz="1200" b="1" spc="-10" dirty="0">
                <a:solidFill>
                  <a:schemeClr val="bg1"/>
                </a:solidFill>
                <a:latin typeface="Arial Black" pitchFamily="34" charset="0"/>
                <a:cs typeface="Microsoft Sans Serif"/>
              </a:rPr>
              <a:t>воспитания,</a:t>
            </a:r>
            <a:r>
              <a:rPr sz="1200" b="1" spc="50" dirty="0">
                <a:solidFill>
                  <a:schemeClr val="bg1"/>
                </a:solidFill>
                <a:latin typeface="Arial Black" pitchFamily="34" charset="0"/>
                <a:cs typeface="Microsoft Sans Serif"/>
              </a:rPr>
              <a:t> </a:t>
            </a:r>
            <a:r>
              <a:rPr sz="1200" b="1" spc="-20" dirty="0">
                <a:solidFill>
                  <a:schemeClr val="bg1"/>
                </a:solidFill>
                <a:latin typeface="Arial Black" pitchFamily="34" charset="0"/>
                <a:cs typeface="Microsoft Sans Serif"/>
              </a:rPr>
              <a:t>соответствующей</a:t>
            </a:r>
            <a:r>
              <a:rPr sz="1200" b="1" spc="55" dirty="0">
                <a:solidFill>
                  <a:schemeClr val="bg1"/>
                </a:solidFill>
                <a:latin typeface="Arial Black" pitchFamily="34" charset="0"/>
                <a:cs typeface="Microsoft Sans Serif"/>
              </a:rPr>
              <a:t> </a:t>
            </a:r>
            <a:r>
              <a:rPr sz="1200" b="1" spc="-15" dirty="0">
                <a:solidFill>
                  <a:schemeClr val="bg1"/>
                </a:solidFill>
                <a:latin typeface="Arial Black" pitchFamily="34" charset="0"/>
                <a:cs typeface="Microsoft Sans Serif"/>
              </a:rPr>
              <a:t>требованиям</a:t>
            </a:r>
            <a:r>
              <a:rPr sz="1200" b="1" spc="50" dirty="0">
                <a:solidFill>
                  <a:schemeClr val="bg1"/>
                </a:solidFill>
                <a:latin typeface="Arial Black" pitchFamily="34" charset="0"/>
                <a:cs typeface="Microsoft Sans Serif"/>
              </a:rPr>
              <a:t> </a:t>
            </a:r>
            <a:r>
              <a:rPr sz="1200" b="1" spc="-80" dirty="0">
                <a:solidFill>
                  <a:schemeClr val="bg1"/>
                </a:solidFill>
                <a:latin typeface="Arial Black" pitchFamily="34" charset="0"/>
                <a:cs typeface="Microsoft Sans Serif"/>
              </a:rPr>
              <a:t>ФГОС</a:t>
            </a:r>
            <a:endParaRPr sz="1200" b="1" dirty="0">
              <a:solidFill>
                <a:schemeClr val="bg1"/>
              </a:solidFill>
              <a:latin typeface="Arial Black" pitchFamily="34" charset="0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4282" y="1071546"/>
            <a:ext cx="301943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u="heavy" spc="-15" dirty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До 1 сентября 2021 года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00562" y="1214422"/>
            <a:ext cx="409232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Microsoft Sans Serif"/>
                <a:cs typeface="Microsoft Sans Serif"/>
              </a:rPr>
              <a:t>Структура</a:t>
            </a:r>
            <a:r>
              <a:rPr sz="1800" spc="6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плана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ВР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200" i="1" spc="-5" dirty="0">
                <a:latin typeface="Arial"/>
                <a:cs typeface="Arial"/>
              </a:rPr>
              <a:t>(на</a:t>
            </a:r>
            <a:r>
              <a:rPr sz="1200" i="1" spc="5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основе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spc="-5" dirty="0">
                <a:latin typeface="Arial"/>
                <a:cs typeface="Arial"/>
              </a:rPr>
              <a:t>примерного)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643438" y="1857364"/>
            <a:ext cx="119022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5" dirty="0">
                <a:solidFill>
                  <a:srgbClr val="1851BB"/>
                </a:solidFill>
                <a:latin typeface="Arial"/>
                <a:cs typeface="Arial"/>
              </a:rPr>
              <a:t>Инвариант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715140" y="2143116"/>
            <a:ext cx="1823085" cy="189230"/>
          </a:xfrm>
          <a:custGeom>
            <a:avLst/>
            <a:gdLst/>
            <a:ahLst/>
            <a:cxnLst/>
            <a:rect l="l" t="t" r="r" b="b"/>
            <a:pathLst>
              <a:path w="2430779" h="189230">
                <a:moveTo>
                  <a:pt x="0" y="188975"/>
                </a:moveTo>
                <a:lnTo>
                  <a:pt x="1237" y="152196"/>
                </a:lnTo>
                <a:lnTo>
                  <a:pt x="4611" y="122162"/>
                </a:lnTo>
                <a:lnTo>
                  <a:pt x="9617" y="101913"/>
                </a:lnTo>
                <a:lnTo>
                  <a:pt x="15748" y="94487"/>
                </a:lnTo>
                <a:lnTo>
                  <a:pt x="1199642" y="94487"/>
                </a:lnTo>
                <a:lnTo>
                  <a:pt x="1205772" y="87062"/>
                </a:lnTo>
                <a:lnTo>
                  <a:pt x="1210778" y="66813"/>
                </a:lnTo>
                <a:lnTo>
                  <a:pt x="1214152" y="36779"/>
                </a:lnTo>
                <a:lnTo>
                  <a:pt x="1215390" y="0"/>
                </a:lnTo>
                <a:lnTo>
                  <a:pt x="1216627" y="36779"/>
                </a:lnTo>
                <a:lnTo>
                  <a:pt x="1220001" y="66813"/>
                </a:lnTo>
                <a:lnTo>
                  <a:pt x="1225007" y="87062"/>
                </a:lnTo>
                <a:lnTo>
                  <a:pt x="1231138" y="94487"/>
                </a:lnTo>
                <a:lnTo>
                  <a:pt x="2415032" y="94487"/>
                </a:lnTo>
                <a:lnTo>
                  <a:pt x="2421162" y="101913"/>
                </a:lnTo>
                <a:lnTo>
                  <a:pt x="2426168" y="122162"/>
                </a:lnTo>
                <a:lnTo>
                  <a:pt x="2429542" y="152196"/>
                </a:lnTo>
                <a:lnTo>
                  <a:pt x="2430780" y="188975"/>
                </a:lnTo>
              </a:path>
            </a:pathLst>
          </a:custGeom>
          <a:ln w="6095">
            <a:solidFill>
              <a:srgbClr val="385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7215206" y="1857364"/>
            <a:ext cx="14850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" dirty="0">
                <a:solidFill>
                  <a:srgbClr val="1851BB"/>
                </a:solidFill>
                <a:latin typeface="Arial"/>
                <a:cs typeface="Arial"/>
              </a:rPr>
              <a:t>Вариатив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929454" y="2643182"/>
            <a:ext cx="178595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Microsoft Sans Serif"/>
                <a:cs typeface="Microsoft Sans Serif"/>
              </a:rPr>
              <a:t>Компонент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ОО</a:t>
            </a:r>
          </a:p>
          <a:p>
            <a:pPr marL="12700" marR="321310" algn="ctr">
              <a:lnSpc>
                <a:spcPct val="100000"/>
              </a:lnSpc>
              <a:spcBef>
                <a:spcPts val="5"/>
              </a:spcBef>
            </a:pPr>
            <a:r>
              <a:rPr sz="1400" i="1" dirty="0">
                <a:solidFill>
                  <a:srgbClr val="1851BB"/>
                </a:solidFill>
                <a:latin typeface="Arial"/>
                <a:cs typeface="Arial"/>
              </a:rPr>
              <a:t>с </a:t>
            </a:r>
            <a:r>
              <a:rPr sz="1400" i="1" spc="-5" dirty="0">
                <a:solidFill>
                  <a:srgbClr val="1851BB"/>
                </a:solidFill>
                <a:latin typeface="Arial"/>
                <a:cs typeface="Arial"/>
              </a:rPr>
              <a:t>учетом </a:t>
            </a:r>
            <a:r>
              <a:rPr sz="1400" i="1" dirty="0">
                <a:solidFill>
                  <a:srgbClr val="1851BB"/>
                </a:solidFill>
                <a:latin typeface="Arial"/>
                <a:cs typeface="Arial"/>
              </a:rPr>
              <a:t> О</a:t>
            </a:r>
            <a:r>
              <a:rPr sz="1400" i="1" spc="5" dirty="0">
                <a:solidFill>
                  <a:srgbClr val="1851BB"/>
                </a:solidFill>
                <a:latin typeface="Arial"/>
                <a:cs typeface="Arial"/>
              </a:rPr>
              <a:t>с</a:t>
            </a:r>
            <a:r>
              <a:rPr sz="1400" i="1" spc="-5" dirty="0">
                <a:solidFill>
                  <a:srgbClr val="1851BB"/>
                </a:solidFill>
                <a:latin typeface="Arial"/>
                <a:cs typeface="Arial"/>
              </a:rPr>
              <a:t>о</a:t>
            </a:r>
            <a:r>
              <a:rPr sz="1400" i="1" dirty="0">
                <a:solidFill>
                  <a:srgbClr val="1851BB"/>
                </a:solidFill>
                <a:latin typeface="Arial"/>
                <a:cs typeface="Arial"/>
              </a:rPr>
              <a:t>б</a:t>
            </a:r>
            <a:r>
              <a:rPr sz="1400" i="1" spc="-5" dirty="0">
                <a:solidFill>
                  <a:srgbClr val="1851BB"/>
                </a:solidFill>
                <a:latin typeface="Arial"/>
                <a:cs typeface="Arial"/>
              </a:rPr>
              <a:t>енно</a:t>
            </a:r>
            <a:r>
              <a:rPr sz="1400" i="1" spc="5" dirty="0">
                <a:solidFill>
                  <a:srgbClr val="1851BB"/>
                </a:solidFill>
                <a:latin typeface="Arial"/>
                <a:cs typeface="Arial"/>
              </a:rPr>
              <a:t>с</a:t>
            </a:r>
            <a:r>
              <a:rPr sz="1400" i="1" spc="-10" dirty="0">
                <a:solidFill>
                  <a:srgbClr val="1851BB"/>
                </a:solidFill>
                <a:latin typeface="Arial"/>
                <a:cs typeface="Arial"/>
              </a:rPr>
              <a:t>т</a:t>
            </a:r>
            <a:r>
              <a:rPr sz="1400" i="1" spc="-5" dirty="0">
                <a:solidFill>
                  <a:srgbClr val="1851BB"/>
                </a:solidFill>
                <a:latin typeface="Arial"/>
                <a:cs typeface="Arial"/>
              </a:rPr>
              <a:t>е</a:t>
            </a:r>
            <a:r>
              <a:rPr sz="1400" i="1" dirty="0">
                <a:solidFill>
                  <a:srgbClr val="1851BB"/>
                </a:solidFill>
                <a:latin typeface="Arial"/>
                <a:cs typeface="Arial"/>
              </a:rPr>
              <a:t>й  и</a:t>
            </a:r>
            <a:r>
              <a:rPr sz="1400" i="1" spc="-25" dirty="0">
                <a:solidFill>
                  <a:srgbClr val="1851BB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1851BB"/>
                </a:solidFill>
                <a:latin typeface="Arial"/>
                <a:cs typeface="Arial"/>
              </a:rPr>
              <a:t>традиций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142976" y="5429264"/>
            <a:ext cx="1928826" cy="92869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Создана система наставничества при участии молодых, успешных взрослых 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3714744" y="5429264"/>
            <a:ext cx="1848458" cy="92869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Действует система выявления и поддержки  детей с лидерскими способностями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000760" y="5429264"/>
            <a:ext cx="1848458" cy="92869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Включенность детей  в процесс создания новых проектов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88" name="object 57"/>
          <p:cNvSpPr/>
          <p:nvPr/>
        </p:nvSpPr>
        <p:spPr>
          <a:xfrm>
            <a:off x="4357686" y="2143116"/>
            <a:ext cx="1823085" cy="189230"/>
          </a:xfrm>
          <a:custGeom>
            <a:avLst/>
            <a:gdLst/>
            <a:ahLst/>
            <a:cxnLst/>
            <a:rect l="l" t="t" r="r" b="b"/>
            <a:pathLst>
              <a:path w="2430779" h="189230">
                <a:moveTo>
                  <a:pt x="0" y="188975"/>
                </a:moveTo>
                <a:lnTo>
                  <a:pt x="1237" y="152196"/>
                </a:lnTo>
                <a:lnTo>
                  <a:pt x="4611" y="122162"/>
                </a:lnTo>
                <a:lnTo>
                  <a:pt x="9617" y="101913"/>
                </a:lnTo>
                <a:lnTo>
                  <a:pt x="15748" y="94487"/>
                </a:lnTo>
                <a:lnTo>
                  <a:pt x="1199642" y="94487"/>
                </a:lnTo>
                <a:lnTo>
                  <a:pt x="1205772" y="87062"/>
                </a:lnTo>
                <a:lnTo>
                  <a:pt x="1210778" y="66813"/>
                </a:lnTo>
                <a:lnTo>
                  <a:pt x="1214152" y="36779"/>
                </a:lnTo>
                <a:lnTo>
                  <a:pt x="1215390" y="0"/>
                </a:lnTo>
                <a:lnTo>
                  <a:pt x="1216627" y="36779"/>
                </a:lnTo>
                <a:lnTo>
                  <a:pt x="1220001" y="66813"/>
                </a:lnTo>
                <a:lnTo>
                  <a:pt x="1225007" y="87062"/>
                </a:lnTo>
                <a:lnTo>
                  <a:pt x="1231138" y="94487"/>
                </a:lnTo>
                <a:lnTo>
                  <a:pt x="2415032" y="94487"/>
                </a:lnTo>
                <a:lnTo>
                  <a:pt x="2421162" y="101913"/>
                </a:lnTo>
                <a:lnTo>
                  <a:pt x="2426168" y="122162"/>
                </a:lnTo>
                <a:lnTo>
                  <a:pt x="2429542" y="152196"/>
                </a:lnTo>
                <a:lnTo>
                  <a:pt x="2430780" y="188975"/>
                </a:lnTo>
              </a:path>
            </a:pathLst>
          </a:custGeom>
          <a:ln w="6095">
            <a:solidFill>
              <a:srgbClr val="3857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357158" y="1500174"/>
            <a:ext cx="3286148" cy="7143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1. Разработать РПВ и разместить на сайте ОО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285720" y="2357430"/>
            <a:ext cx="3429024" cy="9286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2.  Внести изменения в основные образовательные программы  с учетом РПВ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85720" y="3429000"/>
            <a:ext cx="3429024" cy="78581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3. Разработать  план ВР и разместить на сайте ОО</a:t>
            </a:r>
            <a:endParaRPr lang="ru-RU" b="1" dirty="0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2357422" y="4786322"/>
            <a:ext cx="4214842" cy="3571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Ожидаемые эффекты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6" name="Пятиугольник 95"/>
          <p:cNvSpPr/>
          <p:nvPr/>
        </p:nvSpPr>
        <p:spPr>
          <a:xfrm>
            <a:off x="4572000" y="2357430"/>
            <a:ext cx="714380" cy="1500198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400" dirty="0" err="1" smtClean="0">
                <a:solidFill>
                  <a:schemeClr val="tx1"/>
                </a:solidFill>
              </a:rPr>
              <a:t>Фед</a:t>
            </a:r>
            <a:r>
              <a:rPr lang="ru-RU" sz="1400" dirty="0" smtClean="0">
                <a:solidFill>
                  <a:schemeClr val="tx1"/>
                </a:solidFill>
              </a:rPr>
              <a:t>. компонент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8" name="Нашивка 97"/>
          <p:cNvSpPr/>
          <p:nvPr/>
        </p:nvSpPr>
        <p:spPr>
          <a:xfrm>
            <a:off x="4929190" y="2357430"/>
            <a:ext cx="857256" cy="1500198"/>
          </a:xfrm>
          <a:prstGeom prst="chevr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Bahnschrift" pitchFamily="34" charset="0"/>
              </a:rPr>
              <a:t>Рег.компонент</a:t>
            </a:r>
            <a:endParaRPr lang="ru-RU" sz="1200" dirty="0">
              <a:solidFill>
                <a:schemeClr val="tx1"/>
              </a:solidFill>
              <a:latin typeface="Bahnschrift" pitchFamily="34" charset="0"/>
            </a:endParaRPr>
          </a:p>
        </p:txBody>
      </p:sp>
      <p:sp>
        <p:nvSpPr>
          <p:cNvPr id="99" name="Нашивка 98"/>
          <p:cNvSpPr/>
          <p:nvPr/>
        </p:nvSpPr>
        <p:spPr>
          <a:xfrm>
            <a:off x="5500694" y="2357430"/>
            <a:ext cx="857256" cy="1500198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100" b="1" dirty="0" err="1" smtClean="0">
                <a:solidFill>
                  <a:schemeClr val="tx1"/>
                </a:solidFill>
              </a:rPr>
              <a:t>Мун</a:t>
            </a:r>
            <a:r>
              <a:rPr lang="ru-RU" sz="1100" b="1" dirty="0" smtClean="0">
                <a:solidFill>
                  <a:schemeClr val="tx1"/>
                </a:solidFill>
              </a:rPr>
              <a:t>. компонент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42910" y="142852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Bahnschrift Light" pitchFamily="34" charset="0"/>
              </a:rPr>
              <a:t>МОДЕРНИЗАЦИЯ СОДЕРЖАНИЯ И ТЕХНОЛОГИЙ ВОСПИТАНИЯ</a:t>
            </a:r>
            <a:endParaRPr lang="ru-RU" sz="2000" b="1" dirty="0">
              <a:solidFill>
                <a:schemeClr val="bg1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85728"/>
            <a:ext cx="91440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Развитие добровольчества и патриотизма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0898" name="Picture 2" descr="https://sun9-78.userapi.com/impg/o-3J4GjrtMaDCXkgg9Z0Rpro7aDrwOOA4Wo63g/SwUKnuZx7y8.jpg?size=1600x1200&amp;quality=96&amp;sign=6dc692df36b50ef94380f3fe114b8a5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3643338" cy="273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143372" y="1142984"/>
            <a:ext cx="464347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255 школьников вступили в ряды отрядов «Юнармейцев»</a:t>
            </a:r>
            <a:endParaRPr lang="ru-RU" b="1" dirty="0"/>
          </a:p>
        </p:txBody>
      </p:sp>
      <p:pic>
        <p:nvPicPr>
          <p:cNvPr id="80900" name="Picture 4" descr="https://sun9-84.userapi.com/impg/9iXMpLtl-mizTEM55PAhMZ4HwwlCi8XgFIKsSQ/-CafTg11wMc.jpg?size=958x1280&amp;quality=96&amp;sign=26a10e3f75a4bf256a4652fa3f1747f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643182"/>
            <a:ext cx="2928958" cy="391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85720" y="4572008"/>
            <a:ext cx="4857784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248 школьников старше 14 лет участвуют в волонтерском движении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3682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Муниципальная система оценки качества образования</a:t>
            </a:r>
            <a:r>
              <a:rPr lang="ru-RU" sz="12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 (</a:t>
            </a:r>
            <a:r>
              <a:rPr lang="ru-RU" sz="1200" b="1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МСОКО)</a:t>
            </a:r>
            <a:endParaRPr lang="ru-RU" sz="12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5" y="928670"/>
            <a:ext cx="5929353" cy="35719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Механизмы управления качеством образования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7224" y="1571612"/>
            <a:ext cx="5214974" cy="3571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Система оценки качества подготовки обучающихся </a:t>
            </a:r>
            <a:endParaRPr lang="ru-RU" sz="1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2000240"/>
            <a:ext cx="5214974" cy="571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Система работы со школами с низкими результатами обучения и/или школами, функционирующих в неблагоприятных социальных условиях </a:t>
            </a:r>
            <a:endParaRPr lang="ru-RU" sz="1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8662" y="2643182"/>
            <a:ext cx="5143536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Система выявления, поддержки  и развития  способностей и талантов у детей и молодёжи</a:t>
            </a:r>
            <a:endParaRPr lang="ru-RU" sz="1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3214686"/>
            <a:ext cx="5143536" cy="428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Система работы по самоопределению и профессиональной  ориентации обучающихся</a:t>
            </a:r>
            <a:endParaRPr lang="ru-RU" sz="1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3" y="4000504"/>
            <a:ext cx="5715039" cy="5000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Механизмы управления качеством образовательной деятельности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24" y="4643446"/>
            <a:ext cx="5143536" cy="3571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Система мониторинга эффективности  руководителей образовательных организаций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7225" y="5143512"/>
            <a:ext cx="514353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Система  обеспечения  профессионального  развития  педагогических работников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225" y="5643578"/>
            <a:ext cx="5143536" cy="3571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Система  организации  воспитания обучающихся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5787" y="6286520"/>
            <a:ext cx="5214974" cy="21431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Система  мониторинга  качества дошкольного образования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>
            <a:off x="-893007" y="2393149"/>
            <a:ext cx="22145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214282" y="2285992"/>
            <a:ext cx="642942" cy="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214282" y="2928934"/>
            <a:ext cx="714380" cy="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14282" y="3500438"/>
            <a:ext cx="714380" cy="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-678693" y="5464983"/>
            <a:ext cx="192882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85720" y="4857760"/>
            <a:ext cx="5715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85720" y="5286388"/>
            <a:ext cx="57150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85720" y="5786454"/>
            <a:ext cx="50006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85720" y="6429396"/>
            <a:ext cx="50006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214282" y="1785926"/>
            <a:ext cx="642942" cy="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6357950" y="857232"/>
            <a:ext cx="2500330" cy="6429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49" name="object 34"/>
          <p:cNvSpPr/>
          <p:nvPr/>
        </p:nvSpPr>
        <p:spPr>
          <a:xfrm>
            <a:off x="6215074" y="2000240"/>
            <a:ext cx="2786082" cy="857256"/>
          </a:xfrm>
          <a:custGeom>
            <a:avLst/>
            <a:gdLst/>
            <a:ahLst/>
            <a:cxnLst/>
            <a:rect l="l" t="t" r="r" b="b"/>
            <a:pathLst>
              <a:path w="3274059" h="702945">
                <a:moveTo>
                  <a:pt x="3273552" y="0"/>
                </a:moveTo>
                <a:lnTo>
                  <a:pt x="0" y="0"/>
                </a:lnTo>
                <a:lnTo>
                  <a:pt x="0" y="702563"/>
                </a:lnTo>
                <a:lnTo>
                  <a:pt x="3273552" y="702563"/>
                </a:lnTo>
                <a:lnTo>
                  <a:pt x="3273552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ru-RU" dirty="0" smtClean="0"/>
              <a:t>Выстраивание механизма управления качеством образования </a:t>
            </a:r>
            <a:endParaRPr dirty="0"/>
          </a:p>
        </p:txBody>
      </p:sp>
      <p:sp>
        <p:nvSpPr>
          <p:cNvPr id="50" name="object 34"/>
          <p:cNvSpPr/>
          <p:nvPr/>
        </p:nvSpPr>
        <p:spPr>
          <a:xfrm>
            <a:off x="6357918" y="3143248"/>
            <a:ext cx="2500362" cy="642942"/>
          </a:xfrm>
          <a:custGeom>
            <a:avLst/>
            <a:gdLst/>
            <a:ahLst/>
            <a:cxnLst/>
            <a:rect l="l" t="t" r="r" b="b"/>
            <a:pathLst>
              <a:path w="3274059" h="702945">
                <a:moveTo>
                  <a:pt x="3273552" y="0"/>
                </a:moveTo>
                <a:lnTo>
                  <a:pt x="0" y="0"/>
                </a:lnTo>
                <a:lnTo>
                  <a:pt x="0" y="702563"/>
                </a:lnTo>
                <a:lnTo>
                  <a:pt x="3273552" y="702563"/>
                </a:lnTo>
                <a:lnTo>
                  <a:pt x="3273552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ru-RU" dirty="0" smtClean="0"/>
              <a:t>Анализ оценочных процедур</a:t>
            </a:r>
            <a:endParaRPr dirty="0"/>
          </a:p>
        </p:txBody>
      </p:sp>
      <p:sp>
        <p:nvSpPr>
          <p:cNvPr id="51" name="object 34"/>
          <p:cNvSpPr/>
          <p:nvPr/>
        </p:nvSpPr>
        <p:spPr>
          <a:xfrm>
            <a:off x="6500826" y="4000504"/>
            <a:ext cx="2500362" cy="1143008"/>
          </a:xfrm>
          <a:custGeom>
            <a:avLst/>
            <a:gdLst/>
            <a:ahLst/>
            <a:cxnLst/>
            <a:rect l="l" t="t" r="r" b="b"/>
            <a:pathLst>
              <a:path w="3274059" h="702945">
                <a:moveTo>
                  <a:pt x="3273552" y="0"/>
                </a:moveTo>
                <a:lnTo>
                  <a:pt x="0" y="0"/>
                </a:lnTo>
                <a:lnTo>
                  <a:pt x="0" y="702563"/>
                </a:lnTo>
                <a:lnTo>
                  <a:pt x="3273552" y="702563"/>
                </a:lnTo>
                <a:lnTo>
                  <a:pt x="3273552" y="0"/>
                </a:lnTo>
                <a:close/>
              </a:path>
            </a:pathLst>
          </a:cu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algn="ctr"/>
            <a:r>
              <a:rPr lang="ru-RU" dirty="0" smtClean="0"/>
              <a:t>Интерпретация полученных результатов на всех уровнях  образования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B0F0"/>
                </a:solidFill>
                <a:latin typeface="Bahnschrift Light" pitchFamily="34" charset="0"/>
              </a:rPr>
              <a:t>Спасибо за внимание!</a:t>
            </a:r>
            <a:endParaRPr lang="ru-RU" sz="5400" b="1" dirty="0">
              <a:solidFill>
                <a:srgbClr val="00B0F0"/>
              </a:solidFill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 flipH="1">
            <a:off x="-2041" y="-27878"/>
            <a:ext cx="9146040" cy="688587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57364"/>
            <a:ext cx="5425135" cy="25459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 Black" pitchFamily="34" charset="0"/>
              </a:rPr>
              <a:t>АВГУСТОВСКОЕ СОВЕЩАНИЕ </a:t>
            </a:r>
          </a:p>
          <a:p>
            <a:pPr algn="ctr"/>
            <a:r>
              <a:rPr lang="ru-RU" sz="4000" dirty="0" smtClean="0">
                <a:latin typeface="Arial Black" pitchFamily="34" charset="0"/>
              </a:rPr>
              <a:t>2021 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703381"/>
            <a:ext cx="5568044" cy="76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70" t="9707" r="43927" b="9337"/>
          <a:stretch/>
        </p:blipFill>
        <p:spPr>
          <a:xfrm>
            <a:off x="5287518" y="-27878"/>
            <a:ext cx="3856482" cy="68636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34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евдокия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071942"/>
            <a:ext cx="2571768" cy="2571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sun9-4.userapi.com/impg/ydpoqhd4DD1HjGLI8e-0aPXcVNllzy2Phzk2xg/APcBtrkVpV0.jpg?size=1280x960&amp;quality=96&amp;sign=9811a9de9f6bca32cbe346a34751890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2928958" cy="219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14" y="1857364"/>
            <a:ext cx="3556025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-214346" y="142852"/>
            <a:ext cx="9787006" cy="3571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Сеть системы образования муниципалитета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642918"/>
            <a:ext cx="2643206" cy="592460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Дошкольные образовательные учреждения </a:t>
            </a:r>
            <a:endParaRPr lang="ru-RU" sz="1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285860"/>
            <a:ext cx="2428892" cy="428628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9 – учреждений</a:t>
            </a:r>
            <a:endParaRPr lang="ru-RU" sz="12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785926"/>
            <a:ext cx="1928858" cy="35547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МБДОУ «ЦРР </a:t>
            </a:r>
            <a:r>
              <a:rPr lang="ru-RU" sz="1100" b="1" dirty="0" err="1" smtClean="0"/>
              <a:t>д</a:t>
            </a:r>
            <a:r>
              <a:rPr lang="ru-RU" sz="1100" b="1" dirty="0" smtClean="0"/>
              <a:t>/с «Теремок»</a:t>
            </a:r>
            <a:endParaRPr lang="ru-RU" sz="11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4546" y="1785926"/>
            <a:ext cx="1785950" cy="35547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МБДОУ </a:t>
            </a:r>
            <a:r>
              <a:rPr lang="ru-RU" sz="1200" b="1" dirty="0" smtClean="0"/>
              <a:t>ЦРР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д</a:t>
            </a:r>
            <a:r>
              <a:rPr lang="ru-RU" sz="1100" b="1" dirty="0" smtClean="0"/>
              <a:t>/с «Родничок»</a:t>
            </a:r>
            <a:endParaRPr lang="ru-RU" sz="1100" b="1" dirty="0"/>
          </a:p>
        </p:txBody>
      </p:sp>
      <p:sp>
        <p:nvSpPr>
          <p:cNvPr id="12" name="Левая фигурная скобка 11"/>
          <p:cNvSpPr/>
          <p:nvPr/>
        </p:nvSpPr>
        <p:spPr>
          <a:xfrm rot="16200000">
            <a:off x="1821637" y="1821645"/>
            <a:ext cx="357190" cy="1000132"/>
          </a:xfrm>
          <a:prstGeom prst="leftBrace">
            <a:avLst>
              <a:gd name="adj1" fmla="val 15647"/>
              <a:gd name="adj2" fmla="val 50061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00100" y="2500306"/>
            <a:ext cx="1928858" cy="35547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МБДОУ детский сад №1</a:t>
            </a:r>
            <a:endParaRPr lang="ru-RU" sz="1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43636" y="642918"/>
            <a:ext cx="2643206" cy="59246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Общеобразовательные учреждения </a:t>
            </a:r>
            <a:endParaRPr lang="ru-RU" sz="1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6512" y="1357298"/>
            <a:ext cx="2428892" cy="428628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12– юридических лиц</a:t>
            </a:r>
            <a:endParaRPr lang="ru-RU" sz="12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6512" y="1857364"/>
            <a:ext cx="2428892" cy="428628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1– филиал </a:t>
            </a:r>
            <a:endParaRPr lang="ru-RU" sz="12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10" y="3786190"/>
            <a:ext cx="2643206" cy="59246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Учреждения дополнительного образования  </a:t>
            </a:r>
            <a:endParaRPr lang="ru-RU" sz="1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2910" y="4500570"/>
            <a:ext cx="2428892" cy="428628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4– учреждения</a:t>
            </a:r>
            <a:endParaRPr lang="ru-RU" sz="1200" b="1" dirty="0"/>
          </a:p>
        </p:txBody>
      </p:sp>
      <p:pic>
        <p:nvPicPr>
          <p:cNvPr id="1032" name="Picture 8" descr="https://sun9-9.userapi.com/impg/fQOtVZkBCNEL3o7NGiiu5Bz_ReQ6hVNA1AL3KQ/tqIp7wE0oj4.jpg?size=960x1280&amp;quality=96&amp;sign=0147c76c82d8c85da7840462d961c26c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929042"/>
            <a:ext cx="219671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42852"/>
            <a:ext cx="9358346" cy="3520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и структура сети  как основа  реализации задач в дошкольном учреждении 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846863201"/>
              </p:ext>
            </p:extLst>
          </p:nvPr>
        </p:nvGraphicFramePr>
        <p:xfrm>
          <a:off x="142844" y="1214422"/>
          <a:ext cx="2857520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28596" y="3286124"/>
            <a:ext cx="2371990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Детские сады с отрицательной динамикой контингента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86395703"/>
              </p:ext>
            </p:extLst>
          </p:nvPr>
        </p:nvGraphicFramePr>
        <p:xfrm>
          <a:off x="142844" y="3857628"/>
          <a:ext cx="3357586" cy="192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285720" y="714356"/>
            <a:ext cx="2567675" cy="38803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Контингент дошкольных образовательных учреждений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571868" y="4000504"/>
          <a:ext cx="2381943" cy="205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3500430" y="3357562"/>
            <a:ext cx="2356302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Средняя заработная плата 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286116" y="1214422"/>
          <a:ext cx="2214578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3286116" y="642918"/>
            <a:ext cx="2356302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Средняя наполняемость групп 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6286512" y="1142984"/>
          <a:ext cx="2214578" cy="16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6286512" y="642918"/>
            <a:ext cx="2356302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На 1 </a:t>
            </a:r>
            <a:r>
              <a:rPr lang="ru-RU" sz="1200" b="1" dirty="0" err="1" smtClean="0">
                <a:solidFill>
                  <a:schemeClr val="tx1"/>
                </a:solidFill>
              </a:rPr>
              <a:t>пед.работника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7" name="Параллелограмм 16"/>
          <p:cNvSpPr/>
          <p:nvPr/>
        </p:nvSpPr>
        <p:spPr>
          <a:xfrm>
            <a:off x="5715008" y="2928934"/>
            <a:ext cx="3643338" cy="2857520"/>
          </a:xfrm>
          <a:prstGeom prst="parallelogra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b="1" dirty="0" smtClean="0">
                <a:latin typeface="Arial Black" pitchFamily="34" charset="0"/>
              </a:rPr>
              <a:t>Субвенция дошкольного образования 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2018- 35 323 900 руб.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2021 – 49 337 900 руб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2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Объект 2"/>
          <p:cNvSpPr>
            <a:spLocks noGrp="1"/>
          </p:cNvSpPr>
          <p:nvPr>
            <p:ph idx="1"/>
          </p:nvPr>
        </p:nvSpPr>
        <p:spPr>
          <a:xfrm>
            <a:off x="1214414" y="1214423"/>
            <a:ext cx="6715172" cy="928694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eaLnBrk="1" hangingPunct="1">
              <a:buFont typeface="Arial" pitchFamily="34" charset="0"/>
              <a:buNone/>
            </a:pPr>
            <a:endParaRPr lang="ru-RU" sz="1400" dirty="0" smtClean="0"/>
          </a:p>
          <a:p>
            <a:pPr marL="0" indent="0" algn="ctr" eaLnBrk="1" hangingPunct="1">
              <a:buFont typeface="Arial" pitchFamily="34" charset="0"/>
              <a:buNone/>
            </a:pPr>
            <a:endParaRPr lang="ru-RU" sz="1600" dirty="0" smtClean="0"/>
          </a:p>
          <a:p>
            <a:pPr marL="0" indent="0" algn="ctr" eaLnBrk="1" hangingPunct="1">
              <a:buFont typeface="Arial" pitchFamily="34" charset="0"/>
              <a:buNone/>
            </a:pPr>
            <a:endParaRPr lang="ru-RU" sz="1600" dirty="0" smtClean="0"/>
          </a:p>
        </p:txBody>
      </p:sp>
      <p:pic>
        <p:nvPicPr>
          <p:cNvPr id="14339" name="Picture 3" descr="C:\Users\Людмила\Desktop\SAM_27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857232"/>
            <a:ext cx="2413016" cy="13573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TextBox 7"/>
          <p:cNvSpPr txBox="1"/>
          <p:nvPr/>
        </p:nvSpPr>
        <p:spPr>
          <a:xfrm>
            <a:off x="-500098" y="214290"/>
            <a:ext cx="101441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новых мест в системе дошкольного образования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Людмила\Desktop\Светлячок-47\DSCN0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785794"/>
            <a:ext cx="2000264" cy="15007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4341" name="Picture 5" descr="C:\Users\Людмила\Desktop\IMG_80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714356"/>
            <a:ext cx="2249200" cy="15001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714620"/>
            <a:ext cx="2571768" cy="1446808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3" name="Скругленный прямоугольник 12"/>
          <p:cNvSpPr/>
          <p:nvPr/>
        </p:nvSpPr>
        <p:spPr>
          <a:xfrm>
            <a:off x="3571868" y="2643182"/>
            <a:ext cx="4857784" cy="50006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Количество мест в дошкольных учреждениях </a:t>
            </a:r>
            <a:endParaRPr lang="ru-RU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868" y="3357562"/>
            <a:ext cx="1714512" cy="571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2016 год  - 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43702" y="3429000"/>
            <a:ext cx="1714512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2021 год   - </a:t>
            </a:r>
            <a:endParaRPr lang="ru-RU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15074" y="4286256"/>
            <a:ext cx="2714644" cy="642942"/>
          </a:xfrm>
          <a:prstGeom prst="roundRect">
            <a:avLst>
              <a:gd name="adj" fmla="val 454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 1,5 – 3 лет 177 чел. 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15074" y="5072074"/>
            <a:ext cx="2571768" cy="571504"/>
          </a:xfrm>
          <a:prstGeom prst="roundRect">
            <a:avLst>
              <a:gd name="adj" fmla="val 454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 3 лет  - 933 чел. </a:t>
            </a:r>
            <a:endParaRPr lang="ru-RU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43240" y="4286256"/>
            <a:ext cx="2714644" cy="642942"/>
          </a:xfrm>
          <a:prstGeom prst="roundRect">
            <a:avLst>
              <a:gd name="adj" fmla="val 454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 3-х лет – 856 чел.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214346" y="142852"/>
            <a:ext cx="9787006" cy="3571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Результативность системы дошкольного образования 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000108"/>
          <a:ext cx="8429683" cy="42950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65078"/>
                <a:gridCol w="4835714"/>
                <a:gridCol w="1126745"/>
                <a:gridCol w="1302146"/>
              </a:tblGrid>
              <a:tr h="315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Итоговый балл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cs typeface="Times New Roman" pitchFamily="18" charset="0"/>
                        </a:rPr>
                        <a:t>Коэффициент</a:t>
                      </a:r>
                      <a:endParaRPr lang="ru-RU" sz="14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/>
                </a:tc>
              </a:tr>
              <a:tr h="263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«Солнышко»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92D050"/>
                    </a:solidFill>
                  </a:tcPr>
                </a:tc>
              </a:tr>
              <a:tr h="263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МБДОУ детский сад «Колокольчик»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92D050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МБДОУ Центр развития ребенка - детский сад «Родничок»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92D050"/>
                    </a:solidFill>
                  </a:tcPr>
                </a:tc>
              </a:tr>
              <a:tr h="339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127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МБДОУ Центр развития ребенка - детский сад «Теремок»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FF00"/>
                    </a:solidFill>
                  </a:tcPr>
                </a:tc>
              </a:tr>
              <a:tr h="206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МКДОУ детский сад «Сказка»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FF00"/>
                    </a:solidFill>
                  </a:tcPr>
                </a:tc>
              </a:tr>
              <a:tr h="309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479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МБОУ «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Костенская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средняя общеобразовательная школа»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69,5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FF00"/>
                    </a:solidFill>
                  </a:tcPr>
                </a:tc>
              </a:tr>
              <a:tr h="396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483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33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МКОУ «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Яблоченская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средняя общеобразовательная школа»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33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33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3300">
                        <a:alpha val="68000"/>
                      </a:srgbClr>
                    </a:solidFill>
                  </a:tcPr>
                </a:tc>
              </a:tr>
              <a:tr h="3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33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МКОУ «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Староникольская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средняя общеобразовательная школа» структурное подразделение «Детский сад»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33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33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3300">
                        <a:alpha val="68000"/>
                      </a:srgbClr>
                    </a:solidFill>
                  </a:tcPr>
                </a:tc>
              </a:tr>
              <a:tr h="206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33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МКДОУ детский сад «Светлячок»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33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33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3300">
                        <a:alpha val="68000"/>
                      </a:srgbClr>
                    </a:solidFill>
                  </a:tcPr>
                </a:tc>
              </a:tr>
              <a:tr h="361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568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33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МКОУ «</a:t>
                      </a:r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Устьевская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средняя общеобразовательная школа»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33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3300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841" marR="26841" marT="0" marB="0" anchor="ctr">
                    <a:solidFill>
                      <a:srgbClr val="FF3300">
                        <a:alpha val="68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" y="142852"/>
            <a:ext cx="9143999" cy="4234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и структура сети  как основа  реализации задач в общем образовании 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3408731976"/>
              </p:ext>
            </p:extLst>
          </p:nvPr>
        </p:nvGraphicFramePr>
        <p:xfrm>
          <a:off x="285720" y="1285860"/>
          <a:ext cx="2906268" cy="2261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500034" y="3571876"/>
            <a:ext cx="3571900" cy="3571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Школы с отрицательной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динамикой</a:t>
            </a:r>
            <a:r>
              <a:rPr lang="ru-RU" sz="1200" b="1" dirty="0" smtClean="0">
                <a:solidFill>
                  <a:schemeClr val="tx1"/>
                </a:solidFill>
              </a:rPr>
              <a:t> контингента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647386437"/>
              </p:ext>
            </p:extLst>
          </p:nvPr>
        </p:nvGraphicFramePr>
        <p:xfrm>
          <a:off x="142844" y="3929066"/>
          <a:ext cx="4429156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214282" y="714356"/>
            <a:ext cx="3169893" cy="4846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Контингент общеобразовательных учреждений</a:t>
            </a:r>
            <a:endParaRPr lang="ru-RU" sz="1400" b="1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3949181710"/>
              </p:ext>
            </p:extLst>
          </p:nvPr>
        </p:nvGraphicFramePr>
        <p:xfrm>
          <a:off x="3571868" y="1357298"/>
          <a:ext cx="2714644" cy="15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3571868" y="785794"/>
            <a:ext cx="2485182" cy="3780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Средняя наполняемость  классов</a:t>
            </a:r>
            <a:endParaRPr lang="ru-RU" sz="1200" b="1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="" xmlns:p14="http://schemas.microsoft.com/office/powerpoint/2010/main" val="3949181710"/>
              </p:ext>
            </p:extLst>
          </p:nvPr>
        </p:nvGraphicFramePr>
        <p:xfrm>
          <a:off x="5143504" y="3286124"/>
          <a:ext cx="3286148" cy="171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5572132" y="2857496"/>
            <a:ext cx="2428892" cy="2857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Средняя заработная плата </a:t>
            </a:r>
            <a:endParaRPr lang="ru-RU" sz="1200" b="1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3949181710"/>
              </p:ext>
            </p:extLst>
          </p:nvPr>
        </p:nvGraphicFramePr>
        <p:xfrm>
          <a:off x="6215074" y="1357298"/>
          <a:ext cx="2714612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429388" y="785794"/>
            <a:ext cx="2485182" cy="3780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На 1 </a:t>
            </a:r>
            <a:r>
              <a:rPr lang="ru-RU" sz="1200" b="1" dirty="0" err="1" smtClean="0"/>
              <a:t>пед.работника</a:t>
            </a:r>
            <a:endParaRPr lang="ru-RU" sz="1200" b="1" dirty="0"/>
          </a:p>
        </p:txBody>
      </p:sp>
      <p:sp>
        <p:nvSpPr>
          <p:cNvPr id="19" name="Параллелограмм 18"/>
          <p:cNvSpPr/>
          <p:nvPr/>
        </p:nvSpPr>
        <p:spPr>
          <a:xfrm>
            <a:off x="5286380" y="4929198"/>
            <a:ext cx="3857620" cy="1643074"/>
          </a:xfrm>
          <a:prstGeom prst="parallelogra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ru-RU" sz="1200" b="1" dirty="0" smtClean="0">
                <a:latin typeface="Bahnschrift" pitchFamily="34" charset="0"/>
              </a:rPr>
              <a:t>Субвенция общего образования </a:t>
            </a:r>
          </a:p>
          <a:p>
            <a:pPr algn="ctr"/>
            <a:endParaRPr lang="ru-RU" dirty="0" smtClean="0"/>
          </a:p>
          <a:p>
            <a:r>
              <a:rPr lang="ru-RU" sz="1600" b="1" dirty="0" smtClean="0">
                <a:latin typeface="Bahnschrift" pitchFamily="34" charset="0"/>
              </a:rPr>
              <a:t>2018 – 149 657 300 рублей            </a:t>
            </a:r>
          </a:p>
          <a:p>
            <a:r>
              <a:rPr lang="ru-RU" sz="1600" b="1" dirty="0" smtClean="0">
                <a:latin typeface="Bahnschrift" pitchFamily="34" charset="0"/>
              </a:rPr>
              <a:t>2021 – 169 881 500 рублей</a:t>
            </a:r>
            <a:endParaRPr lang="ru-RU" sz="1600" b="1" dirty="0">
              <a:latin typeface="Bahnschrif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9402" name="Picture 10" descr="Оформление кабинетов по программе Точка Роста: заказать мебель, таблички,  декор, стенды и логотипы в Москве недорого в компании АзбукаДек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000240"/>
            <a:ext cx="1857388" cy="2335807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-142908" y="214290"/>
            <a:ext cx="9286908" cy="42346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2700"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естественно – научной и технологической направленности «Точка роста»</a:t>
            </a:r>
            <a:endParaRPr kumimoji="0" lang="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394" name="AutoShape 2" descr="Документы — Точка ро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Документы — Точка рос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398" name="Picture 6" descr="Точка рос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42918"/>
            <a:ext cx="4143371" cy="139846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285720" y="2214554"/>
            <a:ext cx="3071834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МБОУ «</a:t>
            </a:r>
            <a:r>
              <a:rPr lang="ru-RU" sz="14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Хохольская</a:t>
            </a: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СОШ»</a:t>
            </a:r>
            <a:endParaRPr lang="ru-RU" sz="14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3000372"/>
            <a:ext cx="3071834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МКОУ «</a:t>
            </a:r>
            <a:r>
              <a:rPr lang="ru-RU" sz="14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Староникольская</a:t>
            </a: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СОШ»</a:t>
            </a:r>
            <a:endParaRPr lang="ru-RU" sz="14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3857628"/>
            <a:ext cx="3071834" cy="64294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МБОУ «</a:t>
            </a:r>
            <a:r>
              <a:rPr lang="ru-RU" sz="1400" dirty="0" err="1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Гремяченская</a:t>
            </a:r>
            <a:r>
              <a:rPr lang="ru-RU" sz="1400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СОШ»</a:t>
            </a:r>
            <a:endParaRPr lang="ru-RU" sz="1400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714744" y="1785926"/>
            <a:ext cx="1928826" cy="571504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Биология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643306" y="3786190"/>
            <a:ext cx="1928826" cy="57150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Физика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7215174" y="1857364"/>
            <a:ext cx="1928826" cy="57150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Информатика и ИКТ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7072330" y="3786190"/>
            <a:ext cx="1928826" cy="57150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Химия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428596" y="5000636"/>
            <a:ext cx="2428892" cy="11430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ahnschrift Light" pitchFamily="34" charset="0"/>
              </a:rPr>
              <a:t>Ремонт </a:t>
            </a:r>
          </a:p>
          <a:p>
            <a:pPr algn="ctr"/>
            <a:r>
              <a:rPr lang="ru-RU" b="1" dirty="0" smtClean="0">
                <a:latin typeface="Bahnschrift Light" pitchFamily="34" charset="0"/>
              </a:rPr>
              <a:t>9232632,49 руб. </a:t>
            </a:r>
            <a:endParaRPr lang="ru-RU" b="1" dirty="0">
              <a:latin typeface="Bahnschrift Light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3286116" y="5072074"/>
            <a:ext cx="2428892" cy="11430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ahnschrift Light" pitchFamily="34" charset="0"/>
              </a:rPr>
              <a:t>Мебель </a:t>
            </a:r>
          </a:p>
          <a:p>
            <a:pPr algn="ctr"/>
            <a:r>
              <a:rPr lang="ru-RU" b="1" dirty="0" smtClean="0">
                <a:latin typeface="Bahnschrift Light" pitchFamily="34" charset="0"/>
              </a:rPr>
              <a:t>3150000,00 руб. </a:t>
            </a:r>
            <a:endParaRPr lang="ru-RU" b="1" dirty="0">
              <a:latin typeface="Bahnschrift Light" pitchFamily="34" charset="0"/>
            </a:endParaRPr>
          </a:p>
        </p:txBody>
      </p:sp>
      <p:sp>
        <p:nvSpPr>
          <p:cNvPr id="25" name="Пятиугольник 24"/>
          <p:cNvSpPr/>
          <p:nvPr/>
        </p:nvSpPr>
        <p:spPr>
          <a:xfrm>
            <a:off x="6072198" y="5072074"/>
            <a:ext cx="2428892" cy="114300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ahnschrift Light" pitchFamily="34" charset="0"/>
              </a:rPr>
              <a:t>Оборудование  </a:t>
            </a:r>
          </a:p>
          <a:p>
            <a:pPr algn="ctr"/>
            <a:r>
              <a:rPr lang="ru-RU" b="1" dirty="0" smtClean="0">
                <a:latin typeface="Bahnschrift Light" pitchFamily="34" charset="0"/>
              </a:rPr>
              <a:t>5890341,00 руб. </a:t>
            </a:r>
            <a:endParaRPr lang="ru-RU" b="1" dirty="0">
              <a:latin typeface="Bahnschrift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2522</Words>
  <Application>Microsoft Office PowerPoint</Application>
  <PresentationFormat>Экран (4:3)</PresentationFormat>
  <Paragraphs>1092</Paragraphs>
  <Slides>36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МОДЕРНИЗАЦИЯ СОДЕРЖАНИЯ И ТЕХНОЛОГИЙ ВОСПИТАНИЯ</vt:lpstr>
      <vt:lpstr>Слайд 33</vt:lpstr>
      <vt:lpstr>Муниципальная система оценки качества образования (МСОКО)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ЕГЭ  по русскому языку</dc:title>
  <dc:creator>UserNov</dc:creator>
  <cp:lastModifiedBy>UserNov</cp:lastModifiedBy>
  <cp:revision>239</cp:revision>
  <dcterms:created xsi:type="dcterms:W3CDTF">2021-08-18T04:49:23Z</dcterms:created>
  <dcterms:modified xsi:type="dcterms:W3CDTF">2021-08-27T04:54:56Z</dcterms:modified>
</cp:coreProperties>
</file>