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8.xml" ContentType="application/vnd.openxmlformats-officedocument.presentationml.notesSlide+xml"/>
  <Override PartName="/ppt/charts/chart2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2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22.xml" ContentType="application/vnd.openxmlformats-officedocument.drawingml.chart+xml"/>
  <Override PartName="/ppt/notesSlides/notesSlide11.xml" ContentType="application/vnd.openxmlformats-officedocument.presentationml.notesSlide+xml"/>
  <Override PartName="/ppt/charts/chart23.xml" ContentType="application/vnd.openxmlformats-officedocument.drawingml.chart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3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3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3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3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3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39" r:id="rId2"/>
    <p:sldId id="256" r:id="rId3"/>
    <p:sldId id="341" r:id="rId4"/>
    <p:sldId id="316" r:id="rId5"/>
    <p:sldId id="290" r:id="rId6"/>
    <p:sldId id="330" r:id="rId7"/>
    <p:sldId id="324" r:id="rId8"/>
    <p:sldId id="336" r:id="rId9"/>
    <p:sldId id="331" r:id="rId10"/>
    <p:sldId id="298" r:id="rId11"/>
    <p:sldId id="299" r:id="rId12"/>
    <p:sldId id="325" r:id="rId13"/>
    <p:sldId id="317" r:id="rId14"/>
    <p:sldId id="302" r:id="rId15"/>
    <p:sldId id="304" r:id="rId16"/>
    <p:sldId id="326" r:id="rId17"/>
    <p:sldId id="305" r:id="rId18"/>
    <p:sldId id="334" r:id="rId19"/>
    <p:sldId id="327" r:id="rId20"/>
    <p:sldId id="266" r:id="rId21"/>
    <p:sldId id="268" r:id="rId22"/>
    <p:sldId id="269" r:id="rId23"/>
    <p:sldId id="257" r:id="rId24"/>
    <p:sldId id="258" r:id="rId25"/>
    <p:sldId id="281" r:id="rId26"/>
    <p:sldId id="282" r:id="rId27"/>
    <p:sldId id="283" r:id="rId28"/>
    <p:sldId id="284" r:id="rId29"/>
    <p:sldId id="263" r:id="rId30"/>
    <p:sldId id="259" r:id="rId31"/>
    <p:sldId id="285" r:id="rId32"/>
    <p:sldId id="296" r:id="rId33"/>
    <p:sldId id="294" r:id="rId34"/>
    <p:sldId id="289" r:id="rId35"/>
    <p:sldId id="297" r:id="rId36"/>
    <p:sldId id="306" r:id="rId37"/>
    <p:sldId id="307" r:id="rId38"/>
    <p:sldId id="310" r:id="rId39"/>
    <p:sldId id="311" r:id="rId40"/>
    <p:sldId id="335" r:id="rId41"/>
    <p:sldId id="312" r:id="rId42"/>
    <p:sldId id="313" r:id="rId43"/>
    <p:sldId id="314" r:id="rId44"/>
    <p:sldId id="338" r:id="rId45"/>
    <p:sldId id="308" r:id="rId46"/>
    <p:sldId id="337" r:id="rId47"/>
    <p:sldId id="286" r:id="rId48"/>
    <p:sldId id="340" r:id="rId49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24"/>
    <a:srgbClr val="008E40"/>
    <a:srgbClr val="00CC00"/>
    <a:srgbClr val="CC3399"/>
    <a:srgbClr val="009242"/>
    <a:srgbClr val="AFDDFF"/>
    <a:srgbClr val="FFCC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4660" autoAdjust="0"/>
  </p:normalViewPr>
  <p:slideViewPr>
    <p:cSldViewPr>
      <p:cViewPr varScale="1">
        <p:scale>
          <a:sx n="82" d="100"/>
          <a:sy n="82" d="100"/>
        </p:scale>
        <p:origin x="60" y="60"/>
      </p:cViewPr>
      <p:guideLst>
        <p:guide orient="horz" pos="2160"/>
        <p:guide pos="28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D056-4C14-983D-66F1F35F98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056-4C14-983D-66F1F35F98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056-4C14-983D-66F1F35F98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056-4C14-983D-66F1F35F98B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D056-4C14-983D-66F1F35F98B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056-4C14-983D-66F1F35F98B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D056-4C14-983D-66F1F35F98B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056-4C14-983D-66F1F35F98B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D056-4C14-983D-66F1F35F98B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056-4C14-983D-66F1F35F98B9}"/>
              </c:ext>
            </c:extLst>
          </c:dPt>
          <c:dLbls>
            <c:delete val="1"/>
          </c:dLbls>
          <c:cat>
            <c:numRef>
              <c:f>Лист1!$A$2:$A$11</c:f>
              <c:numCache>
                <c:formatCode>General</c:formatCode>
                <c:ptCount val="10"/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2.5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056-4C14-983D-66F1F35F98B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3885807073494"/>
          <c:y val="6.2462025282932924E-2"/>
          <c:w val="0.88604687514581404"/>
          <c:h val="0.370691501154280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Хохольский лицей</c:v>
                </c:pt>
                <c:pt idx="1">
                  <c:v>Хохольская СОШ</c:v>
                </c:pt>
                <c:pt idx="2">
                  <c:v>Костенская СОШ</c:v>
                </c:pt>
                <c:pt idx="3">
                  <c:v>Гремяченская СОШ</c:v>
                </c:pt>
                <c:pt idx="4">
                  <c:v>Новогремяченская СОШ</c:v>
                </c:pt>
                <c:pt idx="5">
                  <c:v>Орловская СОШ</c:v>
                </c:pt>
                <c:pt idx="6">
                  <c:v>Семидесятская СОШ</c:v>
                </c:pt>
                <c:pt idx="7">
                  <c:v>Староникольская СОШ</c:v>
                </c:pt>
                <c:pt idx="8">
                  <c:v>Устьевская СОШ</c:v>
                </c:pt>
                <c:pt idx="9">
                  <c:v>Яблоченская СОШ</c:v>
                </c:pt>
                <c:pt idx="10">
                  <c:v>Архангельская ООШ</c:v>
                </c:pt>
                <c:pt idx="11">
                  <c:v>Гремяченская ООШ</c:v>
                </c:pt>
                <c:pt idx="12">
                  <c:v>Оськинская ООШ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3.9</c:v>
                </c:pt>
                <c:pt idx="1">
                  <c:v>3.9</c:v>
                </c:pt>
                <c:pt idx="2">
                  <c:v>3.9</c:v>
                </c:pt>
                <c:pt idx="3">
                  <c:v>3.9</c:v>
                </c:pt>
                <c:pt idx="4">
                  <c:v>3.9</c:v>
                </c:pt>
                <c:pt idx="5">
                  <c:v>3.9</c:v>
                </c:pt>
                <c:pt idx="6">
                  <c:v>3.9</c:v>
                </c:pt>
                <c:pt idx="7">
                  <c:v>3.9</c:v>
                </c:pt>
                <c:pt idx="8">
                  <c:v>3.9</c:v>
                </c:pt>
                <c:pt idx="9">
                  <c:v>3.9</c:v>
                </c:pt>
                <c:pt idx="10">
                  <c:v>3.9</c:v>
                </c:pt>
                <c:pt idx="11">
                  <c:v>3.9</c:v>
                </c:pt>
                <c:pt idx="12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E7-4DE5-A6BF-05CD6FE185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школа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E7-4DE5-A6BF-05CD6FE185B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BE7-4DE5-A6BF-05CD6FE185B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E7-4DE5-A6BF-05CD6FE185B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BE7-4DE5-A6BF-05CD6FE185BA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E7-4DE5-A6BF-05CD6FE185BA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BE7-4DE5-A6BF-05CD6FE185BA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E7-4DE5-A6BF-05CD6FE185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Лист1!$A$2:$A$14</c:f>
              <c:strCache>
                <c:ptCount val="13"/>
                <c:pt idx="0">
                  <c:v>Хохольский лицей</c:v>
                </c:pt>
                <c:pt idx="1">
                  <c:v>Хохольская СОШ</c:v>
                </c:pt>
                <c:pt idx="2">
                  <c:v>Костенская СОШ</c:v>
                </c:pt>
                <c:pt idx="3">
                  <c:v>Гремяченская СОШ</c:v>
                </c:pt>
                <c:pt idx="4">
                  <c:v>Новогремяченская СОШ</c:v>
                </c:pt>
                <c:pt idx="5">
                  <c:v>Орловская СОШ</c:v>
                </c:pt>
                <c:pt idx="6">
                  <c:v>Семидесятская СОШ</c:v>
                </c:pt>
                <c:pt idx="7">
                  <c:v>Староникольская СОШ</c:v>
                </c:pt>
                <c:pt idx="8">
                  <c:v>Устьевская СОШ</c:v>
                </c:pt>
                <c:pt idx="9">
                  <c:v>Яблоченская СОШ</c:v>
                </c:pt>
                <c:pt idx="10">
                  <c:v>Архангельская ООШ</c:v>
                </c:pt>
                <c:pt idx="11">
                  <c:v>Гремяченская ООШ</c:v>
                </c:pt>
                <c:pt idx="12">
                  <c:v>Оськинская ООШ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4</c:v>
                </c:pt>
                <c:pt idx="1">
                  <c:v>3.8</c:v>
                </c:pt>
                <c:pt idx="2">
                  <c:v>4.3</c:v>
                </c:pt>
                <c:pt idx="3">
                  <c:v>4.0999999999999996</c:v>
                </c:pt>
                <c:pt idx="4">
                  <c:v>4.0999999999999996</c:v>
                </c:pt>
                <c:pt idx="5">
                  <c:v>4.3</c:v>
                </c:pt>
                <c:pt idx="6">
                  <c:v>4</c:v>
                </c:pt>
                <c:pt idx="7">
                  <c:v>3.4</c:v>
                </c:pt>
                <c:pt idx="8">
                  <c:v>3.2</c:v>
                </c:pt>
                <c:pt idx="9">
                  <c:v>3.6</c:v>
                </c:pt>
                <c:pt idx="10">
                  <c:v>4.5</c:v>
                </c:pt>
                <c:pt idx="11">
                  <c:v>3.3</c:v>
                </c:pt>
                <c:pt idx="1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E7-4DE5-A6BF-05CD6FE185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65888768"/>
        <c:axId val="165890304"/>
      </c:barChart>
      <c:catAx>
        <c:axId val="165888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/>
                </a:solidFill>
                <a:latin typeface="Century Gothic" pitchFamily="34" charset="0"/>
                <a:ea typeface="+mn-ea"/>
                <a:cs typeface="Aharoni" panose="02010803020104030203" pitchFamily="2" charset="-79"/>
              </a:defRPr>
            </a:pPr>
            <a:endParaRPr lang="ru-RU"/>
          </a:p>
        </c:txPr>
        <c:crossAx val="165890304"/>
        <c:crosses val="autoZero"/>
        <c:auto val="1"/>
        <c:lblAlgn val="ctr"/>
        <c:lblOffset val="100"/>
        <c:noMultiLvlLbl val="0"/>
      </c:catAx>
      <c:valAx>
        <c:axId val="165890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588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640449716148772"/>
          <c:y val="0.924808080652742"/>
          <c:w val="0.46579607655898675"/>
          <c:h val="7.5191876828500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3885807073494"/>
          <c:y val="6.2462025282932924E-2"/>
          <c:w val="0.88604687514581404"/>
          <c:h val="0.370691501154280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Хохольский лицей</c:v>
                </c:pt>
                <c:pt idx="1">
                  <c:v>Хохольская СОШ</c:v>
                </c:pt>
                <c:pt idx="2">
                  <c:v>Костенская СОШ</c:v>
                </c:pt>
                <c:pt idx="3">
                  <c:v>Гремяченская СОШ</c:v>
                </c:pt>
                <c:pt idx="4">
                  <c:v>Новогремяченская СОШ</c:v>
                </c:pt>
                <c:pt idx="5">
                  <c:v>Орловская СОШ</c:v>
                </c:pt>
                <c:pt idx="6">
                  <c:v>Семидесятская СОШ</c:v>
                </c:pt>
                <c:pt idx="7">
                  <c:v>Староникольская СОШ</c:v>
                </c:pt>
                <c:pt idx="8">
                  <c:v>Устьевская СОШ</c:v>
                </c:pt>
                <c:pt idx="9">
                  <c:v>Яблоченская СОШ</c:v>
                </c:pt>
                <c:pt idx="10">
                  <c:v>Архангельская ООШ</c:v>
                </c:pt>
                <c:pt idx="11">
                  <c:v>Гремяченская ООШ</c:v>
                </c:pt>
                <c:pt idx="12">
                  <c:v>Оськинская ООШ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3.7</c:v>
                </c:pt>
                <c:pt idx="1">
                  <c:v>3.7</c:v>
                </c:pt>
                <c:pt idx="2">
                  <c:v>3.7</c:v>
                </c:pt>
                <c:pt idx="3">
                  <c:v>3.7</c:v>
                </c:pt>
                <c:pt idx="4">
                  <c:v>3.7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3.7</c:v>
                </c:pt>
                <c:pt idx="9">
                  <c:v>3.7</c:v>
                </c:pt>
                <c:pt idx="10">
                  <c:v>3.7</c:v>
                </c:pt>
                <c:pt idx="11">
                  <c:v>3.7</c:v>
                </c:pt>
                <c:pt idx="12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5-4133-B1CB-0854020E69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школа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35-4133-B1CB-0854020E697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735-4133-B1CB-0854020E697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35-4133-B1CB-0854020E6976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735-4133-B1CB-0854020E6976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735-4133-B1CB-0854020E6976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735-4133-B1CB-0854020E6976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735-4133-B1CB-0854020E69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Лист1!$A$2:$A$14</c:f>
              <c:strCache>
                <c:ptCount val="13"/>
                <c:pt idx="0">
                  <c:v>Хохольский лицей</c:v>
                </c:pt>
                <c:pt idx="1">
                  <c:v>Хохольская СОШ</c:v>
                </c:pt>
                <c:pt idx="2">
                  <c:v>Костенская СОШ</c:v>
                </c:pt>
                <c:pt idx="3">
                  <c:v>Гремяченская СОШ</c:v>
                </c:pt>
                <c:pt idx="4">
                  <c:v>Новогремяченская СОШ</c:v>
                </c:pt>
                <c:pt idx="5">
                  <c:v>Орловская СОШ</c:v>
                </c:pt>
                <c:pt idx="6">
                  <c:v>Семидесятская СОШ</c:v>
                </c:pt>
                <c:pt idx="7">
                  <c:v>Староникольская СОШ</c:v>
                </c:pt>
                <c:pt idx="8">
                  <c:v>Устьевская СОШ</c:v>
                </c:pt>
                <c:pt idx="9">
                  <c:v>Яблоченская СОШ</c:v>
                </c:pt>
                <c:pt idx="10">
                  <c:v>Архангельская ООШ</c:v>
                </c:pt>
                <c:pt idx="11">
                  <c:v>Гремяченская ООШ</c:v>
                </c:pt>
                <c:pt idx="12">
                  <c:v>Оськинская ООШ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4</c:v>
                </c:pt>
                <c:pt idx="1">
                  <c:v>3.7</c:v>
                </c:pt>
                <c:pt idx="2">
                  <c:v>4</c:v>
                </c:pt>
                <c:pt idx="3">
                  <c:v>3.2</c:v>
                </c:pt>
                <c:pt idx="4">
                  <c:v>4</c:v>
                </c:pt>
                <c:pt idx="5">
                  <c:v>3.7</c:v>
                </c:pt>
                <c:pt idx="6">
                  <c:v>3.6</c:v>
                </c:pt>
                <c:pt idx="7">
                  <c:v>3.4</c:v>
                </c:pt>
                <c:pt idx="8">
                  <c:v>2.8</c:v>
                </c:pt>
                <c:pt idx="9">
                  <c:v>3</c:v>
                </c:pt>
                <c:pt idx="10">
                  <c:v>3.7</c:v>
                </c:pt>
                <c:pt idx="11">
                  <c:v>3.2</c:v>
                </c:pt>
                <c:pt idx="1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35-4133-B1CB-0854020E69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66035840"/>
        <c:axId val="166037376"/>
      </c:barChart>
      <c:catAx>
        <c:axId val="166035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Century Gothic" pitchFamily="34" charset="0"/>
                <a:ea typeface="+mn-ea"/>
                <a:cs typeface="Aharoni" panose="02010803020104030203" pitchFamily="2" charset="-79"/>
              </a:defRPr>
            </a:pPr>
            <a:endParaRPr lang="ru-RU"/>
          </a:p>
        </c:txPr>
        <c:crossAx val="166037376"/>
        <c:crosses val="autoZero"/>
        <c:auto val="1"/>
        <c:lblAlgn val="ctr"/>
        <c:lblOffset val="100"/>
        <c:noMultiLvlLbl val="0"/>
      </c:catAx>
      <c:valAx>
        <c:axId val="166037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603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313193798138955"/>
          <c:y val="0.89948339073436101"/>
          <c:w val="0.46579607655898675"/>
          <c:h val="7.5191876828500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50219776"/>
        <c:axId val="150229760"/>
      </c:barChart>
      <c:catAx>
        <c:axId val="150219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29760"/>
        <c:crosses val="autoZero"/>
        <c:auto val="1"/>
        <c:lblAlgn val="ctr"/>
        <c:lblOffset val="100"/>
        <c:noMultiLvlLbl val="0"/>
      </c:catAx>
      <c:valAx>
        <c:axId val="15022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1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6756352"/>
        <c:axId val="166757888"/>
      </c:barChart>
      <c:catAx>
        <c:axId val="166756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757888"/>
        <c:crosses val="autoZero"/>
        <c:auto val="1"/>
        <c:lblAlgn val="ctr"/>
        <c:lblOffset val="100"/>
        <c:noMultiLvlLbl val="0"/>
      </c:catAx>
      <c:valAx>
        <c:axId val="166757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75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697438297855106E-2"/>
                  <c:y val="-8.5332736078837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23-455C-9345-0AAB7143F3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1"/>
                <c:pt idx="0">
                  <c:v>61.8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23-455C-9345-0AAB7143F3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3579506382840839E-3"/>
                  <c:y val="-7.1110613399031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23-455C-9345-0AAB7143F3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1"/>
                <c:pt idx="0">
                  <c:v>66.8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23-455C-9345-0AAB7143F3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4-0423-455C-9345-0AAB7143F3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018462978713059E-3"/>
                  <c:y val="-4.9777429379321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23-455C-9345-0AAB7143F3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1"/>
                <c:pt idx="0">
                  <c:v>68.599999999999994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23-455C-9345-0AAB7143F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150443136"/>
        <c:axId val="150444672"/>
        <c:axId val="0"/>
      </c:bar3DChart>
      <c:catAx>
        <c:axId val="150443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444672"/>
        <c:crosses val="autoZero"/>
        <c:auto val="1"/>
        <c:lblAlgn val="ctr"/>
        <c:lblOffset val="100"/>
        <c:noMultiLvlLbl val="0"/>
      </c:catAx>
      <c:valAx>
        <c:axId val="15044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44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4445883143425496E-3"/>
                  <c:y val="-6.23470854885317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25-4EB0-B744-1BAA824FA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1"/>
                <c:pt idx="0">
                  <c:v>41.5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25-4EB0-B744-1BAA824FA0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0.116900785290997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25-4EB0-B744-1BAA824FA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1"/>
                <c:pt idx="0">
                  <c:v>39.800000000000004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25-4EB0-B744-1BAA824FA00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4-3925-4EB0-B744-1BAA824FA00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925-4EB0-B744-1BAA824FA007}"/>
              </c:ext>
            </c:extLst>
          </c:dPt>
          <c:dLbls>
            <c:dLbl>
              <c:idx val="0"/>
              <c:layout>
                <c:manualLayout>
                  <c:x val="1.5555446681038103E-2"/>
                  <c:y val="-8.57272425467312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25-4EB0-B744-1BAA824FA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1"/>
                <c:pt idx="0">
                  <c:v>49.7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25-4EB0-B744-1BAA824FA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150573056"/>
        <c:axId val="150574592"/>
        <c:axId val="0"/>
      </c:bar3DChart>
      <c:catAx>
        <c:axId val="150573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574592"/>
        <c:crosses val="autoZero"/>
        <c:auto val="1"/>
        <c:lblAlgn val="ctr"/>
        <c:lblOffset val="100"/>
        <c:noMultiLvlLbl val="0"/>
      </c:catAx>
      <c:valAx>
        <c:axId val="15057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57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1595363424460126E-3"/>
                  <c:y val="-0.120888042778353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0D-4BDD-B8FC-EF6C051B9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1"/>
                <c:pt idx="0">
                  <c:v>48.1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0D-4BDD-B8FC-EF6C051B92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3190726848920252E-3"/>
                  <c:y val="-7.822167473893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0D-4BDD-B8FC-EF6C051B9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1"/>
                <c:pt idx="0">
                  <c:v>51.3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0D-4BDD-B8FC-EF6C051B92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4-1B0D-4BDD-B8FC-EF6C051B92B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B0D-4BDD-B8FC-EF6C051B92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0D-4BDD-B8FC-EF6C051B9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150492672"/>
        <c:axId val="150494208"/>
        <c:axId val="0"/>
      </c:bar3DChart>
      <c:catAx>
        <c:axId val="150492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494208"/>
        <c:crosses val="autoZero"/>
        <c:auto val="1"/>
        <c:lblAlgn val="ctr"/>
        <c:lblOffset val="100"/>
        <c:noMultiLvlLbl val="0"/>
      </c:catAx>
      <c:valAx>
        <c:axId val="15049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49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566009665186126"/>
          <c:y val="5.1946583051037359E-2"/>
          <c:w val="0.71885300694952459"/>
          <c:h val="0.708363056076598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8180772411999408E-17"/>
                  <c:y val="-8.07915606650932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5D-44E7-B4BD-D1400E3C13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1"/>
                <c:pt idx="0">
                  <c:v>41.5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5D-44E7-B4BD-D1400E3C135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1"/>
                <c:pt idx="0">
                  <c:v>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5D-44E7-B4BD-D1400E3C135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3-1B5D-44E7-B4BD-D1400E3C135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1B5D-44E7-B4BD-D1400E3C13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1"/>
                <c:pt idx="0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5D-44E7-B4BD-D1400E3C1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150662528"/>
        <c:axId val="150672512"/>
        <c:axId val="0"/>
      </c:bar3DChart>
      <c:catAx>
        <c:axId val="150662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672512"/>
        <c:crosses val="autoZero"/>
        <c:auto val="1"/>
        <c:lblAlgn val="ctr"/>
        <c:lblOffset val="100"/>
        <c:noMultiLvlLbl val="0"/>
      </c:catAx>
      <c:valAx>
        <c:axId val="15067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66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566009665186126"/>
          <c:y val="5.1946583051037359E-2"/>
          <c:w val="0.71885300694952459"/>
          <c:h val="0.708363056076598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7761614632699833E-3"/>
                  <c:y val="-0.153328108982590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27-4A86-8B67-DD39DC1D8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1"/>
                <c:pt idx="0">
                  <c:v>46.2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27-4A86-8B67-DD39DC1D8C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6269357721166342E-3"/>
                  <c:y val="-0.125450819762094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27-4A86-8B67-DD39DC1D8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1"/>
                <c:pt idx="0">
                  <c:v>47.1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27-4A86-8B67-DD39DC1D8C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4-4027-4A86-8B67-DD39DC1D8C5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027-4A86-8B67-DD39DC1D8C57}"/>
              </c:ext>
            </c:extLst>
          </c:dPt>
          <c:dLbls>
            <c:dLbl>
              <c:idx val="0"/>
              <c:layout>
                <c:manualLayout>
                  <c:x val="1.9253871544232576E-3"/>
                  <c:y val="-6.9694594992086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27-4A86-8B67-DD39DC1D8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1"/>
                <c:pt idx="0">
                  <c:v>50.6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27-4A86-8B67-DD39DC1D8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150738048"/>
        <c:axId val="150739584"/>
        <c:axId val="0"/>
      </c:bar3DChart>
      <c:catAx>
        <c:axId val="150738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739584"/>
        <c:crosses val="autoZero"/>
        <c:auto val="1"/>
        <c:lblAlgn val="ctr"/>
        <c:lblOffset val="100"/>
        <c:noMultiLvlLbl val="0"/>
      </c:catAx>
      <c:valAx>
        <c:axId val="15073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73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8206216324446841E-3"/>
                  <c:y val="-0.211651705080617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8F-4128-BDC6-0C94E32EAE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средняя оценка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1"/>
                <c:pt idx="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8F-4128-BDC6-0C94E32EAE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средняя оценка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8F-4128-BDC6-0C94E32EAE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1"/>
                <c:pt idx="0">
                  <c:v>средняя оценка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3-728F-4128-BDC6-0C94E32EAE9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728F-4128-BDC6-0C94E32EAE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средняя оценка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28F-4128-BDC6-0C94E32EAE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150830080"/>
        <c:axId val="150856448"/>
        <c:axId val="0"/>
      </c:bar3DChart>
      <c:catAx>
        <c:axId val="150830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856448"/>
        <c:crosses val="autoZero"/>
        <c:auto val="1"/>
        <c:lblAlgn val="ctr"/>
        <c:lblOffset val="100"/>
        <c:noMultiLvlLbl val="0"/>
      </c:catAx>
      <c:valAx>
        <c:axId val="15085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830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202230503323349E-2"/>
          <c:y val="0.1135276398206182"/>
          <c:w val="0.91079776949667668"/>
          <c:h val="0.724613346355967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140-474E-B569-DC07D6E404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834</c:v>
                </c:pt>
                <c:pt idx="1">
                  <c:v>856</c:v>
                </c:pt>
                <c:pt idx="2">
                  <c:v>925</c:v>
                </c:pt>
                <c:pt idx="3">
                  <c:v>975</c:v>
                </c:pt>
                <c:pt idx="4">
                  <c:v>1075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40-474E-B569-DC07D6E404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54341760"/>
        <c:axId val="154343296"/>
        <c:axId val="0"/>
      </c:bar3DChart>
      <c:catAx>
        <c:axId val="15434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343296"/>
        <c:crosses val="autoZero"/>
        <c:auto val="1"/>
        <c:lblAlgn val="ctr"/>
        <c:lblOffset val="100"/>
        <c:noMultiLvlLbl val="0"/>
      </c:catAx>
      <c:valAx>
        <c:axId val="15434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34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3885807073494"/>
          <c:y val="6.2462025282932924E-2"/>
          <c:w val="0.88604687514581404"/>
          <c:h val="0.370691501154280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Хохольский лицей</c:v>
                </c:pt>
                <c:pt idx="1">
                  <c:v>Хохольская СОШ</c:v>
                </c:pt>
                <c:pt idx="2">
                  <c:v>Костенская СОШ</c:v>
                </c:pt>
                <c:pt idx="3">
                  <c:v>Гремяченская СОШ</c:v>
                </c:pt>
                <c:pt idx="4">
                  <c:v>Новогремяченская СОШ</c:v>
                </c:pt>
                <c:pt idx="5">
                  <c:v>Орловская СОШ</c:v>
                </c:pt>
                <c:pt idx="6">
                  <c:v>Староникольская СОШ</c:v>
                </c:pt>
                <c:pt idx="7">
                  <c:v>Устьевская СОШ</c:v>
                </c:pt>
                <c:pt idx="8">
                  <c:v>Яблоченская СОШ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68.599999999999994</c:v>
                </c:pt>
                <c:pt idx="1">
                  <c:v>68.599999999999994</c:v>
                </c:pt>
                <c:pt idx="2">
                  <c:v>68.599999999999994</c:v>
                </c:pt>
                <c:pt idx="3">
                  <c:v>68.599999999999994</c:v>
                </c:pt>
                <c:pt idx="4">
                  <c:v>68.599999999999994</c:v>
                </c:pt>
                <c:pt idx="5">
                  <c:v>68.599999999999994</c:v>
                </c:pt>
                <c:pt idx="6">
                  <c:v>68.599999999999994</c:v>
                </c:pt>
                <c:pt idx="7">
                  <c:v>68.599999999999994</c:v>
                </c:pt>
                <c:pt idx="8">
                  <c:v>68.599999999999994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3E-42F5-A945-5E7BD68018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школа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3E-42F5-A945-5E7BD680184E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A3E-42F5-A945-5E7BD680184E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3E-42F5-A945-5E7BD680184E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A3E-42F5-A945-5E7BD680184E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3E-42F5-A945-5E7BD680184E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A3E-42F5-A945-5E7BD68018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Лист1!$A$2:$A$10</c:f>
              <c:strCache>
                <c:ptCount val="9"/>
                <c:pt idx="0">
                  <c:v>Хохольский лицей</c:v>
                </c:pt>
                <c:pt idx="1">
                  <c:v>Хохольская СОШ</c:v>
                </c:pt>
                <c:pt idx="2">
                  <c:v>Костенская СОШ</c:v>
                </c:pt>
                <c:pt idx="3">
                  <c:v>Гремяченская СОШ</c:v>
                </c:pt>
                <c:pt idx="4">
                  <c:v>Новогремяченская СОШ</c:v>
                </c:pt>
                <c:pt idx="5">
                  <c:v>Орловская СОШ</c:v>
                </c:pt>
                <c:pt idx="6">
                  <c:v>Староникольская СОШ</c:v>
                </c:pt>
                <c:pt idx="7">
                  <c:v>Устьевская СОШ</c:v>
                </c:pt>
                <c:pt idx="8">
                  <c:v>Яблоченская СОШ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78.099999999999994</c:v>
                </c:pt>
                <c:pt idx="1">
                  <c:v>68.599999999999994</c:v>
                </c:pt>
                <c:pt idx="2">
                  <c:v>82.2</c:v>
                </c:pt>
                <c:pt idx="3">
                  <c:v>60.8</c:v>
                </c:pt>
                <c:pt idx="4">
                  <c:v>64.5</c:v>
                </c:pt>
                <c:pt idx="5">
                  <c:v>56</c:v>
                </c:pt>
                <c:pt idx="6">
                  <c:v>61.3</c:v>
                </c:pt>
                <c:pt idx="7">
                  <c:v>35</c:v>
                </c:pt>
                <c:pt idx="8">
                  <c:v>67.3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A3E-42F5-A945-5E7BD68018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0323968"/>
        <c:axId val="150325504"/>
      </c:barChart>
      <c:catAx>
        <c:axId val="150323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Century Gothic" pitchFamily="34" charset="0"/>
                <a:ea typeface="+mn-ea"/>
                <a:cs typeface="Aharoni" panose="02010803020104030203" pitchFamily="2" charset="-79"/>
              </a:defRPr>
            </a:pPr>
            <a:endParaRPr lang="ru-RU"/>
          </a:p>
        </c:txPr>
        <c:crossAx val="150325504"/>
        <c:crosses val="autoZero"/>
        <c:auto val="1"/>
        <c:lblAlgn val="ctr"/>
        <c:lblOffset val="100"/>
        <c:noMultiLvlLbl val="0"/>
      </c:catAx>
      <c:valAx>
        <c:axId val="150325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503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313193798138955"/>
          <c:y val="0.89948339073436101"/>
          <c:w val="0.46579607655898675"/>
          <c:h val="7.5191876828500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3885807073494"/>
          <c:y val="6.2462025282932924E-2"/>
          <c:w val="0.88604687514581404"/>
          <c:h val="0.370691501154280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Хохольский лицей</c:v>
                </c:pt>
                <c:pt idx="1">
                  <c:v>Хохольская СОШ</c:v>
                </c:pt>
                <c:pt idx="2">
                  <c:v>Костенская СОШ</c:v>
                </c:pt>
                <c:pt idx="3">
                  <c:v>Гремяченская СОШ</c:v>
                </c:pt>
                <c:pt idx="4">
                  <c:v>Новогремяченская СОШ</c:v>
                </c:pt>
                <c:pt idx="5">
                  <c:v>Орловская СОШ</c:v>
                </c:pt>
                <c:pt idx="6">
                  <c:v>Староникольская СОШ</c:v>
                </c:pt>
                <c:pt idx="7">
                  <c:v>Устьевская СОШ</c:v>
                </c:pt>
                <c:pt idx="8">
                  <c:v>Яблоченская СОШ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49.7</c:v>
                </c:pt>
                <c:pt idx="1">
                  <c:v>49.7</c:v>
                </c:pt>
                <c:pt idx="2">
                  <c:v>49.7</c:v>
                </c:pt>
                <c:pt idx="3">
                  <c:v>49.7</c:v>
                </c:pt>
                <c:pt idx="4">
                  <c:v>49.7</c:v>
                </c:pt>
                <c:pt idx="5">
                  <c:v>49.7</c:v>
                </c:pt>
                <c:pt idx="6">
                  <c:v>49.7</c:v>
                </c:pt>
                <c:pt idx="7">
                  <c:v>49.7</c:v>
                </c:pt>
                <c:pt idx="8">
                  <c:v>49.7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CE-400D-9CE5-109A6C7AA15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школа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CE-400D-9CE5-109A6C7AA15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CE-400D-9CE5-109A6C7AA150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CE-400D-9CE5-109A6C7AA150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BCE-400D-9CE5-109A6C7AA150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BCE-400D-9CE5-109A6C7AA150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BCE-400D-9CE5-109A6C7AA150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BCE-400D-9CE5-109A6C7AA1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Лист1!$A$2:$A$10</c:f>
              <c:strCache>
                <c:ptCount val="9"/>
                <c:pt idx="0">
                  <c:v>Хохольский лицей</c:v>
                </c:pt>
                <c:pt idx="1">
                  <c:v>Хохольская СОШ</c:v>
                </c:pt>
                <c:pt idx="2">
                  <c:v>Костенская СОШ</c:v>
                </c:pt>
                <c:pt idx="3">
                  <c:v>Гремяченская СОШ</c:v>
                </c:pt>
                <c:pt idx="4">
                  <c:v>Новогремяченская СОШ</c:v>
                </c:pt>
                <c:pt idx="5">
                  <c:v>Орловская СОШ</c:v>
                </c:pt>
                <c:pt idx="6">
                  <c:v>Староникольская СОШ</c:v>
                </c:pt>
                <c:pt idx="7">
                  <c:v>Устьевская СОШ</c:v>
                </c:pt>
                <c:pt idx="8">
                  <c:v>Яблоченская СОШ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63.6</c:v>
                </c:pt>
                <c:pt idx="1">
                  <c:v>44.7</c:v>
                </c:pt>
                <c:pt idx="2">
                  <c:v>57.5</c:v>
                </c:pt>
                <c:pt idx="3">
                  <c:v>33</c:v>
                </c:pt>
                <c:pt idx="4">
                  <c:v>46</c:v>
                </c:pt>
                <c:pt idx="5">
                  <c:v>44.1</c:v>
                </c:pt>
                <c:pt idx="6">
                  <c:v>36</c:v>
                </c:pt>
                <c:pt idx="7">
                  <c:v>18</c:v>
                </c:pt>
                <c:pt idx="8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BCE-400D-9CE5-109A6C7AA1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1109632"/>
        <c:axId val="151111168"/>
      </c:barChart>
      <c:catAx>
        <c:axId val="151109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/>
                </a:solidFill>
                <a:latin typeface="Century Gothic" pitchFamily="34" charset="0"/>
                <a:ea typeface="+mn-ea"/>
                <a:cs typeface="Aharoni" panose="02010803020104030203" pitchFamily="2" charset="-79"/>
              </a:defRPr>
            </a:pPr>
            <a:endParaRPr lang="ru-RU"/>
          </a:p>
        </c:txPr>
        <c:crossAx val="151111168"/>
        <c:crosses val="autoZero"/>
        <c:auto val="1"/>
        <c:lblAlgn val="ctr"/>
        <c:lblOffset val="100"/>
        <c:noMultiLvlLbl val="0"/>
      </c:catAx>
      <c:valAx>
        <c:axId val="151111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5110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313193798138955"/>
          <c:y val="0.89948339073436101"/>
          <c:w val="0.46579607655898675"/>
          <c:h val="7.5191876828500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90146211877103E-2"/>
          <c:y val="0.10479456687959612"/>
          <c:w val="0.92724661237156791"/>
          <c:h val="0.612919179458097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3069721649288571E-3"/>
                  <c:y val="-9.7044762002603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0C-4398-A0C8-0CA82EF29B32}"/>
                </c:ext>
              </c:extLst>
            </c:dLbl>
            <c:dLbl>
              <c:idx val="2"/>
              <c:layout>
                <c:manualLayout>
                  <c:x val="6.6139443298577141E-3"/>
                  <c:y val="-0.301917037341432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0C-4398-A0C8-0CA82EF29B32}"/>
                </c:ext>
              </c:extLst>
            </c:dLbl>
            <c:dLbl>
              <c:idx val="3"/>
              <c:layout>
                <c:manualLayout>
                  <c:x val="-8.624670684925553E-3"/>
                  <c:y val="-0.19641140562882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022284539995679E-2"/>
                      <c:h val="6.58170769058153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50C-4398-A0C8-0CA82EF29B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800" b="1">
                    <a:solidFill>
                      <a:schemeClr val="tx1"/>
                    </a:solidFill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2016 год 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0C-4398-A0C8-0CA82EF29B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1627264"/>
        <c:axId val="151628800"/>
      </c:barChart>
      <c:catAx>
        <c:axId val="15162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2400" b="1"/>
            </a:pPr>
            <a:endParaRPr lang="ru-RU"/>
          </a:p>
        </c:txPr>
        <c:crossAx val="151628800"/>
        <c:crosses val="autoZero"/>
        <c:auto val="1"/>
        <c:lblAlgn val="ctr"/>
        <c:lblOffset val="100"/>
        <c:noMultiLvlLbl val="0"/>
      </c:catAx>
      <c:valAx>
        <c:axId val="1516288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one"/>
        <c:txPr>
          <a:bodyPr rot="-60000000" vert="horz"/>
          <a:lstStyle/>
          <a:p>
            <a:pPr>
              <a:defRPr/>
            </a:pPr>
            <a:endParaRPr lang="ru-RU"/>
          </a:p>
        </c:txPr>
        <c:crossAx val="151627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  <c:spPr>
        <a:solidFill>
          <a:schemeClr val="accent6">
            <a:lumMod val="20000"/>
            <a:lumOff val="80000"/>
          </a:schemeClr>
        </a:solidFill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2.95721454102559E-2"/>
          <c:y val="0.14782224207504974"/>
          <c:w val="0.93667294044264549"/>
          <c:h val="0.72956753784415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Медаль "За особые успехи в учении" и/или аттестат с отличием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0-4FA8-4696-B7EE-3BCE6A42BF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Century Gothic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</c:v>
                </c:pt>
                <c:pt idx="1">
                  <c:v>21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A8-4696-B7EE-3BCE6A42B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51294336"/>
        <c:axId val="151295872"/>
        <c:axId val="0"/>
      </c:bar3DChart>
      <c:catAx>
        <c:axId val="15129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51295872"/>
        <c:crosses val="autoZero"/>
        <c:auto val="1"/>
        <c:lblAlgn val="ctr"/>
        <c:lblOffset val="100"/>
        <c:noMultiLvlLbl val="0"/>
      </c:catAx>
      <c:valAx>
        <c:axId val="151295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5129433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26590380978801"/>
          <c:y val="2.8874299703550241E-2"/>
          <c:w val="0.70392762700778133"/>
          <c:h val="0.860355988565065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A41-4E7B-9A94-B7D37DA88A0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41-4E7B-9A94-B7D37DA88A01}"/>
              </c:ext>
            </c:extLst>
          </c:dPt>
          <c:dPt>
            <c:idx val="3"/>
            <c:invertIfNegative val="0"/>
            <c:bubble3D val="0"/>
            <c:spPr>
              <a:solidFill>
                <a:srgbClr val="008E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A41-4E7B-9A94-B7D37DA88A0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"</a:t>
                    </a:r>
                    <a:r>
                      <a:rPr lang="en-US"/>
                      <a:t>2</a:t>
                    </a:r>
                    <a:r>
                      <a:rPr lang="en-US" smtClean="0"/>
                      <a:t>";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41-4E7B-9A94-B7D37DA88A0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32,7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41-4E7B-9A94-B7D37DA88A0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38,4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41-4E7B-9A94-B7D37DA88A0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21,3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41-4E7B-9A94-B7D37DA88A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"2"</c:v>
                </c:pt>
                <c:pt idx="1">
                  <c:v>"3"</c:v>
                </c:pt>
                <c:pt idx="2">
                  <c:v>"4"</c:v>
                </c:pt>
                <c:pt idx="3">
                  <c:v>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7.6</c:v>
                </c:pt>
                <c:pt idx="1">
                  <c:v>32.700000000000003</c:v>
                </c:pt>
                <c:pt idx="2">
                  <c:v>38.4</c:v>
                </c:pt>
                <c:pt idx="3">
                  <c:v>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41-4E7B-9A94-B7D37DA88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995776"/>
        <c:axId val="98001664"/>
      </c:barChart>
      <c:catAx>
        <c:axId val="97995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001664"/>
        <c:crosses val="autoZero"/>
        <c:auto val="1"/>
        <c:lblAlgn val="ctr"/>
        <c:lblOffset val="100"/>
        <c:noMultiLvlLbl val="0"/>
      </c:catAx>
      <c:valAx>
        <c:axId val="9800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9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24551984669962"/>
          <c:y val="3.1724479035433989E-2"/>
          <c:w val="0.64414641948114026"/>
          <c:h val="0.89713479032888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4099-4465-B6AC-AD848ABA670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099-4465-B6AC-AD848ABA670C}"/>
              </c:ext>
            </c:extLst>
          </c:dPt>
          <c:dPt>
            <c:idx val="3"/>
            <c:invertIfNegative val="0"/>
            <c:bubble3D val="0"/>
            <c:spPr>
              <a:solidFill>
                <a:srgbClr val="008E40"/>
              </a:solidFill>
            </c:spPr>
            <c:extLst>
              <c:ext xmlns:c16="http://schemas.microsoft.com/office/drawing/2014/chart" uri="{C3380CC4-5D6E-409C-BE32-E72D297353CC}">
                <c16:uniqueId val="{00000002-4099-4465-B6AC-AD848ABA670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/>
                      <a:t>4,6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99-4465-B6AC-AD848ABA67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26,1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99-4465-B6AC-AD848ABA67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45,9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99-4465-B6AC-AD848ABA67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/>
                      <a:t>23,4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99-4465-B6AC-AD848ABA6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"2"</c:v>
                </c:pt>
                <c:pt idx="1">
                  <c:v>"3"</c:v>
                </c:pt>
                <c:pt idx="2">
                  <c:v>"4"</c:v>
                </c:pt>
                <c:pt idx="3">
                  <c:v>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26.1</c:v>
                </c:pt>
                <c:pt idx="2">
                  <c:v>45.9</c:v>
                </c:pt>
                <c:pt idx="3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99-4465-B6AC-AD848ABA6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2114304"/>
        <c:axId val="152115840"/>
      </c:barChart>
      <c:catAx>
        <c:axId val="152114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2115840"/>
        <c:crosses val="autoZero"/>
        <c:auto val="1"/>
        <c:lblAlgn val="ctr"/>
        <c:lblOffset val="100"/>
        <c:noMultiLvlLbl val="0"/>
      </c:catAx>
      <c:valAx>
        <c:axId val="152115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11430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377605948566821E-2"/>
          <c:y val="3.875063491619106E-2"/>
          <c:w val="0.91794877818859189"/>
          <c:h val="0.78134436254414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0-C8DA-4253-82B4-1D1DE580492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8DA-4253-82B4-1D1DE5804924}"/>
              </c:ext>
            </c:extLst>
          </c:dPt>
          <c:dPt>
            <c:idx val="3"/>
            <c:invertIfNegative val="0"/>
            <c:bubble3D val="0"/>
            <c:spPr>
              <a:solidFill>
                <a:srgbClr val="008E40"/>
              </a:solidFill>
            </c:spPr>
            <c:extLst>
              <c:ext xmlns:c16="http://schemas.microsoft.com/office/drawing/2014/chart" uri="{C3380CC4-5D6E-409C-BE32-E72D297353CC}">
                <c16:uniqueId val="{00000002-C8DA-4253-82B4-1D1DE580492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20,6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DA-4253-82B4-1D1DE580492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28,7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DA-4253-82B4-1D1DE580492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36,8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DA-4253-82B4-1D1DE580492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13,9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DA-4253-82B4-1D1DE58049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"2"</c:v>
                </c:pt>
                <c:pt idx="1">
                  <c:v>"3"</c:v>
                </c:pt>
                <c:pt idx="2">
                  <c:v>"4"</c:v>
                </c:pt>
                <c:pt idx="3">
                  <c:v>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20.6</c:v>
                </c:pt>
                <c:pt idx="1">
                  <c:v>28.7</c:v>
                </c:pt>
                <c:pt idx="2">
                  <c:v>36.800000000000004</c:v>
                </c:pt>
                <c:pt idx="3">
                  <c:v>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DA-4253-82B4-1D1DE5804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032640"/>
        <c:axId val="149041920"/>
      </c:barChart>
      <c:catAx>
        <c:axId val="98032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041920"/>
        <c:crosses val="autoZero"/>
        <c:auto val="1"/>
        <c:lblAlgn val="ctr"/>
        <c:lblOffset val="100"/>
        <c:noMultiLvlLbl val="0"/>
      </c:catAx>
      <c:valAx>
        <c:axId val="149041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03264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11154855643338E-2"/>
          <c:y val="6.1055050502622485E-2"/>
          <c:w val="0.88997769028871465"/>
          <c:h val="0.81506449240177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2103-42E0-8449-986AE1BBAD7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2103-42E0-8449-986AE1BBAD78}"/>
              </c:ext>
            </c:extLst>
          </c:dPt>
          <c:dPt>
            <c:idx val="3"/>
            <c:invertIfNegative val="0"/>
            <c:bubble3D val="0"/>
            <c:spPr>
              <a:solidFill>
                <a:srgbClr val="008E40"/>
              </a:solidFill>
            </c:spPr>
            <c:extLst>
              <c:ext xmlns:c16="http://schemas.microsoft.com/office/drawing/2014/chart" uri="{C3380CC4-5D6E-409C-BE32-E72D297353CC}">
                <c16:uniqueId val="{00000002-2103-42E0-8449-986AE1BBAD7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9,5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03-42E0-8449-986AE1BBAD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35,1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03-42E0-8449-986AE1BBAD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33,6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03-42E0-8449-986AE1BBAD7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21,8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03-42E0-8449-986AE1BBAD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"2"</c:v>
                </c:pt>
                <c:pt idx="1">
                  <c:v>"3"</c:v>
                </c:pt>
                <c:pt idx="2">
                  <c:v>"4"</c:v>
                </c:pt>
                <c:pt idx="3">
                  <c:v>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9.5</c:v>
                </c:pt>
                <c:pt idx="1">
                  <c:v>35.1</c:v>
                </c:pt>
                <c:pt idx="2">
                  <c:v>33.6</c:v>
                </c:pt>
                <c:pt idx="3">
                  <c:v>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03-42E0-8449-986AE1BBA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9097088"/>
        <c:axId val="149095552"/>
      </c:barChart>
      <c:valAx>
        <c:axId val="149095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097088"/>
        <c:crosses val="autoZero"/>
        <c:crossBetween val="between"/>
      </c:valAx>
      <c:catAx>
        <c:axId val="149097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9095552"/>
        <c:crosses val="autoZero"/>
        <c:auto val="1"/>
        <c:lblAlgn val="ctr"/>
        <c:lblOffset val="100"/>
        <c:noMultiLvlLbl val="0"/>
      </c:cat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21038694590469"/>
          <c:y val="0"/>
          <c:w val="0.54828200413394457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C34D-4B1B-B28E-DE0324D6FE2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34D-4B1B-B28E-DE0324D6FE20}"/>
              </c:ext>
            </c:extLst>
          </c:dPt>
          <c:dPt>
            <c:idx val="3"/>
            <c:invertIfNegative val="0"/>
            <c:bubble3D val="0"/>
            <c:spPr>
              <a:solidFill>
                <a:srgbClr val="008E40"/>
              </a:solidFill>
            </c:spPr>
            <c:extLst>
              <c:ext xmlns:c16="http://schemas.microsoft.com/office/drawing/2014/chart" uri="{C3380CC4-5D6E-409C-BE32-E72D297353CC}">
                <c16:uniqueId val="{00000002-C34D-4B1B-B28E-DE0324D6FE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26,8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4D-4B1B-B28E-DE0324D6FE2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34,4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4D-4B1B-B28E-DE0324D6FE2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28,2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4D-4B1B-B28E-DE0324D6FE2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10,5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4D-4B1B-B28E-DE0324D6FE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"2"</c:v>
                </c:pt>
                <c:pt idx="1">
                  <c:v>"3"</c:v>
                </c:pt>
                <c:pt idx="2">
                  <c:v>"4"</c:v>
                </c:pt>
                <c:pt idx="3">
                  <c:v>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26.8</c:v>
                </c:pt>
                <c:pt idx="1">
                  <c:v>34.4</c:v>
                </c:pt>
                <c:pt idx="2">
                  <c:v>28.2</c:v>
                </c:pt>
                <c:pt idx="3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4D-4B1B-B28E-DE0324D6FE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9251584"/>
        <c:axId val="149253120"/>
      </c:barChart>
      <c:catAx>
        <c:axId val="149251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253120"/>
        <c:crosses val="autoZero"/>
        <c:auto val="1"/>
        <c:lblAlgn val="ctr"/>
        <c:lblOffset val="100"/>
        <c:noMultiLvlLbl val="0"/>
      </c:catAx>
      <c:valAx>
        <c:axId val="149253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251584"/>
        <c:crosses val="autoZero"/>
        <c:crossBetween val="between"/>
      </c:valAx>
      <c:spPr>
        <a:noFill/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11154855643338E-2"/>
          <c:y val="6.1055050502622485E-2"/>
          <c:w val="0.88997769028871465"/>
          <c:h val="0.81506449240177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D966-468B-98C1-91814F9615E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966-468B-98C1-91814F9615E3}"/>
              </c:ext>
            </c:extLst>
          </c:dPt>
          <c:dPt>
            <c:idx val="3"/>
            <c:invertIfNegative val="0"/>
            <c:bubble3D val="0"/>
            <c:spPr>
              <a:solidFill>
                <a:srgbClr val="008E40"/>
              </a:solidFill>
              <a:ln>
                <a:solidFill>
                  <a:schemeClr val="accent1">
                    <a:alpha val="99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D966-468B-98C1-91814F9615E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/>
                      <a:t>9,6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66-468B-98C1-91814F9615E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38,8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66-468B-98C1-91814F9615E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40,7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66-468B-98C1-91814F9615E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11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66-468B-98C1-91814F9615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"2"</c:v>
                </c:pt>
                <c:pt idx="1">
                  <c:v>"3"</c:v>
                </c:pt>
                <c:pt idx="2">
                  <c:v>"4"</c:v>
                </c:pt>
                <c:pt idx="3">
                  <c:v>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9.6</c:v>
                </c:pt>
                <c:pt idx="1">
                  <c:v>38.800000000000004</c:v>
                </c:pt>
                <c:pt idx="2">
                  <c:v>40.700000000000003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66-468B-98C1-91814F961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1756160"/>
        <c:axId val="151757952"/>
      </c:barChart>
      <c:catAx>
        <c:axId val="151756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757952"/>
        <c:crosses val="autoZero"/>
        <c:auto val="1"/>
        <c:lblAlgn val="ctr"/>
        <c:lblOffset val="100"/>
        <c:noMultiLvlLbl val="0"/>
      </c:catAx>
      <c:valAx>
        <c:axId val="151757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75616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2593024"/>
        <c:axId val="162598912"/>
      </c:barChart>
      <c:catAx>
        <c:axId val="162593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598912"/>
        <c:crosses val="autoZero"/>
        <c:auto val="1"/>
        <c:lblAlgn val="ctr"/>
        <c:lblOffset val="100"/>
        <c:noMultiLvlLbl val="0"/>
      </c:catAx>
      <c:valAx>
        <c:axId val="162598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59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65725679765795E-3"/>
          <c:y val="3.8750728041153468E-2"/>
          <c:w val="0.85648120535045891"/>
          <c:h val="0.89775749601052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8B57-4EDF-9A95-0A05A7072AA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B57-4EDF-9A95-0A05A7072AA7}"/>
              </c:ext>
            </c:extLst>
          </c:dPt>
          <c:dPt>
            <c:idx val="3"/>
            <c:invertIfNegative val="0"/>
            <c:bubble3D val="0"/>
            <c:spPr>
              <a:solidFill>
                <a:srgbClr val="008E40"/>
              </a:solidFill>
            </c:spPr>
            <c:extLst>
              <c:ext xmlns:c16="http://schemas.microsoft.com/office/drawing/2014/chart" uri="{C3380CC4-5D6E-409C-BE32-E72D297353CC}">
                <c16:uniqueId val="{00000002-8B57-4EDF-9A95-0A05A7072AA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26,8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57-4EDF-9A95-0A05A7072A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42,3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57-4EDF-9A95-0A05A7072AA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26,3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57-4EDF-9A95-0A05A7072AA7}"/>
                </c:ext>
              </c:extLst>
            </c:dLbl>
            <c:dLbl>
              <c:idx val="3"/>
              <c:layout>
                <c:manualLayout>
                  <c:x val="9.2604660921709984E-3"/>
                  <c:y val="5.774102155410208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r>
                      <a:rPr lang="en-US" dirty="0"/>
                      <a:t>4,6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436485141095862E-2"/>
                      <c:h val="0.113846517193827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B57-4EDF-9A95-0A05A7072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"2"</c:v>
                </c:pt>
                <c:pt idx="1">
                  <c:v>"3"</c:v>
                </c:pt>
                <c:pt idx="2">
                  <c:v>"4"</c:v>
                </c:pt>
                <c:pt idx="3">
                  <c:v>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26.8</c:v>
                </c:pt>
                <c:pt idx="1">
                  <c:v>42.3</c:v>
                </c:pt>
                <c:pt idx="2">
                  <c:v>26.3</c:v>
                </c:pt>
                <c:pt idx="3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57-4EDF-9A95-0A05A7072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9341696"/>
        <c:axId val="149343232"/>
      </c:barChart>
      <c:catAx>
        <c:axId val="149341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343232"/>
        <c:crosses val="autoZero"/>
        <c:auto val="1"/>
        <c:lblAlgn val="ctr"/>
        <c:lblOffset val="100"/>
        <c:noMultiLvlLbl val="0"/>
      </c:catAx>
      <c:valAx>
        <c:axId val="149343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34169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11154855643435E-2"/>
          <c:y val="6.1055050502622485E-2"/>
          <c:w val="0.88997769028871465"/>
          <c:h val="0.81506449240177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3100-461A-9E2F-B2E994BC6A4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100-461A-9E2F-B2E994BC6A46}"/>
              </c:ext>
            </c:extLst>
          </c:dPt>
          <c:dPt>
            <c:idx val="3"/>
            <c:invertIfNegative val="0"/>
            <c:bubble3D val="0"/>
            <c:spPr>
              <a:solidFill>
                <a:srgbClr val="008E40"/>
              </a:solidFill>
            </c:spPr>
            <c:extLst>
              <c:ext xmlns:c16="http://schemas.microsoft.com/office/drawing/2014/chart" uri="{C3380CC4-5D6E-409C-BE32-E72D297353CC}">
                <c16:uniqueId val="{00000002-3100-461A-9E2F-B2E994BC6A4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9,8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00-461A-9E2F-B2E994BC6A4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33,9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00-461A-9E2F-B2E994BC6A4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38,3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00-461A-9E2F-B2E994BC6A4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/>
                      <a:t>18</a:t>
                    </a:r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00-461A-9E2F-B2E994BC6A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"2"</c:v>
                </c:pt>
                <c:pt idx="1">
                  <c:v>"3"</c:v>
                </c:pt>
                <c:pt idx="2">
                  <c:v>"4"</c:v>
                </c:pt>
                <c:pt idx="3">
                  <c:v>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9.8000000000000007</c:v>
                </c:pt>
                <c:pt idx="1">
                  <c:v>33.9</c:v>
                </c:pt>
                <c:pt idx="2">
                  <c:v>38.300000000000004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00-461A-9E2F-B2E994BC6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9388672"/>
        <c:axId val="149394560"/>
      </c:barChart>
      <c:catAx>
        <c:axId val="149388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394560"/>
        <c:crosses val="autoZero"/>
        <c:auto val="1"/>
        <c:lblAlgn val="ctr"/>
        <c:lblOffset val="100"/>
        <c:noMultiLvlLbl val="0"/>
      </c:catAx>
      <c:valAx>
        <c:axId val="149394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38867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9.7000000000000011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B-45CF-A260-0AF0BC390D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10.870000000000003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B-45CF-A260-0AF0BC390D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9596416"/>
        <c:axId val="149610496"/>
      </c:barChart>
      <c:catAx>
        <c:axId val="149596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10496"/>
        <c:crosses val="autoZero"/>
        <c:auto val="1"/>
        <c:lblAlgn val="ctr"/>
        <c:lblOffset val="100"/>
        <c:noMultiLvlLbl val="0"/>
      </c:catAx>
      <c:valAx>
        <c:axId val="1496104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959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4-4FE4-80EE-2433CB921B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54-4FE4-80EE-2433CB921B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9648128"/>
        <c:axId val="149649664"/>
      </c:barChart>
      <c:catAx>
        <c:axId val="149648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49664"/>
        <c:crosses val="autoZero"/>
        <c:auto val="1"/>
        <c:lblAlgn val="ctr"/>
        <c:lblOffset val="100"/>
        <c:noMultiLvlLbl val="0"/>
      </c:catAx>
      <c:valAx>
        <c:axId val="1496496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964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6B-4F94-AE65-3A413818B7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6B-4F94-AE65-3A413818B7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9679104"/>
        <c:axId val="149680896"/>
      </c:barChart>
      <c:catAx>
        <c:axId val="149679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80896"/>
        <c:crosses val="autoZero"/>
        <c:auto val="1"/>
        <c:lblAlgn val="ctr"/>
        <c:lblOffset val="100"/>
        <c:noMultiLvlLbl val="0"/>
      </c:catAx>
      <c:valAx>
        <c:axId val="1496808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967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CF-43A7-9205-DF5928A1B9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средний балл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CF-43A7-9205-DF5928A1B9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2258048"/>
        <c:axId val="152259584"/>
      </c:barChart>
      <c:catAx>
        <c:axId val="152258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259584"/>
        <c:crosses val="autoZero"/>
        <c:auto val="1"/>
        <c:lblAlgn val="ctr"/>
        <c:lblOffset val="100"/>
        <c:noMultiLvlLbl val="0"/>
      </c:catAx>
      <c:valAx>
        <c:axId val="1522595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52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chemeClr val="tx1"/>
                </a:solidFill>
              </a:rPr>
              <a:t>Количество учреждений ТОП -50 </a:t>
            </a:r>
            <a:endParaRPr lang="ru-RU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учреждения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9E-4329-9ECA-A0C65740AD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учреждения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9E-4329-9ECA-A0C65740AD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учреждения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9E-4329-9ECA-A0C65740AD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2463232"/>
        <c:axId val="152464768"/>
      </c:barChart>
      <c:catAx>
        <c:axId val="15246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464768"/>
        <c:crosses val="autoZero"/>
        <c:auto val="1"/>
        <c:lblAlgn val="ctr"/>
        <c:lblOffset val="100"/>
        <c:noMultiLvlLbl val="0"/>
      </c:catAx>
      <c:valAx>
        <c:axId val="15246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46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</a:rPr>
              <a:t>доля школьников, систематически получающих горячее питание</a:t>
            </a:r>
          </a:p>
        </c:rich>
      </c:tx>
      <c:layout>
        <c:manualLayout>
          <c:xMode val="edge"/>
          <c:yMode val="edge"/>
          <c:x val="0.14934005348612106"/>
          <c:y val="2.16230941455898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7.0871893564925072E-3"/>
                  <c:y val="-1.5820897216523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FF-422B-8559-71694873E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FF-422B-8559-71694873E2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4.5102810375397052E-17"/>
                  <c:y val="-3.2074256315958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558692995792141E-2"/>
                      <c:h val="8.86907244871609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3FF-422B-8559-71694873E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89.9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FF-422B-8559-71694873E23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0871893564924213E-3"/>
                  <c:y val="-1.22170481922582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FF-422B-8559-71694873E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96.6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FF-422B-8559-71694873E23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2523136138955066E-2"/>
                  <c:y val="-1.405501119463305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3FF-422B-8559-71694873E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3FF-422B-8559-71694873E2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3890176"/>
        <c:axId val="173908352"/>
      </c:barChart>
      <c:catAx>
        <c:axId val="17389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08352"/>
        <c:crosses val="autoZero"/>
        <c:auto val="1"/>
        <c:lblAlgn val="ctr"/>
        <c:lblOffset val="100"/>
        <c:noMultiLvlLbl val="0"/>
      </c:catAx>
      <c:valAx>
        <c:axId val="17390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89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</a:rPr>
              <a:t>Охват двухразовым горячим питанием </a:t>
            </a:r>
          </a:p>
        </c:rich>
      </c:tx>
      <c:layout>
        <c:manualLayout>
          <c:xMode val="edge"/>
          <c:yMode val="edge"/>
          <c:x val="0.149611630883630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79-44B6-A7E5-5D1BEBDB87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80.599999999999994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79-44B6-A7E5-5D1BEBDB87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89.1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79-44B6-A7E5-5D1BEBDB87B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79-44B6-A7E5-5D1BEBDB8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3973504"/>
        <c:axId val="173975040"/>
      </c:barChart>
      <c:catAx>
        <c:axId val="17397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75040"/>
        <c:crosses val="autoZero"/>
        <c:auto val="1"/>
        <c:lblAlgn val="ctr"/>
        <c:lblOffset val="100"/>
        <c:noMultiLvlLbl val="0"/>
      </c:catAx>
      <c:valAx>
        <c:axId val="17397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7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89.9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7D-45C8-B10A-4CB3ED0A29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7932825883777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7D-45C8-B10A-4CB3ED0A29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95.6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7D-45C8-B10A-4CB3ED0A298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3-E27D-45C8-B10A-4CB3ED0A29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7840128"/>
        <c:axId val="157841664"/>
        <c:axId val="0"/>
      </c:bar3DChart>
      <c:catAx>
        <c:axId val="157840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841664"/>
        <c:crosses val="autoZero"/>
        <c:auto val="1"/>
        <c:lblAlgn val="ctr"/>
        <c:lblOffset val="100"/>
        <c:noMultiLvlLbl val="0"/>
      </c:catAx>
      <c:valAx>
        <c:axId val="15784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84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495509424216724E-2"/>
          <c:y val="4.6380377790131704E-2"/>
          <c:w val="0.89753211003113853"/>
          <c:h val="0.520750760899561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86.5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3-4335-A447-2ECE4C4053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7932825883777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53-4335-A447-2ECE4C405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91.2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53-4335-A447-2ECE4C4053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3-E953-4335-A447-2ECE4C405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336768"/>
        <c:axId val="162338304"/>
        <c:axId val="0"/>
      </c:bar3DChart>
      <c:catAx>
        <c:axId val="162336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338304"/>
        <c:crosses val="autoZero"/>
        <c:auto val="1"/>
        <c:lblAlgn val="ctr"/>
        <c:lblOffset val="100"/>
        <c:noMultiLvlLbl val="0"/>
      </c:catAx>
      <c:valAx>
        <c:axId val="16233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33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177608241105451"/>
          <c:y val="0.36213819775789607"/>
          <c:w val="0.13539327415522728"/>
          <c:h val="0.314054544800086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89.3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6-49A9-A5EF-ECA367071C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C96-49A9-A5EF-ECA367071C3B}"/>
              </c:ext>
            </c:extLst>
          </c:dPt>
          <c:dLbls>
            <c:dLbl>
              <c:idx val="0"/>
              <c:layout>
                <c:manualLayout>
                  <c:x val="5.07932825883777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96-49A9-A5EF-ECA367071C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86.5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96-49A9-A5EF-ECA367071C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4-5C96-49A9-A5EF-ECA367071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391168"/>
        <c:axId val="162392704"/>
        <c:axId val="0"/>
      </c:bar3DChart>
      <c:catAx>
        <c:axId val="162391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392704"/>
        <c:crosses val="autoZero"/>
        <c:auto val="1"/>
        <c:lblAlgn val="ctr"/>
        <c:lblOffset val="100"/>
        <c:noMultiLvlLbl val="0"/>
      </c:catAx>
      <c:valAx>
        <c:axId val="16239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39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0272720187995141"/>
                  <c:y val="-7.1110613399031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7E-4EE7-81C7-38DAFBB1AB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7E-4EE7-81C7-38DAFBB1AB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8.551775116404201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7E-4EE7-81C7-38DAFBB1AB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93.5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7E-4EE7-81C7-38DAFBB1AB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4-2E7E-4EE7-81C7-38DAFBB1A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461568"/>
        <c:axId val="162463104"/>
        <c:axId val="0"/>
      </c:bar3DChart>
      <c:catAx>
        <c:axId val="162461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463104"/>
        <c:crosses val="autoZero"/>
        <c:auto val="1"/>
        <c:lblAlgn val="ctr"/>
        <c:lblOffset val="100"/>
        <c:noMultiLvlLbl val="0"/>
      </c:catAx>
      <c:valAx>
        <c:axId val="16246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461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84.2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2-4049-A709-B37F34124E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7932825883777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B2-4049-A709-B37F34124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86.2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B2-4049-A709-B37F34124E7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3-55B2-4049-A709-B37F34124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966144"/>
        <c:axId val="162972032"/>
        <c:axId val="0"/>
      </c:bar3DChart>
      <c:catAx>
        <c:axId val="162966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72032"/>
        <c:crosses val="autoZero"/>
        <c:auto val="1"/>
        <c:lblAlgn val="ctr"/>
        <c:lblOffset val="100"/>
        <c:noMultiLvlLbl val="0"/>
      </c:catAx>
      <c:valAx>
        <c:axId val="16297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6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839083055885566"/>
          <c:y val="0.29752256035536667"/>
          <c:w val="0.12398292371439884"/>
          <c:h val="0.37532545703967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79.599999999999994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BA-4409-B430-30419FB792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7932825883777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BA-4409-B430-30419FB792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94.5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BA-4409-B430-30419FB7926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успеваемость </c:v>
                </c:pt>
                <c:pt idx="1">
                  <c:v>количество "2"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3-25BA-4409-B430-30419FB79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3052928"/>
        <c:axId val="163058816"/>
        <c:axId val="0"/>
      </c:bar3DChart>
      <c:catAx>
        <c:axId val="163052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058816"/>
        <c:crosses val="autoZero"/>
        <c:auto val="1"/>
        <c:lblAlgn val="ctr"/>
        <c:lblOffset val="100"/>
        <c:noMultiLvlLbl val="0"/>
      </c:catAx>
      <c:valAx>
        <c:axId val="16305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05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827832764129066"/>
          <c:y val="0.35539908732047387"/>
          <c:w val="0.11360919380168312"/>
          <c:h val="0.360312438758084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F2DFD2-B912-4D81-8FEC-86027B6CB3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4DEDFDF-4823-4C59-B167-B1722ABAF908}" type="pres">
      <dgm:prSet presAssocID="{CBF2DFD2-B912-4D81-8FEC-86027B6CB3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D0712-2750-4111-9C0C-D7ABEE0A53A3}" type="presOf" srcId="{CBF2DFD2-B912-4D81-8FEC-86027B6CB369}" destId="{14DEDFDF-4823-4C59-B167-B1722ABAF90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D23871-47A0-4227-9036-5036197B5A3F}" type="doc">
      <dgm:prSet loTypeId="urn:microsoft.com/office/officeart/2008/layout/AccentedPicture" loCatId="picture" qsTypeId="urn:microsoft.com/office/officeart/2005/8/quickstyle/3d1" qsCatId="3D" csTypeId="urn:microsoft.com/office/officeart/2005/8/colors/accent1_2" csCatId="accent1" phldr="1"/>
      <dgm:spPr/>
    </dgm:pt>
    <dgm:pt modelId="{9A488921-762E-4575-827C-8E3EAE1E7730}">
      <dgm:prSet phldrT="[Текст]" phldr="1"/>
      <dgm:spPr/>
      <dgm:t>
        <a:bodyPr/>
        <a:lstStyle/>
        <a:p>
          <a:endParaRPr lang="ru-RU" dirty="0"/>
        </a:p>
      </dgm:t>
    </dgm:pt>
    <dgm:pt modelId="{45CEA3C7-2166-483C-B8B5-4ECCB434DCCB}" type="sibTrans" cxnId="{16A8E456-9411-4F80-BDB1-E642698840D8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511152-4F61-4176-995F-6FE50878A2B7}" type="parTrans" cxnId="{16A8E456-9411-4F80-BDB1-E642698840D8}">
      <dgm:prSet/>
      <dgm:spPr/>
      <dgm:t>
        <a:bodyPr/>
        <a:lstStyle/>
        <a:p>
          <a:endParaRPr lang="ru-RU"/>
        </a:p>
      </dgm:t>
    </dgm:pt>
    <dgm:pt modelId="{83481E3B-63AE-4AF6-931F-00C34DDAA75C}" type="pres">
      <dgm:prSet presAssocID="{83D23871-47A0-4227-9036-5036197B5A3F}" presName="Name0" presStyleCnt="0">
        <dgm:presLayoutVars>
          <dgm:dir/>
        </dgm:presLayoutVars>
      </dgm:prSet>
      <dgm:spPr/>
    </dgm:pt>
    <dgm:pt modelId="{B1FAFC6F-5746-4939-A7DB-D9E9AD9ECDE0}" type="pres">
      <dgm:prSet presAssocID="{45CEA3C7-2166-483C-B8B5-4ECCB434DCCB}" presName="picture_1" presStyleLbl="bgImgPlace1" presStyleIdx="0" presStyleCnt="1" custLinFactNeighborX="-85" custLinFactNeighborY="20366"/>
      <dgm:spPr/>
      <dgm:t>
        <a:bodyPr/>
        <a:lstStyle/>
        <a:p>
          <a:endParaRPr lang="ru-RU"/>
        </a:p>
      </dgm:t>
    </dgm:pt>
    <dgm:pt modelId="{41E0E83D-06E9-4C74-982D-CC56BB8D07A1}" type="pres">
      <dgm:prSet presAssocID="{9A488921-762E-4575-827C-8E3EAE1E7730}" presName="text_1" presStyleLbl="node1" presStyleIdx="0" presStyleCnt="0" custScaleX="136434" custScaleY="166667" custLinFactNeighborX="17343" custLinFactNeighborY="-55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FF48D-B688-4FE7-8924-6724A41E6613}" type="pres">
      <dgm:prSet presAssocID="{83D23871-47A0-4227-9036-5036197B5A3F}" presName="maxNode" presStyleCnt="0"/>
      <dgm:spPr/>
    </dgm:pt>
    <dgm:pt modelId="{B7130AB8-5527-4485-BDF2-20177A0AF7C4}" type="pres">
      <dgm:prSet presAssocID="{83D23871-47A0-4227-9036-5036197B5A3F}" presName="Name33" presStyleCnt="0"/>
      <dgm:spPr/>
    </dgm:pt>
  </dgm:ptLst>
  <dgm:cxnLst>
    <dgm:cxn modelId="{D0767F54-889E-4C92-946D-42E0ACC608D0}" type="presOf" srcId="{9A488921-762E-4575-827C-8E3EAE1E7730}" destId="{41E0E83D-06E9-4C74-982D-CC56BB8D07A1}" srcOrd="0" destOrd="0" presId="urn:microsoft.com/office/officeart/2008/layout/AccentedPicture"/>
    <dgm:cxn modelId="{44FFE965-9CDB-4FFF-9161-E7E365473533}" type="presOf" srcId="{83D23871-47A0-4227-9036-5036197B5A3F}" destId="{83481E3B-63AE-4AF6-931F-00C34DDAA75C}" srcOrd="0" destOrd="0" presId="urn:microsoft.com/office/officeart/2008/layout/AccentedPicture"/>
    <dgm:cxn modelId="{A17FBA2F-0A9B-4D75-A143-E4BCCCF03C32}" type="presOf" srcId="{45CEA3C7-2166-483C-B8B5-4ECCB434DCCB}" destId="{B1FAFC6F-5746-4939-A7DB-D9E9AD9ECDE0}" srcOrd="0" destOrd="0" presId="urn:microsoft.com/office/officeart/2008/layout/AccentedPicture"/>
    <dgm:cxn modelId="{16A8E456-9411-4F80-BDB1-E642698840D8}" srcId="{83D23871-47A0-4227-9036-5036197B5A3F}" destId="{9A488921-762E-4575-827C-8E3EAE1E7730}" srcOrd="0" destOrd="0" parTransId="{32511152-4F61-4176-995F-6FE50878A2B7}" sibTransId="{45CEA3C7-2166-483C-B8B5-4ECCB434DCCB}"/>
    <dgm:cxn modelId="{DC029F60-4DDB-4E36-A28D-0EFEB099FBB8}" type="presParOf" srcId="{83481E3B-63AE-4AF6-931F-00C34DDAA75C}" destId="{B1FAFC6F-5746-4939-A7DB-D9E9AD9ECDE0}" srcOrd="0" destOrd="0" presId="urn:microsoft.com/office/officeart/2008/layout/AccentedPicture"/>
    <dgm:cxn modelId="{C6C5D8A8-8A8B-4CC9-BAF3-178BE2901166}" type="presParOf" srcId="{83481E3B-63AE-4AF6-931F-00C34DDAA75C}" destId="{41E0E83D-06E9-4C74-982D-CC56BB8D07A1}" srcOrd="1" destOrd="0" presId="urn:microsoft.com/office/officeart/2008/layout/AccentedPicture"/>
    <dgm:cxn modelId="{D8B53A0B-3B4A-43E6-BF76-6C28992BACC6}" type="presParOf" srcId="{83481E3B-63AE-4AF6-931F-00C34DDAA75C}" destId="{42CFF48D-B688-4FE7-8924-6724A41E6613}" srcOrd="2" destOrd="0" presId="urn:microsoft.com/office/officeart/2008/layout/AccentedPicture"/>
    <dgm:cxn modelId="{E928AF50-EEA3-47C0-B662-99887A9C1937}" type="presParOf" srcId="{42CFF48D-B688-4FE7-8924-6724A41E6613}" destId="{B7130AB8-5527-4485-BDF2-20177A0AF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0DF283-AE24-44CE-9F95-CD58031105B4}" type="doc">
      <dgm:prSet loTypeId="urn:microsoft.com/office/officeart/2005/8/layout/h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4A77913-AA7D-4CE6-9B1D-F329369383D2}">
      <dgm:prSet phldrT="[Текст]"/>
      <dgm:spPr/>
      <dgm:t>
        <a:bodyPr/>
        <a:lstStyle/>
        <a:p>
          <a:r>
            <a:rPr lang="ru-RU" dirty="0" smtClean="0"/>
            <a:t>1016</a:t>
          </a:r>
          <a:endParaRPr lang="ru-RU" dirty="0"/>
        </a:p>
      </dgm:t>
    </dgm:pt>
    <dgm:pt modelId="{5F9A7106-A8B6-4D43-BD5D-9DA85A2BAACC}" type="parTrans" cxnId="{5900C1F3-9194-4EBA-91AA-6AAFFCFD6D99}">
      <dgm:prSet/>
      <dgm:spPr/>
      <dgm:t>
        <a:bodyPr/>
        <a:lstStyle/>
        <a:p>
          <a:endParaRPr lang="ru-RU"/>
        </a:p>
      </dgm:t>
    </dgm:pt>
    <dgm:pt modelId="{7FC82D51-8B8F-4B65-BB10-C7720E72BA2E}" type="sibTrans" cxnId="{5900C1F3-9194-4EBA-91AA-6AAFFCFD6D99}">
      <dgm:prSet/>
      <dgm:spPr/>
      <dgm:t>
        <a:bodyPr/>
        <a:lstStyle/>
        <a:p>
          <a:endParaRPr lang="ru-RU"/>
        </a:p>
      </dgm:t>
    </dgm:pt>
    <dgm:pt modelId="{1C25FF29-E2D6-4DBD-9511-67A1F059A14A}">
      <dgm:prSet phldrT="[Текст]" custT="1"/>
      <dgm:spPr/>
      <dgm:t>
        <a:bodyPr/>
        <a:lstStyle/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 детского творчества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1D1818-7116-4082-BE86-75876709F2F4}" type="parTrans" cxnId="{260A7C7C-1BAD-42B9-ADFE-B4EA4DF9BFA0}">
      <dgm:prSet/>
      <dgm:spPr/>
      <dgm:t>
        <a:bodyPr/>
        <a:lstStyle/>
        <a:p>
          <a:endParaRPr lang="ru-RU"/>
        </a:p>
      </dgm:t>
    </dgm:pt>
    <dgm:pt modelId="{C7D0701B-A1A8-4B0F-8F37-D79E7D23F56D}" type="sibTrans" cxnId="{260A7C7C-1BAD-42B9-ADFE-B4EA4DF9BFA0}">
      <dgm:prSet/>
      <dgm:spPr/>
      <dgm:t>
        <a:bodyPr/>
        <a:lstStyle/>
        <a:p>
          <a:endParaRPr lang="ru-RU"/>
        </a:p>
      </dgm:t>
    </dgm:pt>
    <dgm:pt modelId="{3D995684-CF2B-4446-9C3C-571FCD9FB597}">
      <dgm:prSet phldrT="[Текст]"/>
      <dgm:spPr/>
      <dgm:t>
        <a:bodyPr/>
        <a:lstStyle/>
        <a:p>
          <a:r>
            <a:rPr lang="ru-RU" dirty="0" smtClean="0"/>
            <a:t>842</a:t>
          </a:r>
          <a:endParaRPr lang="ru-RU" dirty="0"/>
        </a:p>
      </dgm:t>
    </dgm:pt>
    <dgm:pt modelId="{5FEE64B5-0215-4236-A13C-A2C8127E2B72}" type="parTrans" cxnId="{3B2CBA7E-AF9A-448A-AD7B-1B95185DB18B}">
      <dgm:prSet/>
      <dgm:spPr/>
      <dgm:t>
        <a:bodyPr/>
        <a:lstStyle/>
        <a:p>
          <a:endParaRPr lang="ru-RU"/>
        </a:p>
      </dgm:t>
    </dgm:pt>
    <dgm:pt modelId="{A2A4C89F-4A98-4AFD-BEF9-E6B3CCD7FED6}" type="sibTrans" cxnId="{3B2CBA7E-AF9A-448A-AD7B-1B95185DB18B}">
      <dgm:prSet/>
      <dgm:spPr/>
      <dgm:t>
        <a:bodyPr/>
        <a:lstStyle/>
        <a:p>
          <a:endParaRPr lang="ru-RU"/>
        </a:p>
      </dgm:t>
    </dgm:pt>
    <dgm:pt modelId="{82E68C8D-9451-4C45-A3E1-F2843E4EFE01}">
      <dgm:prSet phldrT="[Текст]"/>
      <dgm:spPr/>
      <dgm:t>
        <a:bodyPr/>
        <a:lstStyle/>
        <a:p>
          <a:pPr algn="ctr"/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Детско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юношеская спортивная школа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3769F6-5CBF-445E-9882-49F072F505FA}" type="parTrans" cxnId="{F21EA145-BEAE-4B67-BABC-BF5B9B5F069D}">
      <dgm:prSet/>
      <dgm:spPr/>
      <dgm:t>
        <a:bodyPr/>
        <a:lstStyle/>
        <a:p>
          <a:endParaRPr lang="ru-RU"/>
        </a:p>
      </dgm:t>
    </dgm:pt>
    <dgm:pt modelId="{86CC30A3-21CC-4C3C-BBE7-A4BD96AA4677}" type="sibTrans" cxnId="{F21EA145-BEAE-4B67-BABC-BF5B9B5F069D}">
      <dgm:prSet/>
      <dgm:spPr/>
      <dgm:t>
        <a:bodyPr/>
        <a:lstStyle/>
        <a:p>
          <a:endParaRPr lang="ru-RU"/>
        </a:p>
      </dgm:t>
    </dgm:pt>
    <dgm:pt modelId="{D187BC8C-48E3-4F9A-A4F5-0E05B60C31E8}">
      <dgm:prSet phldrT="[Текст]"/>
      <dgm:spPr/>
      <dgm:t>
        <a:bodyPr/>
        <a:lstStyle/>
        <a:p>
          <a:r>
            <a:rPr lang="ru-RU" dirty="0" smtClean="0"/>
            <a:t>175</a:t>
          </a:r>
          <a:endParaRPr lang="ru-RU" dirty="0"/>
        </a:p>
      </dgm:t>
    </dgm:pt>
    <dgm:pt modelId="{C7D52677-D5A4-4802-B1CE-7CE44F0515B7}" type="parTrans" cxnId="{F9428F52-2119-4F12-B159-8240CDE007B3}">
      <dgm:prSet/>
      <dgm:spPr/>
      <dgm:t>
        <a:bodyPr/>
        <a:lstStyle/>
        <a:p>
          <a:endParaRPr lang="ru-RU"/>
        </a:p>
      </dgm:t>
    </dgm:pt>
    <dgm:pt modelId="{133CCCA0-C301-4268-A3E3-13972E93F47A}" type="sibTrans" cxnId="{F9428F52-2119-4F12-B159-8240CDE007B3}">
      <dgm:prSet/>
      <dgm:spPr/>
      <dgm:t>
        <a:bodyPr/>
        <a:lstStyle/>
        <a:p>
          <a:endParaRPr lang="ru-RU"/>
        </a:p>
      </dgm:t>
    </dgm:pt>
    <dgm:pt modelId="{FD89ADB8-D326-4D20-AFCD-3957FA860FFE}">
      <dgm:prSet phldrT="[Текст]" custT="1"/>
      <dgm:spPr/>
      <dgm:t>
        <a:bodyPr/>
        <a:lstStyle/>
        <a:p>
          <a:pPr algn="ctr"/>
          <a:r>
            <a:rPr lang="ru-RU" sz="1600" b="1" dirty="0" err="1" smtClean="0"/>
            <a:t>Гремяченская</a:t>
          </a:r>
          <a:r>
            <a:rPr lang="ru-RU" sz="1600" b="1" dirty="0" smtClean="0"/>
            <a:t> ДШИ</a:t>
          </a:r>
          <a:endParaRPr lang="ru-RU" sz="1600" b="1" dirty="0"/>
        </a:p>
      </dgm:t>
    </dgm:pt>
    <dgm:pt modelId="{C3151C90-A85A-4725-B79B-18ED4CA9A5C1}" type="parTrans" cxnId="{BE3BF3F0-DAF9-4C3A-8F92-014C5FAE3239}">
      <dgm:prSet/>
      <dgm:spPr/>
      <dgm:t>
        <a:bodyPr/>
        <a:lstStyle/>
        <a:p>
          <a:endParaRPr lang="ru-RU"/>
        </a:p>
      </dgm:t>
    </dgm:pt>
    <dgm:pt modelId="{DA837A6D-9F0D-43E1-B7DD-8A32CB37040D}" type="sibTrans" cxnId="{BE3BF3F0-DAF9-4C3A-8F92-014C5FAE3239}">
      <dgm:prSet/>
      <dgm:spPr/>
      <dgm:t>
        <a:bodyPr/>
        <a:lstStyle/>
        <a:p>
          <a:endParaRPr lang="ru-RU"/>
        </a:p>
      </dgm:t>
    </dgm:pt>
    <dgm:pt modelId="{556E1B94-FB44-46B5-BAC8-C0D222785743}">
      <dgm:prSet phldrT="[Текст]"/>
      <dgm:spPr/>
      <dgm:t>
        <a:bodyPr/>
        <a:lstStyle/>
        <a:p>
          <a:r>
            <a:rPr lang="ru-RU" dirty="0" smtClean="0"/>
            <a:t>404</a:t>
          </a:r>
          <a:endParaRPr lang="ru-RU" dirty="0"/>
        </a:p>
      </dgm:t>
    </dgm:pt>
    <dgm:pt modelId="{7B2BE0F6-6C17-4EBA-AE46-5C43D6CCD5D9}" type="parTrans" cxnId="{F185D33B-35D6-40EA-8FB9-71E371ABAAEF}">
      <dgm:prSet/>
      <dgm:spPr/>
      <dgm:t>
        <a:bodyPr/>
        <a:lstStyle/>
        <a:p>
          <a:endParaRPr lang="ru-RU"/>
        </a:p>
      </dgm:t>
    </dgm:pt>
    <dgm:pt modelId="{07CA7566-A02D-4DDF-AD57-80C9744C1A23}" type="sibTrans" cxnId="{F185D33B-35D6-40EA-8FB9-71E371ABAAEF}">
      <dgm:prSet/>
      <dgm:spPr/>
      <dgm:t>
        <a:bodyPr/>
        <a:lstStyle/>
        <a:p>
          <a:endParaRPr lang="ru-RU"/>
        </a:p>
      </dgm:t>
    </dgm:pt>
    <dgm:pt modelId="{CE00BA45-C29E-407E-9EFC-03209B9E9761}" type="pres">
      <dgm:prSet presAssocID="{640DF283-AE24-44CE-9F95-CD58031105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A3BA6F-2757-4C50-B1C7-440218520F64}" type="pres">
      <dgm:prSet presAssocID="{640DF283-AE24-44CE-9F95-CD58031105B4}" presName="tSp" presStyleCnt="0"/>
      <dgm:spPr/>
    </dgm:pt>
    <dgm:pt modelId="{EEFB8DBA-141C-4CC0-BB13-0601877D6FD4}" type="pres">
      <dgm:prSet presAssocID="{640DF283-AE24-44CE-9F95-CD58031105B4}" presName="bSp" presStyleCnt="0"/>
      <dgm:spPr/>
    </dgm:pt>
    <dgm:pt modelId="{09901EFF-C179-4D97-9BFC-65C56CF0AA80}" type="pres">
      <dgm:prSet presAssocID="{640DF283-AE24-44CE-9F95-CD58031105B4}" presName="process" presStyleCnt="0"/>
      <dgm:spPr/>
    </dgm:pt>
    <dgm:pt modelId="{A4AEB054-A7F1-455A-9C3A-6D2A7F5BCAAF}" type="pres">
      <dgm:prSet presAssocID="{74A77913-AA7D-4CE6-9B1D-F329369383D2}" presName="composite1" presStyleCnt="0"/>
      <dgm:spPr/>
    </dgm:pt>
    <dgm:pt modelId="{5E593323-99FE-4CDB-B33D-621A516C7D2A}" type="pres">
      <dgm:prSet presAssocID="{74A77913-AA7D-4CE6-9B1D-F329369383D2}" presName="dummyNode1" presStyleLbl="node1" presStyleIdx="0" presStyleCnt="4"/>
      <dgm:spPr/>
    </dgm:pt>
    <dgm:pt modelId="{179207FC-6091-4485-81EB-C608F8E470C0}" type="pres">
      <dgm:prSet presAssocID="{74A77913-AA7D-4CE6-9B1D-F329369383D2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349D5-3851-444F-9F01-85EC12226639}" type="pres">
      <dgm:prSet presAssocID="{74A77913-AA7D-4CE6-9B1D-F329369383D2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0A70D-7C77-4CD3-AD25-192BB51E02FD}" type="pres">
      <dgm:prSet presAssocID="{74A77913-AA7D-4CE6-9B1D-F329369383D2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A666A-1C3A-43A8-B4CB-0E2B59E47528}" type="pres">
      <dgm:prSet presAssocID="{74A77913-AA7D-4CE6-9B1D-F329369383D2}" presName="connSite1" presStyleCnt="0"/>
      <dgm:spPr/>
    </dgm:pt>
    <dgm:pt modelId="{3E389C4C-31DF-4BF0-8714-DE903C1C9FC1}" type="pres">
      <dgm:prSet presAssocID="{7FC82D51-8B8F-4B65-BB10-C7720E72BA2E}" presName="Name9" presStyleLbl="sibTrans2D1" presStyleIdx="0" presStyleCnt="3"/>
      <dgm:spPr/>
      <dgm:t>
        <a:bodyPr/>
        <a:lstStyle/>
        <a:p>
          <a:endParaRPr lang="ru-RU"/>
        </a:p>
      </dgm:t>
    </dgm:pt>
    <dgm:pt modelId="{D9714156-D578-4D12-BE3C-7A6632682BF5}" type="pres">
      <dgm:prSet presAssocID="{3D995684-CF2B-4446-9C3C-571FCD9FB597}" presName="composite2" presStyleCnt="0"/>
      <dgm:spPr/>
    </dgm:pt>
    <dgm:pt modelId="{E50A146C-A6D1-48CA-B054-EE5807334D67}" type="pres">
      <dgm:prSet presAssocID="{3D995684-CF2B-4446-9C3C-571FCD9FB597}" presName="dummyNode2" presStyleLbl="node1" presStyleIdx="0" presStyleCnt="4"/>
      <dgm:spPr/>
    </dgm:pt>
    <dgm:pt modelId="{A65427C0-3FA5-44A4-BA80-B22D47DBF14A}" type="pres">
      <dgm:prSet presAssocID="{3D995684-CF2B-4446-9C3C-571FCD9FB597}" presName="childNode2" presStyleLbl="bgAcc1" presStyleIdx="1" presStyleCnt="4" custScaleY="126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BB6E9-69A9-4D78-87D8-AC721CC3A1E9}" type="pres">
      <dgm:prSet presAssocID="{3D995684-CF2B-4446-9C3C-571FCD9FB597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C10F2-D5BD-46E1-956F-32F47BB4F7F4}" type="pres">
      <dgm:prSet presAssocID="{3D995684-CF2B-4446-9C3C-571FCD9FB597}" presName="parentNode2" presStyleLbl="node1" presStyleIdx="1" presStyleCnt="4" custLinFactNeighborX="-3159" custLinFactNeighborY="-137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EBE7FC-4AAD-4180-975E-F0A06CB1E41E}" type="pres">
      <dgm:prSet presAssocID="{3D995684-CF2B-4446-9C3C-571FCD9FB597}" presName="connSite2" presStyleCnt="0"/>
      <dgm:spPr/>
    </dgm:pt>
    <dgm:pt modelId="{8F963419-8266-4A96-A6E6-2A37467EDBA6}" type="pres">
      <dgm:prSet presAssocID="{A2A4C89F-4A98-4AFD-BEF9-E6B3CCD7FED6}" presName="Name18" presStyleLbl="sibTrans2D1" presStyleIdx="1" presStyleCnt="3" custLinFactNeighborX="7298" custLinFactNeighborY="-1640"/>
      <dgm:spPr/>
      <dgm:t>
        <a:bodyPr/>
        <a:lstStyle/>
        <a:p>
          <a:endParaRPr lang="ru-RU"/>
        </a:p>
      </dgm:t>
    </dgm:pt>
    <dgm:pt modelId="{FA7F24D0-A6BB-4EE6-879D-4A4AD7980B3D}" type="pres">
      <dgm:prSet presAssocID="{556E1B94-FB44-46B5-BAC8-C0D222785743}" presName="composite1" presStyleCnt="0"/>
      <dgm:spPr/>
    </dgm:pt>
    <dgm:pt modelId="{1362D6BE-A4B2-49F9-9363-85AD26C28E78}" type="pres">
      <dgm:prSet presAssocID="{556E1B94-FB44-46B5-BAC8-C0D222785743}" presName="dummyNode1" presStyleLbl="node1" presStyleIdx="1" presStyleCnt="4"/>
      <dgm:spPr/>
    </dgm:pt>
    <dgm:pt modelId="{5EA3A7B7-4973-43FC-8591-984716E02D0B}" type="pres">
      <dgm:prSet presAssocID="{556E1B94-FB44-46B5-BAC8-C0D222785743}" presName="childNode1" presStyleLbl="bgAcc1" presStyleIdx="2" presStyleCnt="4" custScaleX="137498">
        <dgm:presLayoutVars>
          <dgm:bulletEnabled val="1"/>
        </dgm:presLayoutVars>
      </dgm:prSet>
      <dgm:spPr/>
    </dgm:pt>
    <dgm:pt modelId="{BCB47F73-E990-444E-9F7A-1214BB145A7D}" type="pres">
      <dgm:prSet presAssocID="{556E1B94-FB44-46B5-BAC8-C0D222785743}" presName="childNode1tx" presStyleLbl="bgAcc1" presStyleIdx="2" presStyleCnt="4">
        <dgm:presLayoutVars>
          <dgm:bulletEnabled val="1"/>
        </dgm:presLayoutVars>
      </dgm:prSet>
      <dgm:spPr/>
    </dgm:pt>
    <dgm:pt modelId="{73A9C74F-3452-45BC-98CA-BF19517E1D04}" type="pres">
      <dgm:prSet presAssocID="{556E1B94-FB44-46B5-BAC8-C0D222785743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6AFEA-D5E0-4999-8E54-3C475E3D339B}" type="pres">
      <dgm:prSet presAssocID="{556E1B94-FB44-46B5-BAC8-C0D222785743}" presName="connSite1" presStyleCnt="0"/>
      <dgm:spPr/>
    </dgm:pt>
    <dgm:pt modelId="{4AC605D0-E2BE-42B0-8274-FE804374CDD7}" type="pres">
      <dgm:prSet presAssocID="{07CA7566-A02D-4DDF-AD57-80C9744C1A23}" presName="Name9" presStyleLbl="sibTrans2D1" presStyleIdx="2" presStyleCnt="3"/>
      <dgm:spPr/>
      <dgm:t>
        <a:bodyPr/>
        <a:lstStyle/>
        <a:p>
          <a:endParaRPr lang="ru-RU"/>
        </a:p>
      </dgm:t>
    </dgm:pt>
    <dgm:pt modelId="{01A92B06-6AE4-4E13-94FD-7CE73050E9C5}" type="pres">
      <dgm:prSet presAssocID="{D187BC8C-48E3-4F9A-A4F5-0E05B60C31E8}" presName="composite2" presStyleCnt="0"/>
      <dgm:spPr/>
    </dgm:pt>
    <dgm:pt modelId="{B7F09B90-72B4-4171-96A6-DFB70A695D7F}" type="pres">
      <dgm:prSet presAssocID="{D187BC8C-48E3-4F9A-A4F5-0E05B60C31E8}" presName="dummyNode2" presStyleLbl="node1" presStyleIdx="2" presStyleCnt="4"/>
      <dgm:spPr/>
    </dgm:pt>
    <dgm:pt modelId="{C326C207-1A92-4ADE-B599-0144EB4AAAC7}" type="pres">
      <dgm:prSet presAssocID="{D187BC8C-48E3-4F9A-A4F5-0E05B60C31E8}" presName="childNode2" presStyleLbl="bgAcc1" presStyleIdx="3" presStyleCnt="4" custScaleX="131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89E75-B340-4115-87D6-8FFAB7FAC71A}" type="pres">
      <dgm:prSet presAssocID="{D187BC8C-48E3-4F9A-A4F5-0E05B60C31E8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CD495-04D2-4B26-8BFA-33883CB4577A}" type="pres">
      <dgm:prSet presAssocID="{D187BC8C-48E3-4F9A-A4F5-0E05B60C31E8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15B9C-014B-4C3D-973D-58C01F90C003}" type="pres">
      <dgm:prSet presAssocID="{D187BC8C-48E3-4F9A-A4F5-0E05B60C31E8}" presName="connSite2" presStyleCnt="0"/>
      <dgm:spPr/>
    </dgm:pt>
  </dgm:ptLst>
  <dgm:cxnLst>
    <dgm:cxn modelId="{5900C1F3-9194-4EBA-91AA-6AAFFCFD6D99}" srcId="{640DF283-AE24-44CE-9F95-CD58031105B4}" destId="{74A77913-AA7D-4CE6-9B1D-F329369383D2}" srcOrd="0" destOrd="0" parTransId="{5F9A7106-A8B6-4D43-BD5D-9DA85A2BAACC}" sibTransId="{7FC82D51-8B8F-4B65-BB10-C7720E72BA2E}"/>
    <dgm:cxn modelId="{FEC78A6D-4FA9-4CB5-88A2-1A6CC14D68CA}" type="presOf" srcId="{D187BC8C-48E3-4F9A-A4F5-0E05B60C31E8}" destId="{559CD495-04D2-4B26-8BFA-33883CB4577A}" srcOrd="0" destOrd="0" presId="urn:microsoft.com/office/officeart/2005/8/layout/hProcess4"/>
    <dgm:cxn modelId="{19D4998F-8805-480C-B69A-03591BD3DB5B}" type="presOf" srcId="{82E68C8D-9451-4C45-A3E1-F2843E4EFE01}" destId="{3AEBB6E9-69A9-4D78-87D8-AC721CC3A1E9}" srcOrd="1" destOrd="0" presId="urn:microsoft.com/office/officeart/2005/8/layout/hProcess4"/>
    <dgm:cxn modelId="{22D8A4CB-FEF2-4A4A-A74D-6E19C809B648}" type="presOf" srcId="{3D995684-CF2B-4446-9C3C-571FCD9FB597}" destId="{2D3C10F2-D5BD-46E1-956F-32F47BB4F7F4}" srcOrd="0" destOrd="0" presId="urn:microsoft.com/office/officeart/2005/8/layout/hProcess4"/>
    <dgm:cxn modelId="{F185D33B-35D6-40EA-8FB9-71E371ABAAEF}" srcId="{640DF283-AE24-44CE-9F95-CD58031105B4}" destId="{556E1B94-FB44-46B5-BAC8-C0D222785743}" srcOrd="2" destOrd="0" parTransId="{7B2BE0F6-6C17-4EBA-AE46-5C43D6CCD5D9}" sibTransId="{07CA7566-A02D-4DDF-AD57-80C9744C1A23}"/>
    <dgm:cxn modelId="{C047D060-6C98-45D0-9043-9A3691BF4BEC}" type="presOf" srcId="{A2A4C89F-4A98-4AFD-BEF9-E6B3CCD7FED6}" destId="{8F963419-8266-4A96-A6E6-2A37467EDBA6}" srcOrd="0" destOrd="0" presId="urn:microsoft.com/office/officeart/2005/8/layout/hProcess4"/>
    <dgm:cxn modelId="{BE3BF3F0-DAF9-4C3A-8F92-014C5FAE3239}" srcId="{D187BC8C-48E3-4F9A-A4F5-0E05B60C31E8}" destId="{FD89ADB8-D326-4D20-AFCD-3957FA860FFE}" srcOrd="0" destOrd="0" parTransId="{C3151C90-A85A-4725-B79B-18ED4CA9A5C1}" sibTransId="{DA837A6D-9F0D-43E1-B7DD-8A32CB37040D}"/>
    <dgm:cxn modelId="{260A7C7C-1BAD-42B9-ADFE-B4EA4DF9BFA0}" srcId="{74A77913-AA7D-4CE6-9B1D-F329369383D2}" destId="{1C25FF29-E2D6-4DBD-9511-67A1F059A14A}" srcOrd="0" destOrd="0" parTransId="{DC1D1818-7116-4082-BE86-75876709F2F4}" sibTransId="{C7D0701B-A1A8-4B0F-8F37-D79E7D23F56D}"/>
    <dgm:cxn modelId="{AA80B25E-66CC-493B-A405-EAE5D7067F71}" type="presOf" srcId="{07CA7566-A02D-4DDF-AD57-80C9744C1A23}" destId="{4AC605D0-E2BE-42B0-8274-FE804374CDD7}" srcOrd="0" destOrd="0" presId="urn:microsoft.com/office/officeart/2005/8/layout/hProcess4"/>
    <dgm:cxn modelId="{F21EA145-BEAE-4B67-BABC-BF5B9B5F069D}" srcId="{3D995684-CF2B-4446-9C3C-571FCD9FB597}" destId="{82E68C8D-9451-4C45-A3E1-F2843E4EFE01}" srcOrd="0" destOrd="0" parTransId="{F03769F6-5CBF-445E-9882-49F072F505FA}" sibTransId="{86CC30A3-21CC-4C3C-BBE7-A4BD96AA4677}"/>
    <dgm:cxn modelId="{3B2CBA7E-AF9A-448A-AD7B-1B95185DB18B}" srcId="{640DF283-AE24-44CE-9F95-CD58031105B4}" destId="{3D995684-CF2B-4446-9C3C-571FCD9FB597}" srcOrd="1" destOrd="0" parTransId="{5FEE64B5-0215-4236-A13C-A2C8127E2B72}" sibTransId="{A2A4C89F-4A98-4AFD-BEF9-E6B3CCD7FED6}"/>
    <dgm:cxn modelId="{67322732-6966-4331-86F6-C4DC51E10C1B}" type="presOf" srcId="{640DF283-AE24-44CE-9F95-CD58031105B4}" destId="{CE00BA45-C29E-407E-9EFC-03209B9E9761}" srcOrd="0" destOrd="0" presId="urn:microsoft.com/office/officeart/2005/8/layout/hProcess4"/>
    <dgm:cxn modelId="{B7888EA7-ADD8-407C-B3F9-5C7CB1C61DD6}" type="presOf" srcId="{74A77913-AA7D-4CE6-9B1D-F329369383D2}" destId="{91D0A70D-7C77-4CD3-AD25-192BB51E02FD}" srcOrd="0" destOrd="0" presId="urn:microsoft.com/office/officeart/2005/8/layout/hProcess4"/>
    <dgm:cxn modelId="{814D6800-2B6A-4F09-9648-B01DF7BED2EB}" type="presOf" srcId="{7FC82D51-8B8F-4B65-BB10-C7720E72BA2E}" destId="{3E389C4C-31DF-4BF0-8714-DE903C1C9FC1}" srcOrd="0" destOrd="0" presId="urn:microsoft.com/office/officeart/2005/8/layout/hProcess4"/>
    <dgm:cxn modelId="{9C8633BC-D1C1-43D5-8BBB-389D9BD9793A}" type="presOf" srcId="{FD89ADB8-D326-4D20-AFCD-3957FA860FFE}" destId="{CDE89E75-B340-4115-87D6-8FFAB7FAC71A}" srcOrd="1" destOrd="0" presId="urn:microsoft.com/office/officeart/2005/8/layout/hProcess4"/>
    <dgm:cxn modelId="{DB7190C8-9A26-4CAE-B27E-E32AD1DA7B00}" type="presOf" srcId="{1C25FF29-E2D6-4DBD-9511-67A1F059A14A}" destId="{179207FC-6091-4485-81EB-C608F8E470C0}" srcOrd="0" destOrd="0" presId="urn:microsoft.com/office/officeart/2005/8/layout/hProcess4"/>
    <dgm:cxn modelId="{3753F048-B05E-4EB0-8EEC-04C86FE3E4AC}" type="presOf" srcId="{556E1B94-FB44-46B5-BAC8-C0D222785743}" destId="{73A9C74F-3452-45BC-98CA-BF19517E1D04}" srcOrd="0" destOrd="0" presId="urn:microsoft.com/office/officeart/2005/8/layout/hProcess4"/>
    <dgm:cxn modelId="{4F148E1F-C430-48F3-AF8B-45E5AA4C6121}" type="presOf" srcId="{FD89ADB8-D326-4D20-AFCD-3957FA860FFE}" destId="{C326C207-1A92-4ADE-B599-0144EB4AAAC7}" srcOrd="0" destOrd="0" presId="urn:microsoft.com/office/officeart/2005/8/layout/hProcess4"/>
    <dgm:cxn modelId="{1ACB38DD-39DE-4835-9F55-53E88DB45822}" type="presOf" srcId="{1C25FF29-E2D6-4DBD-9511-67A1F059A14A}" destId="{245349D5-3851-444F-9F01-85EC12226639}" srcOrd="1" destOrd="0" presId="urn:microsoft.com/office/officeart/2005/8/layout/hProcess4"/>
    <dgm:cxn modelId="{F9428F52-2119-4F12-B159-8240CDE007B3}" srcId="{640DF283-AE24-44CE-9F95-CD58031105B4}" destId="{D187BC8C-48E3-4F9A-A4F5-0E05B60C31E8}" srcOrd="3" destOrd="0" parTransId="{C7D52677-D5A4-4802-B1CE-7CE44F0515B7}" sibTransId="{133CCCA0-C301-4268-A3E3-13972E93F47A}"/>
    <dgm:cxn modelId="{6591FEF8-7D8C-4F60-8EF8-31565373FA4B}" type="presOf" srcId="{82E68C8D-9451-4C45-A3E1-F2843E4EFE01}" destId="{A65427C0-3FA5-44A4-BA80-B22D47DBF14A}" srcOrd="0" destOrd="0" presId="urn:microsoft.com/office/officeart/2005/8/layout/hProcess4"/>
    <dgm:cxn modelId="{E3D98D44-4D10-41DA-A54F-D41A1FB28D40}" type="presParOf" srcId="{CE00BA45-C29E-407E-9EFC-03209B9E9761}" destId="{4DA3BA6F-2757-4C50-B1C7-440218520F64}" srcOrd="0" destOrd="0" presId="urn:microsoft.com/office/officeart/2005/8/layout/hProcess4"/>
    <dgm:cxn modelId="{A5777F40-DFBE-4517-A0D7-A04F6BE3FF27}" type="presParOf" srcId="{CE00BA45-C29E-407E-9EFC-03209B9E9761}" destId="{EEFB8DBA-141C-4CC0-BB13-0601877D6FD4}" srcOrd="1" destOrd="0" presId="urn:microsoft.com/office/officeart/2005/8/layout/hProcess4"/>
    <dgm:cxn modelId="{327AB0B4-C022-4C62-BE6F-6A2F1C127154}" type="presParOf" srcId="{CE00BA45-C29E-407E-9EFC-03209B9E9761}" destId="{09901EFF-C179-4D97-9BFC-65C56CF0AA80}" srcOrd="2" destOrd="0" presId="urn:microsoft.com/office/officeart/2005/8/layout/hProcess4"/>
    <dgm:cxn modelId="{031DC1BA-BA3F-479F-ACCD-FB09AC9BD143}" type="presParOf" srcId="{09901EFF-C179-4D97-9BFC-65C56CF0AA80}" destId="{A4AEB054-A7F1-455A-9C3A-6D2A7F5BCAAF}" srcOrd="0" destOrd="0" presId="urn:microsoft.com/office/officeart/2005/8/layout/hProcess4"/>
    <dgm:cxn modelId="{B5A9D6E0-3625-4367-87DF-92E83934D4C1}" type="presParOf" srcId="{A4AEB054-A7F1-455A-9C3A-6D2A7F5BCAAF}" destId="{5E593323-99FE-4CDB-B33D-621A516C7D2A}" srcOrd="0" destOrd="0" presId="urn:microsoft.com/office/officeart/2005/8/layout/hProcess4"/>
    <dgm:cxn modelId="{00A1212A-EDD2-40B7-BF23-FC39DFC7A50C}" type="presParOf" srcId="{A4AEB054-A7F1-455A-9C3A-6D2A7F5BCAAF}" destId="{179207FC-6091-4485-81EB-C608F8E470C0}" srcOrd="1" destOrd="0" presId="urn:microsoft.com/office/officeart/2005/8/layout/hProcess4"/>
    <dgm:cxn modelId="{CF237C3C-9FA7-4664-9F3B-B2A831989AEA}" type="presParOf" srcId="{A4AEB054-A7F1-455A-9C3A-6D2A7F5BCAAF}" destId="{245349D5-3851-444F-9F01-85EC12226639}" srcOrd="2" destOrd="0" presId="urn:microsoft.com/office/officeart/2005/8/layout/hProcess4"/>
    <dgm:cxn modelId="{AFF7F71A-46A6-477A-9F6A-44721FF68C05}" type="presParOf" srcId="{A4AEB054-A7F1-455A-9C3A-6D2A7F5BCAAF}" destId="{91D0A70D-7C77-4CD3-AD25-192BB51E02FD}" srcOrd="3" destOrd="0" presId="urn:microsoft.com/office/officeart/2005/8/layout/hProcess4"/>
    <dgm:cxn modelId="{7E1A74AD-CAEC-44CE-834B-0123E9753EDF}" type="presParOf" srcId="{A4AEB054-A7F1-455A-9C3A-6D2A7F5BCAAF}" destId="{F60A666A-1C3A-43A8-B4CB-0E2B59E47528}" srcOrd="4" destOrd="0" presId="urn:microsoft.com/office/officeart/2005/8/layout/hProcess4"/>
    <dgm:cxn modelId="{56A761AB-5405-4215-895C-0D80952EFE7D}" type="presParOf" srcId="{09901EFF-C179-4D97-9BFC-65C56CF0AA80}" destId="{3E389C4C-31DF-4BF0-8714-DE903C1C9FC1}" srcOrd="1" destOrd="0" presId="urn:microsoft.com/office/officeart/2005/8/layout/hProcess4"/>
    <dgm:cxn modelId="{9B1A3972-BDBD-4952-97C9-8F7000A9749A}" type="presParOf" srcId="{09901EFF-C179-4D97-9BFC-65C56CF0AA80}" destId="{D9714156-D578-4D12-BE3C-7A6632682BF5}" srcOrd="2" destOrd="0" presId="urn:microsoft.com/office/officeart/2005/8/layout/hProcess4"/>
    <dgm:cxn modelId="{E43EAAE2-582C-4815-9F05-5B3263B1953E}" type="presParOf" srcId="{D9714156-D578-4D12-BE3C-7A6632682BF5}" destId="{E50A146C-A6D1-48CA-B054-EE5807334D67}" srcOrd="0" destOrd="0" presId="urn:microsoft.com/office/officeart/2005/8/layout/hProcess4"/>
    <dgm:cxn modelId="{671FE5E8-5D40-4EFD-8BCB-22BDB6D3AAAD}" type="presParOf" srcId="{D9714156-D578-4D12-BE3C-7A6632682BF5}" destId="{A65427C0-3FA5-44A4-BA80-B22D47DBF14A}" srcOrd="1" destOrd="0" presId="urn:microsoft.com/office/officeart/2005/8/layout/hProcess4"/>
    <dgm:cxn modelId="{0F621B87-2E7A-4AA5-9EEC-E2B8F6ECA5CB}" type="presParOf" srcId="{D9714156-D578-4D12-BE3C-7A6632682BF5}" destId="{3AEBB6E9-69A9-4D78-87D8-AC721CC3A1E9}" srcOrd="2" destOrd="0" presId="urn:microsoft.com/office/officeart/2005/8/layout/hProcess4"/>
    <dgm:cxn modelId="{922B27D0-4423-4E0F-88AF-E5C9BA87463F}" type="presParOf" srcId="{D9714156-D578-4D12-BE3C-7A6632682BF5}" destId="{2D3C10F2-D5BD-46E1-956F-32F47BB4F7F4}" srcOrd="3" destOrd="0" presId="urn:microsoft.com/office/officeart/2005/8/layout/hProcess4"/>
    <dgm:cxn modelId="{8299756C-EA4F-438C-9FCF-2185CDEA5133}" type="presParOf" srcId="{D9714156-D578-4D12-BE3C-7A6632682BF5}" destId="{E4EBE7FC-4AAD-4180-975E-F0A06CB1E41E}" srcOrd="4" destOrd="0" presId="urn:microsoft.com/office/officeart/2005/8/layout/hProcess4"/>
    <dgm:cxn modelId="{17D9ECF7-C039-46B5-A1B8-2EB19976B802}" type="presParOf" srcId="{09901EFF-C179-4D97-9BFC-65C56CF0AA80}" destId="{8F963419-8266-4A96-A6E6-2A37467EDBA6}" srcOrd="3" destOrd="0" presId="urn:microsoft.com/office/officeart/2005/8/layout/hProcess4"/>
    <dgm:cxn modelId="{F3441C4F-3240-4F9E-8991-2AF759860E8A}" type="presParOf" srcId="{09901EFF-C179-4D97-9BFC-65C56CF0AA80}" destId="{FA7F24D0-A6BB-4EE6-879D-4A4AD7980B3D}" srcOrd="4" destOrd="0" presId="urn:microsoft.com/office/officeart/2005/8/layout/hProcess4"/>
    <dgm:cxn modelId="{C1DEB874-7844-40D6-BB74-37F97D0FA307}" type="presParOf" srcId="{FA7F24D0-A6BB-4EE6-879D-4A4AD7980B3D}" destId="{1362D6BE-A4B2-49F9-9363-85AD26C28E78}" srcOrd="0" destOrd="0" presId="urn:microsoft.com/office/officeart/2005/8/layout/hProcess4"/>
    <dgm:cxn modelId="{0EEEF30E-0A9C-4705-B62B-34D300E1E75F}" type="presParOf" srcId="{FA7F24D0-A6BB-4EE6-879D-4A4AD7980B3D}" destId="{5EA3A7B7-4973-43FC-8591-984716E02D0B}" srcOrd="1" destOrd="0" presId="urn:microsoft.com/office/officeart/2005/8/layout/hProcess4"/>
    <dgm:cxn modelId="{E59831D3-F8A6-44FC-B4DE-5960C0BF54DD}" type="presParOf" srcId="{FA7F24D0-A6BB-4EE6-879D-4A4AD7980B3D}" destId="{BCB47F73-E990-444E-9F7A-1214BB145A7D}" srcOrd="2" destOrd="0" presId="urn:microsoft.com/office/officeart/2005/8/layout/hProcess4"/>
    <dgm:cxn modelId="{DACF5A39-9AE9-4BF7-A49B-D79C6BCC1EE0}" type="presParOf" srcId="{FA7F24D0-A6BB-4EE6-879D-4A4AD7980B3D}" destId="{73A9C74F-3452-45BC-98CA-BF19517E1D04}" srcOrd="3" destOrd="0" presId="urn:microsoft.com/office/officeart/2005/8/layout/hProcess4"/>
    <dgm:cxn modelId="{A526C774-736E-406C-BDAC-25BD70703609}" type="presParOf" srcId="{FA7F24D0-A6BB-4EE6-879D-4A4AD7980B3D}" destId="{4D86AFEA-D5E0-4999-8E54-3C475E3D339B}" srcOrd="4" destOrd="0" presId="urn:microsoft.com/office/officeart/2005/8/layout/hProcess4"/>
    <dgm:cxn modelId="{C9F74034-2F04-4A89-B2BB-8B2821F2CDB5}" type="presParOf" srcId="{09901EFF-C179-4D97-9BFC-65C56CF0AA80}" destId="{4AC605D0-E2BE-42B0-8274-FE804374CDD7}" srcOrd="5" destOrd="0" presId="urn:microsoft.com/office/officeart/2005/8/layout/hProcess4"/>
    <dgm:cxn modelId="{FB93EC80-5C7A-4269-B2C8-142566FCD326}" type="presParOf" srcId="{09901EFF-C179-4D97-9BFC-65C56CF0AA80}" destId="{01A92B06-6AE4-4E13-94FD-7CE73050E9C5}" srcOrd="6" destOrd="0" presId="urn:microsoft.com/office/officeart/2005/8/layout/hProcess4"/>
    <dgm:cxn modelId="{CA7329C4-D469-437F-8411-B253BF7CEAC6}" type="presParOf" srcId="{01A92B06-6AE4-4E13-94FD-7CE73050E9C5}" destId="{B7F09B90-72B4-4171-96A6-DFB70A695D7F}" srcOrd="0" destOrd="0" presId="urn:microsoft.com/office/officeart/2005/8/layout/hProcess4"/>
    <dgm:cxn modelId="{2483F75A-206E-486A-9C4E-FFC5DE8981BF}" type="presParOf" srcId="{01A92B06-6AE4-4E13-94FD-7CE73050E9C5}" destId="{C326C207-1A92-4ADE-B599-0144EB4AAAC7}" srcOrd="1" destOrd="0" presId="urn:microsoft.com/office/officeart/2005/8/layout/hProcess4"/>
    <dgm:cxn modelId="{5DF7D778-8E3B-4FDA-82EE-EF43CACB9F29}" type="presParOf" srcId="{01A92B06-6AE4-4E13-94FD-7CE73050E9C5}" destId="{CDE89E75-B340-4115-87D6-8FFAB7FAC71A}" srcOrd="2" destOrd="0" presId="urn:microsoft.com/office/officeart/2005/8/layout/hProcess4"/>
    <dgm:cxn modelId="{5FF2DC84-7F7F-4070-9F1C-64C86F4E1266}" type="presParOf" srcId="{01A92B06-6AE4-4E13-94FD-7CE73050E9C5}" destId="{559CD495-04D2-4B26-8BFA-33883CB4577A}" srcOrd="3" destOrd="0" presId="urn:microsoft.com/office/officeart/2005/8/layout/hProcess4"/>
    <dgm:cxn modelId="{E30D555B-2B3D-4603-B63F-5396846A1D60}" type="presParOf" srcId="{01A92B06-6AE4-4E13-94FD-7CE73050E9C5}" destId="{C6115B9C-014B-4C3D-973D-58C01F90C00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AFC6F-5746-4939-A7DB-D9E9AD9ECDE0}">
      <dsp:nvSpPr>
        <dsp:cNvPr id="0" name=""/>
        <dsp:cNvSpPr/>
      </dsp:nvSpPr>
      <dsp:spPr>
        <a:xfrm>
          <a:off x="803284" y="0"/>
          <a:ext cx="2371079" cy="3024335"/>
        </a:xfrm>
        <a:prstGeom prst="round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E0E83D-06E9-4C74-982D-CC56BB8D07A1}">
      <dsp:nvSpPr>
        <dsp:cNvPr id="0" name=""/>
        <dsp:cNvSpPr/>
      </dsp:nvSpPr>
      <dsp:spPr>
        <a:xfrm>
          <a:off x="884186" y="0"/>
          <a:ext cx="2490918" cy="302434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4940" tIns="154940" rIns="154940" bIns="154940" numCol="1" spcCol="1270" anchor="b" anchorCtr="0">
          <a:noAutofit/>
        </a:bodyPr>
        <a:lstStyle/>
        <a:p>
          <a:pPr lvl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884186" y="0"/>
        <a:ext cx="2490918" cy="3024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207FC-6091-4485-81EB-C608F8E470C0}">
      <dsp:nvSpPr>
        <dsp:cNvPr id="0" name=""/>
        <dsp:cNvSpPr/>
      </dsp:nvSpPr>
      <dsp:spPr>
        <a:xfrm>
          <a:off x="865247" y="646656"/>
          <a:ext cx="1506557" cy="1242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 детского творчества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5247" y="646656"/>
        <a:ext cx="1506557" cy="976324"/>
      </dsp:txXfrm>
    </dsp:sp>
    <dsp:sp modelId="{3E389C4C-31DF-4BF0-8714-DE903C1C9FC1}">
      <dsp:nvSpPr>
        <dsp:cNvPr id="0" name=""/>
        <dsp:cNvSpPr/>
      </dsp:nvSpPr>
      <dsp:spPr>
        <a:xfrm>
          <a:off x="1625157" y="630471"/>
          <a:ext cx="2123439" cy="2123439"/>
        </a:xfrm>
        <a:prstGeom prst="leftCircularArrow">
          <a:avLst>
            <a:gd name="adj1" fmla="val 5315"/>
            <a:gd name="adj2" fmla="val 689434"/>
            <a:gd name="adj3" fmla="val 2467435"/>
            <a:gd name="adj4" fmla="val 9026979"/>
            <a:gd name="adj5" fmla="val 620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0A70D-7C77-4CD3-AD25-192BB51E02FD}">
      <dsp:nvSpPr>
        <dsp:cNvPr id="0" name=""/>
        <dsp:cNvSpPr/>
      </dsp:nvSpPr>
      <dsp:spPr>
        <a:xfrm>
          <a:off x="1200038" y="1622981"/>
          <a:ext cx="1339162" cy="5325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1016</a:t>
          </a:r>
          <a:endParaRPr lang="ru-RU" sz="3000" kern="1200" dirty="0"/>
        </a:p>
      </dsp:txBody>
      <dsp:txXfrm>
        <a:off x="1200038" y="1622981"/>
        <a:ext cx="1339162" cy="532540"/>
      </dsp:txXfrm>
    </dsp:sp>
    <dsp:sp modelId="{A65427C0-3FA5-44A4-BA80-B22D47DBF14A}">
      <dsp:nvSpPr>
        <dsp:cNvPr id="0" name=""/>
        <dsp:cNvSpPr/>
      </dsp:nvSpPr>
      <dsp:spPr>
        <a:xfrm>
          <a:off x="3076605" y="479816"/>
          <a:ext cx="1506557" cy="1573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Детско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юношеская спортивная школа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6605" y="817082"/>
        <a:ext cx="1506557" cy="1236642"/>
      </dsp:txXfrm>
    </dsp:sp>
    <dsp:sp modelId="{8F963419-8266-4A96-A6E6-2A37467EDBA6}">
      <dsp:nvSpPr>
        <dsp:cNvPr id="0" name=""/>
        <dsp:cNvSpPr/>
      </dsp:nvSpPr>
      <dsp:spPr>
        <a:xfrm>
          <a:off x="3931402" y="-442857"/>
          <a:ext cx="2690933" cy="2690933"/>
        </a:xfrm>
        <a:prstGeom prst="circularArrow">
          <a:avLst>
            <a:gd name="adj1" fmla="val 4194"/>
            <a:gd name="adj2" fmla="val 529142"/>
            <a:gd name="adj3" fmla="val 19415977"/>
            <a:gd name="adj4" fmla="val 12696140"/>
            <a:gd name="adj5" fmla="val 4893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C10F2-D5BD-46E1-956F-32F47BB4F7F4}">
      <dsp:nvSpPr>
        <dsp:cNvPr id="0" name=""/>
        <dsp:cNvSpPr/>
      </dsp:nvSpPr>
      <dsp:spPr>
        <a:xfrm>
          <a:off x="3369091" y="305754"/>
          <a:ext cx="1339162" cy="532540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842</a:t>
          </a:r>
          <a:endParaRPr lang="ru-RU" sz="3000" kern="1200" dirty="0"/>
        </a:p>
      </dsp:txBody>
      <dsp:txXfrm>
        <a:off x="3369091" y="305754"/>
        <a:ext cx="1339162" cy="532540"/>
      </dsp:txXfrm>
    </dsp:sp>
    <dsp:sp modelId="{5EA3A7B7-4973-43FC-8591-984716E02D0B}">
      <dsp:nvSpPr>
        <dsp:cNvPr id="0" name=""/>
        <dsp:cNvSpPr/>
      </dsp:nvSpPr>
      <dsp:spPr>
        <a:xfrm>
          <a:off x="5287962" y="646656"/>
          <a:ext cx="2071486" cy="1242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605D0-E2BE-42B0-8274-FE804374CDD7}">
      <dsp:nvSpPr>
        <dsp:cNvPr id="0" name=""/>
        <dsp:cNvSpPr/>
      </dsp:nvSpPr>
      <dsp:spPr>
        <a:xfrm>
          <a:off x="6303392" y="325138"/>
          <a:ext cx="2531442" cy="2531442"/>
        </a:xfrm>
        <a:prstGeom prst="leftCircularArrow">
          <a:avLst>
            <a:gd name="adj1" fmla="val 4458"/>
            <a:gd name="adj2" fmla="val 566125"/>
            <a:gd name="adj3" fmla="val 2341636"/>
            <a:gd name="adj4" fmla="val 9024489"/>
            <a:gd name="adj5" fmla="val 520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9C74F-3452-45BC-98CA-BF19517E1D04}">
      <dsp:nvSpPr>
        <dsp:cNvPr id="0" name=""/>
        <dsp:cNvSpPr/>
      </dsp:nvSpPr>
      <dsp:spPr>
        <a:xfrm>
          <a:off x="5905217" y="1622981"/>
          <a:ext cx="1339162" cy="532540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404</a:t>
          </a:r>
          <a:endParaRPr lang="ru-RU" sz="3000" kern="1200" dirty="0"/>
        </a:p>
      </dsp:txBody>
      <dsp:txXfrm>
        <a:off x="5905217" y="1622981"/>
        <a:ext cx="1339162" cy="532540"/>
      </dsp:txXfrm>
    </dsp:sp>
    <dsp:sp modelId="{C326C207-1A92-4ADE-B599-0144EB4AAAC7}">
      <dsp:nvSpPr>
        <dsp:cNvPr id="0" name=""/>
        <dsp:cNvSpPr/>
      </dsp:nvSpPr>
      <dsp:spPr>
        <a:xfrm>
          <a:off x="7896853" y="646656"/>
          <a:ext cx="1985989" cy="1242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err="1" smtClean="0"/>
            <a:t>Гремяченская</a:t>
          </a:r>
          <a:r>
            <a:rPr lang="ru-RU" sz="1600" b="1" kern="1200" dirty="0" smtClean="0"/>
            <a:t> ДШИ</a:t>
          </a:r>
          <a:endParaRPr lang="ru-RU" sz="1600" b="1" kern="1200" dirty="0"/>
        </a:p>
      </dsp:txBody>
      <dsp:txXfrm>
        <a:off x="7896853" y="912926"/>
        <a:ext cx="1985989" cy="976324"/>
      </dsp:txXfrm>
    </dsp:sp>
    <dsp:sp modelId="{559CD495-04D2-4B26-8BFA-33883CB4577A}">
      <dsp:nvSpPr>
        <dsp:cNvPr id="0" name=""/>
        <dsp:cNvSpPr/>
      </dsp:nvSpPr>
      <dsp:spPr>
        <a:xfrm>
          <a:off x="8471360" y="380386"/>
          <a:ext cx="1339162" cy="53254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175</a:t>
          </a:r>
          <a:endParaRPr lang="ru-RU" sz="3000" kern="1200" dirty="0"/>
        </a:p>
      </dsp:txBody>
      <dsp:txXfrm>
        <a:off x="8471360" y="380386"/>
        <a:ext cx="1339162" cy="532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0.27768</cdr:x>
      <cdr:y>0.43151</cdr:y>
    </cdr:from>
    <cdr:to>
      <cdr:x>0.71359</cdr:x>
      <cdr:y>0.63317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4752" y="2433900"/>
          <a:ext cx="2613385" cy="1137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Century Gothic" panose="020B0502020202020204" pitchFamily="34" charset="0"/>
            </a:rPr>
            <a:t>Образование</a:t>
          </a:r>
          <a:r>
            <a:rPr lang="ru-RU" sz="2000" b="1" dirty="0" smtClean="0">
              <a:latin typeface="Century Gothic" panose="020B0502020202020204" pitchFamily="34" charset="0"/>
            </a:rPr>
            <a:t> </a:t>
          </a:r>
          <a:endParaRPr lang="ru-RU" sz="2000" b="1" dirty="0">
            <a:latin typeface="Century Gothic" panose="020B0502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0.74743</cdr:x>
      <cdr:y>0.35037</cdr:y>
    </cdr:from>
    <cdr:to>
      <cdr:x>0.80408</cdr:x>
      <cdr:y>0.51021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715172" y="928694"/>
          <a:ext cx="508961" cy="423675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0.47111</cdr:x>
      <cdr:y>0.42857</cdr:y>
    </cdr:from>
    <cdr:to>
      <cdr:x>0.52026</cdr:x>
      <cdr:y>0.56726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57586" y="1285884"/>
          <a:ext cx="350289" cy="416124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C8E16-B2D1-4BA3-90D1-426846F5B15A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55CF9-9CD7-446F-B130-AD7B702674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53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1CD4B-B673-4863-98D9-406EF78ADDC1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863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55CF9-9CD7-446F-B130-AD7B702674C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38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6B17C-BB58-4400-BF7A-31E0522DC9C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75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1CD4B-B673-4863-98D9-406EF78ADDC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65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F62D9-571C-447A-AA51-9760730961A8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05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F62D9-571C-447A-AA51-9760730961A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718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F62D9-571C-447A-AA51-9760730961A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71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55CF9-9CD7-446F-B130-AD7B702674C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462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55CF9-9CD7-446F-B130-AD7B702674C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574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1CD4B-B673-4863-98D9-406EF78ADDC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863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55CF9-9CD7-446F-B130-AD7B702674C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995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55CF9-9CD7-446F-B130-AD7B702674C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9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Relationship Id="rId9" Type="http://schemas.openxmlformats.org/officeDocument/2006/relationships/chart" Target="../charts/char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chart" Target="../charts/chart23.xm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7.png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microsoft.com/office/2007/relationships/diagramDrawing" Target="../diagrams/drawing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юдмила\Desktop\ehmble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12193645" cy="63579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438" y="1428737"/>
            <a:ext cx="953784" cy="89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11" y="67802"/>
            <a:ext cx="973217" cy="9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5"/>
          <p:cNvSpPr txBox="1">
            <a:spLocks/>
          </p:cNvSpPr>
          <p:nvPr/>
        </p:nvSpPr>
        <p:spPr>
          <a:xfrm>
            <a:off x="1619008" y="142852"/>
            <a:ext cx="10070340" cy="5914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Федеральный проект  «Современная школа»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2400" b="1" cap="all" spc="100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ownloads\20180601_15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3317" y="16573592"/>
            <a:ext cx="24380826" cy="18288000"/>
          </a:xfrm>
          <a:prstGeom prst="rect">
            <a:avLst/>
          </a:prstGeom>
          <a:noFill/>
        </p:spPr>
      </p:pic>
      <p:pic>
        <p:nvPicPr>
          <p:cNvPr id="6" name="Picture 2" descr="http://school16kusch.narod.ru/tochka_rosta/tochka_rosta_logotip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3245" y="785794"/>
            <a:ext cx="6243398" cy="10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5" y="1285860"/>
            <a:ext cx="3485422" cy="3500462"/>
          </a:xfrm>
          <a:prstGeom prst="round1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952066" y="1857364"/>
            <a:ext cx="8072494" cy="10001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- </a:t>
            </a:r>
            <a:r>
              <a:rPr lang="ru-RU" b="1" dirty="0" smtClean="0">
                <a:latin typeface="Century Gothic" pitchFamily="34" charset="0"/>
              </a:rPr>
              <a:t>реализация  основных и дополнительных общеобразовательных программ  цифрового, естественнонаучного, технического, гуманитарного и </a:t>
            </a:r>
            <a:r>
              <a:rPr lang="ru-RU" b="1" dirty="0" err="1" smtClean="0">
                <a:latin typeface="Century Gothic" pitchFamily="34" charset="0"/>
              </a:rPr>
              <a:t>социокультурного</a:t>
            </a:r>
            <a:r>
              <a:rPr lang="ru-RU" b="1" dirty="0" smtClean="0">
                <a:latin typeface="Century Gothic" pitchFamily="34" charset="0"/>
              </a:rPr>
              <a:t> профилей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28309" y="3140968"/>
            <a:ext cx="7904776" cy="10001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Содействие развитию шахматного образования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38060" y="4437112"/>
            <a:ext cx="7714300" cy="10001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Вовлечение обучающихся и педагогов в проектную деятельность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918" y="5143513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МКОУ «</a:t>
            </a:r>
            <a:r>
              <a:rPr lang="ru-RU" b="1" dirty="0" err="1" smtClean="0">
                <a:latin typeface="Century Gothic" pitchFamily="34" charset="0"/>
              </a:rPr>
              <a:t>Новогремяченская</a:t>
            </a:r>
            <a:r>
              <a:rPr lang="ru-RU" b="1" dirty="0" smtClean="0">
                <a:latin typeface="Century Gothic" pitchFamily="34" charset="0"/>
              </a:rPr>
              <a:t> СОШ»</a:t>
            </a:r>
            <a:endParaRPr lang="ru-RU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52" y="142853"/>
            <a:ext cx="952229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5"/>
          <p:cNvSpPr txBox="1">
            <a:spLocks/>
          </p:cNvSpPr>
          <p:nvPr/>
        </p:nvSpPr>
        <p:spPr>
          <a:xfrm>
            <a:off x="1451736" y="142852"/>
            <a:ext cx="10070340" cy="4058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ru-RU" sz="2400" b="1" dirty="0" smtClean="0"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Федеральный проект  «Современная школа»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2400" b="1" cap="all" spc="100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ownloads\20180601_15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3317" y="16573592"/>
            <a:ext cx="24380826" cy="1828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199" y="3645024"/>
            <a:ext cx="5474034" cy="273630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06" y="4005064"/>
            <a:ext cx="5001963" cy="250033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854" y="827200"/>
            <a:ext cx="5492002" cy="274528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631177" y="1214422"/>
            <a:ext cx="4058170" cy="1631216"/>
          </a:xfrm>
          <a:prstGeom prst="flowChartPreparation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2 педагога района прошли обучение на базе «</a:t>
            </a:r>
            <a:r>
              <a:rPr lang="ru-RU" sz="2000" b="1" dirty="0" err="1" smtClean="0">
                <a:latin typeface="Century Gothic" pitchFamily="34" charset="0"/>
              </a:rPr>
              <a:t>Кванториума</a:t>
            </a:r>
            <a:r>
              <a:rPr lang="ru-RU" sz="2000" b="1" dirty="0" smtClean="0">
                <a:latin typeface="Century Gothic" pitchFamily="34" charset="0"/>
              </a:rPr>
              <a:t>»</a:t>
            </a:r>
            <a:endParaRPr lang="ru-RU" sz="2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8535" y="1214422"/>
            <a:ext cx="628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Грем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lum bright="-14000"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89" r="1123" b="36809"/>
          <a:stretch>
            <a:fillRect/>
          </a:stretch>
        </p:blipFill>
        <p:spPr bwMode="auto">
          <a:xfrm>
            <a:off x="190434" y="1142984"/>
            <a:ext cx="1171430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07" y="81778"/>
            <a:ext cx="973217" cy="77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5"/>
          <p:cNvSpPr txBox="1">
            <a:spLocks/>
          </p:cNvSpPr>
          <p:nvPr/>
        </p:nvSpPr>
        <p:spPr>
          <a:xfrm>
            <a:off x="1428532" y="142852"/>
            <a:ext cx="10372616" cy="5000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Федеральный проект  «Современная школа»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07" y="81778"/>
            <a:ext cx="1062872" cy="84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ownloads\20180601_15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3317" y="16573592"/>
            <a:ext cx="24380826" cy="18288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864" y="2928934"/>
            <a:ext cx="3785722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380910" y="1000108"/>
            <a:ext cx="11809503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ГП ВО  «Развитие образование»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1387" y="1714488"/>
            <a:ext cx="4666675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МКОУ «</a:t>
            </a:r>
            <a:r>
              <a:rPr lang="ru-RU" sz="24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Семидесятская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СОШ»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5900,0 тыс. руб. 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52351" y="1857364"/>
            <a:ext cx="4666675" cy="1071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</a:rPr>
              <a:t>МБОУ «Хохольский лицей»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</a:rPr>
              <a:t>293 тыс. руб. 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062" y="3571876"/>
            <a:ext cx="6692049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5"/>
          <p:cNvSpPr txBox="1">
            <a:spLocks/>
          </p:cNvSpPr>
          <p:nvPr/>
        </p:nvSpPr>
        <p:spPr>
          <a:xfrm>
            <a:off x="1451736" y="214290"/>
            <a:ext cx="10372616" cy="5000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Федеральный проект  «Современная школа»</a:t>
            </a:r>
          </a:p>
        </p:txBody>
      </p:sp>
    </p:spTree>
    <p:extLst>
      <p:ext uri="{BB962C8B-B14F-4D97-AF65-F5344CB8AC3E}">
        <p14:creationId xmlns:p14="http://schemas.microsoft.com/office/powerpoint/2010/main" val="907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/>
          <p:cNvSpPr/>
          <p:nvPr/>
        </p:nvSpPr>
        <p:spPr>
          <a:xfrm>
            <a:off x="26655" y="646621"/>
            <a:ext cx="11865172" cy="59302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2400" dirty="0">
              <a:latin typeface="Century Gothic" pitchFamily="34" charset="0"/>
            </a:endParaRPr>
          </a:p>
        </p:txBody>
      </p:sp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07" y="81778"/>
            <a:ext cx="973217" cy="77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bject 16"/>
          <p:cNvSpPr txBox="1"/>
          <p:nvPr/>
        </p:nvSpPr>
        <p:spPr>
          <a:xfrm>
            <a:off x="7895406" y="1034817"/>
            <a:ext cx="3757091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5"/>
              </a:spcBef>
            </a:pPr>
            <a:r>
              <a:rPr lang="ru-RU" sz="2400" b="1" dirty="0">
                <a:latin typeface="Century Gothic" pitchFamily="34" charset="0"/>
                <a:cs typeface="Times New Roman" pitchFamily="18" charset="0"/>
              </a:rPr>
              <a:t>ГП ВО «Развитие образования» с привлечением внебюджетных </a:t>
            </a:r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средств из расчета 50х50</a:t>
            </a:r>
          </a:p>
          <a:p>
            <a:pPr marL="12065" marR="5080" algn="ctr">
              <a:spcBef>
                <a:spcPts val="15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4000,0 тыс. руб.</a:t>
            </a:r>
            <a:endParaRPr sz="2400" b="1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" y="412381"/>
            <a:ext cx="3238101" cy="4255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565" y="1027740"/>
            <a:ext cx="5070216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532" y="3887986"/>
            <a:ext cx="6276605" cy="285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5"/>
          <p:cNvSpPr txBox="1">
            <a:spLocks/>
          </p:cNvSpPr>
          <p:nvPr/>
        </p:nvSpPr>
        <p:spPr>
          <a:xfrm>
            <a:off x="1428532" y="142852"/>
            <a:ext cx="10372616" cy="5000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  <a:cs typeface="Times New Roman" pitchFamily="18" charset="0"/>
              </a:rPr>
              <a:t>Федеральный проект  «Современная школа»</a:t>
            </a:r>
          </a:p>
        </p:txBody>
      </p:sp>
    </p:spTree>
    <p:extLst>
      <p:ext uri="{BB962C8B-B14F-4D97-AF65-F5344CB8AC3E}">
        <p14:creationId xmlns:p14="http://schemas.microsoft.com/office/powerpoint/2010/main" val="907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90" y="214290"/>
            <a:ext cx="94341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5"/>
          <p:cNvSpPr txBox="1">
            <a:spLocks/>
          </p:cNvSpPr>
          <p:nvPr/>
        </p:nvSpPr>
        <p:spPr>
          <a:xfrm>
            <a:off x="1619008" y="142852"/>
            <a:ext cx="10070340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ru-RU" sz="2400" b="1" dirty="0" smtClean="0"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Создание безопасных условий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2400" b="1" cap="all" spc="100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ownloads\20180601_15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3317" y="16573592"/>
            <a:ext cx="24380826" cy="1828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737356" y="928516"/>
            <a:ext cx="5089002" cy="10717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Антитеррористическая защищенность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1040,0 </a:t>
            </a:r>
            <a:r>
              <a:rPr lang="ru-RU" sz="2000" b="1" dirty="0">
                <a:latin typeface="Century Gothic" panose="020B0502020202020204" pitchFamily="34" charset="0"/>
              </a:rPr>
              <a:t>тыс. рублей</a:t>
            </a:r>
          </a:p>
          <a:p>
            <a:pPr algn="ctr"/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6626" y="2214555"/>
            <a:ext cx="4690735" cy="77117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Оборудование </a:t>
            </a:r>
            <a:r>
              <a:rPr lang="ru-RU" sz="2000" b="1" dirty="0">
                <a:latin typeface="Century Gothic" panose="020B0502020202020204" pitchFamily="34" charset="0"/>
              </a:rPr>
              <a:t>системы контроля и управления доступом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67615" y="3256636"/>
            <a:ext cx="4888753" cy="89655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Модернизация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системы видеонаблюдения, охранного </a:t>
            </a:r>
            <a:r>
              <a:rPr lang="ru-RU" sz="2000" b="1" dirty="0">
                <a:latin typeface="Century Gothic" panose="020B0502020202020204" pitchFamily="34" charset="0"/>
              </a:rPr>
              <a:t>телевидения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23834" y="1000108"/>
            <a:ext cx="5011050" cy="97941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Противопожарные мероприятия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800,0 </a:t>
            </a:r>
            <a:r>
              <a:rPr lang="ru-RU" sz="2000" b="1" dirty="0">
                <a:latin typeface="Century Gothic" panose="020B0502020202020204" pitchFamily="34" charset="0"/>
              </a:rPr>
              <a:t>тыс. рублей</a:t>
            </a:r>
          </a:p>
          <a:p>
            <a:pPr algn="ctr"/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09587" y="2374430"/>
            <a:ext cx="4254774" cy="62594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Обработка  чердачных перекрытий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69975" y="3437894"/>
            <a:ext cx="4167535" cy="5340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Заправка огнетушителей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08943" y="4857760"/>
            <a:ext cx="5011050" cy="11338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Подготовка к отопительному сезону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1927,0 </a:t>
            </a:r>
            <a:r>
              <a:rPr lang="ru-RU" sz="2000" b="1" dirty="0">
                <a:latin typeface="Century Gothic" panose="020B0502020202020204" pitchFamily="34" charset="0"/>
              </a:rPr>
              <a:t>тыс. рублей</a:t>
            </a:r>
          </a:p>
          <a:p>
            <a:pPr algn="ctr"/>
            <a:endParaRPr lang="ru-RU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lum bright="10000" contras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082" y="1000108"/>
            <a:ext cx="5443889" cy="106073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195" y="3374770"/>
            <a:ext cx="5003011" cy="293720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2668" y="4534275"/>
            <a:ext cx="5015330" cy="177769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lum bright="-10000" contras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3" y="1334417"/>
            <a:ext cx="3170270" cy="205581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73" y="142853"/>
            <a:ext cx="102918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5"/>
          <p:cNvSpPr txBox="1">
            <a:spLocks/>
          </p:cNvSpPr>
          <p:nvPr/>
        </p:nvSpPr>
        <p:spPr>
          <a:xfrm>
            <a:off x="1619008" y="142852"/>
            <a:ext cx="10070340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ru-RU" sz="2000" b="1" dirty="0" smtClean="0"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 err="1" smtClean="0">
                <a:latin typeface="Century Gothic" pitchFamily="34" charset="0"/>
                <a:cs typeface="Times New Roman" pitchFamily="18" charset="0"/>
              </a:rPr>
              <a:t>Цифровизация</a:t>
            </a:r>
            <a:r>
              <a:rPr lang="ru-RU" sz="2000" b="1" dirty="0" smtClean="0">
                <a:latin typeface="Century Gothic" pitchFamily="34" charset="0"/>
                <a:cs typeface="Times New Roman" pitchFamily="18" charset="0"/>
              </a:rPr>
              <a:t> образовательной среды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2000" b="1" cap="all" spc="100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752" y="2000240"/>
            <a:ext cx="3856394" cy="19323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81" y="122409"/>
            <a:ext cx="952543" cy="89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857516" y="4294898"/>
            <a:ext cx="193456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1350" dirty="0">
                <a:solidFill>
                  <a:schemeClr val="bg1"/>
                </a:solidFill>
              </a:rPr>
              <a:t>Содержание</a:t>
            </a:r>
          </a:p>
          <a:p>
            <a:pPr algn="ctr">
              <a:lnSpc>
                <a:spcPct val="200000"/>
              </a:lnSpc>
            </a:pPr>
            <a:r>
              <a:rPr lang="ru-RU" sz="1350" dirty="0">
                <a:solidFill>
                  <a:schemeClr val="bg1"/>
                </a:solidFill>
              </a:rPr>
              <a:t>Кадры</a:t>
            </a:r>
          </a:p>
          <a:p>
            <a:pPr algn="ctr">
              <a:lnSpc>
                <a:spcPct val="200000"/>
              </a:lnSpc>
            </a:pPr>
            <a:r>
              <a:rPr lang="ru-RU" sz="1350" dirty="0">
                <a:solidFill>
                  <a:schemeClr val="bg1"/>
                </a:solidFill>
              </a:rPr>
              <a:t>Инфраструктура 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940888" y="4275842"/>
            <a:ext cx="17989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результата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0395" y="928670"/>
            <a:ext cx="3604286" cy="1280637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47525" y="2355845"/>
            <a:ext cx="2730527" cy="85614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Gothic" panose="020B0502020202020204" pitchFamily="34" charset="0"/>
                <a:cs typeface="Times New Roman" pitchFamily="18" charset="0"/>
              </a:rPr>
              <a:t>ИНТЕРНЕТ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50-100Мбит/с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0911" y="4529758"/>
            <a:ext cx="3292597" cy="89949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Gothic" panose="020B0502020202020204" pitchFamily="34" charset="0"/>
                <a:cs typeface="Times New Roman" pitchFamily="18" charset="0"/>
              </a:rPr>
              <a:t>Система ВКС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48040" y="5042884"/>
            <a:ext cx="2507148" cy="90639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Gothic" panose="020B0502020202020204" pitchFamily="34" charset="0"/>
                <a:cs typeface="Times New Roman" pitchFamily="18" charset="0"/>
              </a:rPr>
              <a:t>Система ИБЦ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35179" y="4668890"/>
            <a:ext cx="3263938" cy="8483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  <a:cs typeface="Times New Roman" pitchFamily="18" charset="0"/>
              </a:rPr>
              <a:t>IP-</a:t>
            </a:r>
            <a:r>
              <a:rPr lang="ru-RU" sz="2400" b="1" dirty="0">
                <a:latin typeface="Century Gothic" panose="020B0502020202020204" pitchFamily="34" charset="0"/>
                <a:cs typeface="Times New Roman" pitchFamily="18" charset="0"/>
              </a:rPr>
              <a:t>телефония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707576" y="2447181"/>
            <a:ext cx="2749207" cy="108901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 Gothic" panose="020B0502020202020204" pitchFamily="34" charset="0"/>
                <a:cs typeface="Times New Roman" pitchFamily="18" charset="0"/>
              </a:rPr>
              <a:t>Видеонаблюдение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0768" y="2508875"/>
            <a:ext cx="3274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</a:rPr>
              <a:t>11 школ района – высокоскоростной интернет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3147205" y="2722335"/>
            <a:ext cx="593688" cy="200717"/>
          </a:xfrm>
          <a:prstGeom prst="lef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itchFamily="34" charset="0"/>
            </a:endParaRPr>
          </a:p>
        </p:txBody>
      </p:sp>
      <p:sp>
        <p:nvSpPr>
          <p:cNvPr id="28" name="Стрелка влево 27"/>
          <p:cNvSpPr/>
          <p:nvPr/>
        </p:nvSpPr>
        <p:spPr>
          <a:xfrm rot="18712500">
            <a:off x="3770890" y="4080204"/>
            <a:ext cx="567666" cy="290397"/>
          </a:xfrm>
          <a:prstGeom prst="lef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itchFamily="34" charset="0"/>
            </a:endParaRPr>
          </a:p>
        </p:txBody>
      </p:sp>
      <p:sp>
        <p:nvSpPr>
          <p:cNvPr id="30" name="Стрелка влево 29"/>
          <p:cNvSpPr/>
          <p:nvPr/>
        </p:nvSpPr>
        <p:spPr>
          <a:xfrm rot="16200000">
            <a:off x="5327351" y="4189924"/>
            <a:ext cx="567666" cy="290397"/>
          </a:xfrm>
          <a:prstGeom prst="lef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itchFamily="34" charset="0"/>
            </a:endParaRPr>
          </a:p>
        </p:txBody>
      </p:sp>
      <p:sp>
        <p:nvSpPr>
          <p:cNvPr id="31" name="Стрелка влево 30"/>
          <p:cNvSpPr/>
          <p:nvPr/>
        </p:nvSpPr>
        <p:spPr>
          <a:xfrm rot="14117904">
            <a:off x="6976202" y="3822961"/>
            <a:ext cx="567666" cy="290397"/>
          </a:xfrm>
          <a:prstGeom prst="lef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itchFamily="34" charset="0"/>
            </a:endParaRPr>
          </a:p>
        </p:txBody>
      </p:sp>
      <p:sp>
        <p:nvSpPr>
          <p:cNvPr id="32" name="Стрелка влево 31"/>
          <p:cNvSpPr/>
          <p:nvPr/>
        </p:nvSpPr>
        <p:spPr>
          <a:xfrm rot="10800000">
            <a:off x="7676660" y="2693147"/>
            <a:ext cx="756789" cy="217826"/>
          </a:xfrm>
          <a:prstGeom prst="lef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itchFamily="34" charset="0"/>
            </a:endParaRPr>
          </a:p>
        </p:txBody>
      </p:sp>
      <p:sp>
        <p:nvSpPr>
          <p:cNvPr id="33" name="Заголовок 15"/>
          <p:cNvSpPr txBox="1">
            <a:spLocks/>
          </p:cNvSpPr>
          <p:nvPr/>
        </p:nvSpPr>
        <p:spPr>
          <a:xfrm>
            <a:off x="1386443" y="206061"/>
            <a:ext cx="10070340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ru-RU" sz="2000" b="1" dirty="0" smtClean="0"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 err="1" smtClean="0">
                <a:latin typeface="Century Gothic" pitchFamily="34" charset="0"/>
                <a:cs typeface="Times New Roman" pitchFamily="18" charset="0"/>
              </a:rPr>
              <a:t>Цифровизация</a:t>
            </a:r>
            <a:r>
              <a:rPr lang="ru-RU" sz="2000" b="1" dirty="0" smtClean="0">
                <a:latin typeface="Century Gothic" pitchFamily="34" charset="0"/>
                <a:cs typeface="Times New Roman" pitchFamily="18" charset="0"/>
              </a:rPr>
              <a:t> образовательной среды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2000" b="1" cap="all" spc="100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lum bright="-9000" contrast="16000"/>
          </a:blip>
          <a:stretch>
            <a:fillRect/>
          </a:stretch>
        </p:blipFill>
        <p:spPr>
          <a:xfrm>
            <a:off x="239318" y="1071546"/>
            <a:ext cx="11807775" cy="5669821"/>
          </a:xfrm>
          <a:prstGeom prst="rect">
            <a:avLst/>
          </a:prstGeom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10" y="285729"/>
            <a:ext cx="952543" cy="89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23770" y="285729"/>
            <a:ext cx="9920583" cy="581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/>
            <a:r>
              <a:rPr lang="ru-RU" sz="2100" b="1" dirty="0" smtClean="0">
                <a:solidFill>
                  <a:schemeClr val="tx1"/>
                </a:solidFill>
                <a:latin typeface="Century Gothic" pitchFamily="34" charset="0"/>
              </a:rPr>
              <a:t>Федеральный </a:t>
            </a:r>
            <a:r>
              <a:rPr lang="ru" sz="2100" b="1" dirty="0" smtClean="0">
                <a:solidFill>
                  <a:schemeClr val="tx1"/>
                </a:solidFill>
                <a:latin typeface="Century Gothic" pitchFamily="34" charset="0"/>
              </a:rPr>
              <a:t>проект «Учитель будущего» </a:t>
            </a:r>
            <a:endParaRPr lang="ru" sz="21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306" y="1139063"/>
            <a:ext cx="3647930" cy="2681684"/>
          </a:xfrm>
          <a:prstGeom prst="rect">
            <a:avLst/>
          </a:prstGeom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818" y="66881"/>
            <a:ext cx="1080305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31315" y="3802036"/>
            <a:ext cx="5787915" cy="2371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995"/>
              </a:spcAft>
            </a:pP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 УТВЕРЖДЕНИИ МЕТОДОЛОГИИ И КРИТЕРИЕВ </a:t>
            </a:r>
            <a:b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ОЦЕНКИ КАЧЕСТВА ОБЩЕГО ОБРАЗОВАНИЯ В ОБЩЕОБРАЗОВАТЕЛЬНЫХ </a:t>
            </a:r>
            <a:b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ОРГАНИЗАЦИЯХ НА ОСНОВЕ ПРАКТИКИ МЕЖДУНАРОДНЫХ ИССЛЕДОВАНИЙ </a:t>
            </a:r>
            <a:b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КАЧЕСТВА ПОДГОТОВКИ ОБУЧАЮЩИХСЯ</a:t>
            </a:r>
            <a:endParaRPr lang="ru-RU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6776" y="3286124"/>
            <a:ext cx="4031923" cy="13849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Оценка объективности результатов ВПР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3966" y="1571612"/>
            <a:ext cx="3062741" cy="9541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entury Gothic" pitchFamily="34" charset="0"/>
              </a:rPr>
              <a:t>13 школ    </a:t>
            </a:r>
          </a:p>
          <a:p>
            <a:pPr algn="ctr"/>
            <a:r>
              <a:rPr lang="ru-RU" sz="2800" b="1" dirty="0">
                <a:latin typeface="Century Gothic" pitchFamily="34" charset="0"/>
              </a:rPr>
              <a:t>2019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81222" y="2643182"/>
            <a:ext cx="1614538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entury Gothic" pitchFamily="34" charset="0"/>
              </a:rPr>
              <a:t>100%</a:t>
            </a:r>
          </a:p>
        </p:txBody>
      </p:sp>
      <p:sp>
        <p:nvSpPr>
          <p:cNvPr id="10" name="Заголовок 15"/>
          <p:cNvSpPr txBox="1">
            <a:spLocks/>
          </p:cNvSpPr>
          <p:nvPr/>
        </p:nvSpPr>
        <p:spPr>
          <a:xfrm>
            <a:off x="1451736" y="285728"/>
            <a:ext cx="10372616" cy="5000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  <a:cs typeface="Times New Roman" pitchFamily="18" charset="0"/>
              </a:rPr>
              <a:t>Качество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sz="1400" dirty="0" smtClean="0"/>
          </a:p>
          <a:p>
            <a:pPr marL="0" indent="0" algn="ctr" eaLnBrk="1" hangingPunct="1">
              <a:buFont typeface="Arial" pitchFamily="34" charset="0"/>
              <a:buNone/>
            </a:pPr>
            <a:endParaRPr lang="ru-RU" sz="1600" dirty="0" smtClean="0"/>
          </a:p>
          <a:p>
            <a:pPr marL="0" indent="0" algn="ctr" eaLnBrk="1" hangingPunct="1">
              <a:buFont typeface="Arial" pitchFamily="34" charset="0"/>
              <a:buNone/>
            </a:pPr>
            <a:endParaRPr lang="ru-RU" sz="1600" dirty="0" smtClean="0"/>
          </a:p>
        </p:txBody>
      </p:sp>
      <p:pic>
        <p:nvPicPr>
          <p:cNvPr id="2051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66" y="214290"/>
            <a:ext cx="1000132" cy="9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666050" y="142852"/>
            <a:ext cx="9661915" cy="9001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2000" b="1" dirty="0" smtClean="0">
                <a:latin typeface="Century Gothic" pitchFamily="34" charset="0"/>
              </a:rPr>
              <a:t>Отдел по образованию, молодежной политике и спорту администрации Хохольского муниципального района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7102" y="1571612"/>
            <a:ext cx="10653913" cy="2881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dirty="0" smtClean="0"/>
              <a:t>О ходе реализации национального проекта «Образование» </a:t>
            </a:r>
          </a:p>
          <a:p>
            <a:pPr algn="ctr"/>
            <a:r>
              <a:rPr lang="ru-RU" sz="3200" dirty="0" smtClean="0"/>
              <a:t>на территории Хохольского района </a:t>
            </a:r>
          </a:p>
          <a:p>
            <a:pPr algn="ctr"/>
            <a:r>
              <a:rPr lang="ru-RU" sz="3200" dirty="0" smtClean="0"/>
              <a:t>и задачах на</a:t>
            </a:r>
          </a:p>
          <a:p>
            <a:pPr algn="ctr"/>
            <a:r>
              <a:rPr lang="ru-RU" sz="3200" dirty="0" smtClean="0"/>
              <a:t> 2020 - 2024 годы</a:t>
            </a:r>
            <a:endParaRPr lang="ru-RU" sz="32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37818" y="5715016"/>
            <a:ext cx="3921910" cy="696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/>
              <a:t>р.п</a:t>
            </a:r>
            <a:r>
              <a:rPr lang="ru-RU" sz="2800" b="1" dirty="0"/>
              <a:t>. Хохольский </a:t>
            </a:r>
            <a:r>
              <a:rPr lang="ru-RU" sz="2800" b="1" dirty="0" smtClean="0"/>
              <a:t>2019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4" y="142853"/>
            <a:ext cx="952383" cy="81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23770" y="142852"/>
            <a:ext cx="9920583" cy="428629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2700" indent="0" algn="ctr"/>
            <a:r>
              <a:rPr lang="ru" sz="2400" b="1" dirty="0" smtClean="0">
                <a:solidFill>
                  <a:schemeClr val="tx1"/>
                </a:solidFill>
                <a:latin typeface="Century Gothic" pitchFamily="34" charset="0"/>
              </a:rPr>
              <a:t>ОГЭ-2019</a:t>
            </a:r>
            <a:endParaRPr lang="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516" y="4583530"/>
            <a:ext cx="1934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Содержание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Кадры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Инфраструктура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641056" y="4573512"/>
            <a:ext cx="2398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результата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202625947"/>
              </p:ext>
            </p:extLst>
          </p:nvPr>
        </p:nvGraphicFramePr>
        <p:xfrm>
          <a:off x="546029" y="4821042"/>
          <a:ext cx="3839871" cy="184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67209661"/>
              </p:ext>
            </p:extLst>
          </p:nvPr>
        </p:nvGraphicFramePr>
        <p:xfrm>
          <a:off x="0" y="928670"/>
          <a:ext cx="5666578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42816" y="571480"/>
            <a:ext cx="266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  <a:cs typeface="Times New Roman" pitchFamily="18" charset="0"/>
              </a:rPr>
              <a:t>Русский язык</a:t>
            </a:r>
            <a:endParaRPr lang="ru-RU" b="1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51145869"/>
              </p:ext>
            </p:extLst>
          </p:nvPr>
        </p:nvGraphicFramePr>
        <p:xfrm>
          <a:off x="5595140" y="928670"/>
          <a:ext cx="6357982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381222" y="571480"/>
            <a:ext cx="228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Математика </a:t>
            </a:r>
            <a:endParaRPr lang="ru-RU" b="1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788130526"/>
              </p:ext>
            </p:extLst>
          </p:nvPr>
        </p:nvGraphicFramePr>
        <p:xfrm>
          <a:off x="-165452" y="3002207"/>
          <a:ext cx="5617716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66050" y="2714620"/>
            <a:ext cx="285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Обществознание</a:t>
            </a:r>
            <a:endParaRPr lang="ru-RU" b="1" dirty="0"/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17070772"/>
              </p:ext>
            </p:extLst>
          </p:nvPr>
        </p:nvGraphicFramePr>
        <p:xfrm>
          <a:off x="5380826" y="2857496"/>
          <a:ext cx="6428677" cy="178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238346" y="2500306"/>
            <a:ext cx="24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Биология</a:t>
            </a:r>
            <a:endParaRPr lang="ru-RU" b="1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505114084"/>
              </p:ext>
            </p:extLst>
          </p:nvPr>
        </p:nvGraphicFramePr>
        <p:xfrm>
          <a:off x="0" y="5000636"/>
          <a:ext cx="5738016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666050" y="4714884"/>
            <a:ext cx="24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География </a:t>
            </a:r>
            <a:endParaRPr lang="ru-RU" b="1" dirty="0"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693676981"/>
              </p:ext>
            </p:extLst>
          </p:nvPr>
        </p:nvGraphicFramePr>
        <p:xfrm>
          <a:off x="5452264" y="4929198"/>
          <a:ext cx="6261958" cy="178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95470" y="4643446"/>
            <a:ext cx="24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Физика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622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05013742"/>
              </p:ext>
            </p:extLst>
          </p:nvPr>
        </p:nvGraphicFramePr>
        <p:xfrm>
          <a:off x="239318" y="1124744"/>
          <a:ext cx="11642366" cy="4161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90" y="214290"/>
            <a:ext cx="976465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99961" y="285728"/>
            <a:ext cx="9428589" cy="4914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Century Gothic" pitchFamily="34" charset="0"/>
              </a:rPr>
              <a:t>ОГЭ-9 РУССКИЙ ЯЗЫК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80232" y="5286388"/>
            <a:ext cx="2015962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39 – первичный бал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94810" y="5643578"/>
            <a:ext cx="1151978" cy="39604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 чел.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80760" y="5572140"/>
            <a:ext cx="345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4- Хохольский лицей</a:t>
            </a:r>
          </a:p>
          <a:p>
            <a:r>
              <a:rPr lang="ru-RU" b="1" dirty="0" smtClean="0"/>
              <a:t>1- </a:t>
            </a:r>
            <a:r>
              <a:rPr lang="ru-RU" b="1" dirty="0" err="1" smtClean="0"/>
              <a:t>Костенская</a:t>
            </a:r>
            <a:r>
              <a:rPr lang="ru-RU" b="1" dirty="0" smtClean="0"/>
              <a:t> СОШ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98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07628488"/>
              </p:ext>
            </p:extLst>
          </p:nvPr>
        </p:nvGraphicFramePr>
        <p:xfrm>
          <a:off x="237290" y="1000108"/>
          <a:ext cx="11644394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90" y="142852"/>
            <a:ext cx="952383" cy="76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08926" y="142852"/>
            <a:ext cx="9428589" cy="4914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Century Gothic" pitchFamily="34" charset="0"/>
              </a:rPr>
              <a:t>ОГЭ-9 МАТЕМАТИКА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94480" y="5429264"/>
            <a:ext cx="2015962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29 – первичный бал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880496" y="5857892"/>
            <a:ext cx="1151978" cy="39604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 чел.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09256" y="5857892"/>
            <a:ext cx="345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Хохольский лицей </a:t>
            </a:r>
          </a:p>
        </p:txBody>
      </p:sp>
    </p:spTree>
    <p:extLst>
      <p:ext uri="{BB962C8B-B14F-4D97-AF65-F5344CB8AC3E}">
        <p14:creationId xmlns:p14="http://schemas.microsoft.com/office/powerpoint/2010/main" val="18012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666050" y="0"/>
            <a:ext cx="9332590" cy="44590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2000" b="1" dirty="0" smtClean="0">
                <a:latin typeface="Century Gothic" pitchFamily="34" charset="0"/>
              </a:rPr>
              <a:t>ОГЭ-9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853149"/>
              </p:ext>
            </p:extLst>
          </p:nvPr>
        </p:nvGraphicFramePr>
        <p:xfrm>
          <a:off x="451604" y="500042"/>
          <a:ext cx="11327785" cy="63711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3499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1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4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4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89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83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entury Gothic" pitchFamily="34" charset="0"/>
                        </a:rPr>
                        <a:t>предмет</a:t>
                      </a:r>
                      <a:endParaRPr lang="ru-RU" sz="1800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itchFamily="34" charset="0"/>
                        </a:rPr>
                        <a:t>Количество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itchFamily="34" charset="0"/>
                        </a:rPr>
                        <a:t>участников</a:t>
                      </a:r>
                      <a:endParaRPr lang="ru-RU" sz="1200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itchFamily="34" charset="0"/>
                        </a:rPr>
                        <a:t>Допущены к сдаче экзаменов</a:t>
                      </a:r>
                      <a:endParaRPr lang="ru-RU" sz="1200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3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entury Gothic" pitchFamily="34" charset="0"/>
                        </a:rPr>
                        <a:t>по 1 предмету</a:t>
                      </a:r>
                      <a:endParaRPr lang="ru-RU" sz="1200" b="0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entury Gothic" pitchFamily="34" charset="0"/>
                        </a:rPr>
                        <a:t>по 2 предметам</a:t>
                      </a:r>
                      <a:endParaRPr lang="ru-RU" sz="1200" b="0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entury Gothic" pitchFamily="34" charset="0"/>
                        </a:rPr>
                        <a:t>по 3 предметам</a:t>
                      </a:r>
                      <a:endParaRPr lang="ru-RU" sz="1200" b="0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entury Gothic" pitchFamily="34" charset="0"/>
                        </a:rPr>
                        <a:t>по 4 предметам</a:t>
                      </a:r>
                      <a:endParaRPr lang="ru-RU" sz="1200" b="0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МБОУ 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«</a:t>
                      </a:r>
                      <a:r>
                        <a:rPr lang="ru-RU" sz="1600" b="1" dirty="0" err="1">
                          <a:effectLst/>
                          <a:latin typeface="Century Gothic" pitchFamily="34" charset="0"/>
                        </a:rPr>
                        <a:t>Гремяченская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 СОШ»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МБОУ «</a:t>
                      </a:r>
                      <a:r>
                        <a:rPr lang="ru-RU" sz="1600" b="1" dirty="0" err="1">
                          <a:effectLst/>
                          <a:latin typeface="Century Gothic" pitchFamily="34" charset="0"/>
                        </a:rPr>
                        <a:t>Костёнская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 СОШ»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8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МКОУ «Новогремяченская СОШ»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МКОУ «Орловская СОШ»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МКОУ «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Семидесятская</a:t>
                      </a: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 СОШ»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МКОУ «Староникольская СОШ»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МКОУ «Устьевская СОШ»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МКОУ «Хохольская СОШ»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МБОУ «Хохольский лицей»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МКОУ «Яблоченская СОШ»</a:t>
                      </a:r>
                      <a:endParaRPr lang="ru-RU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МКОУ «Архангельская ООШ»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МКОУ «</a:t>
                      </a:r>
                      <a:r>
                        <a:rPr lang="ru-RU" sz="1600" b="1" dirty="0" err="1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Гремяченская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 ООШ»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54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МКОУ «</a:t>
                      </a:r>
                      <a:r>
                        <a:rPr lang="ru-RU" sz="1600" b="1" dirty="0" err="1">
                          <a:effectLst/>
                          <a:latin typeface="Century Gothic" pitchFamily="34" charset="0"/>
                        </a:rPr>
                        <a:t>Оськинская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 ООШ»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10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По району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11чел.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/30 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экз. 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28" marR="9142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2051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90" y="142852"/>
            <a:ext cx="91596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6818" y="101982"/>
            <a:ext cx="9920583" cy="500067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700" indent="0" algn="ctr"/>
            <a:r>
              <a:rPr lang="ru" sz="2400" b="1" dirty="0" smtClean="0">
                <a:solidFill>
                  <a:schemeClr val="tx1"/>
                </a:solidFill>
                <a:latin typeface="Century Gothic" pitchFamily="34" charset="0"/>
              </a:rPr>
              <a:t>ЕГЭ-2019</a:t>
            </a:r>
            <a:endParaRPr lang="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516" y="4583530"/>
            <a:ext cx="1934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Содержание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Кадры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Инфраструктура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641056" y="4573512"/>
            <a:ext cx="2398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результата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270187"/>
              </p:ext>
            </p:extLst>
          </p:nvPr>
        </p:nvGraphicFramePr>
        <p:xfrm>
          <a:off x="380166" y="642918"/>
          <a:ext cx="11714306" cy="6000792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3905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5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9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0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предмет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2019</a:t>
                      </a:r>
                      <a:r>
                        <a:rPr lang="ru-RU" sz="1600" baseline="0" dirty="0" smtClean="0"/>
                        <a:t> год</a:t>
                      </a:r>
                      <a:endParaRPr lang="ru-RU" sz="1600" dirty="0"/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75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Всего</a:t>
                      </a:r>
                      <a:r>
                        <a:rPr lang="ru-RU" sz="1800" b="1" baseline="0" dirty="0" smtClean="0">
                          <a:latin typeface="Century Gothic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b="1" baseline="0" dirty="0" smtClean="0">
                          <a:latin typeface="Century Gothic" pitchFamily="34" charset="0"/>
                        </a:rPr>
                        <a:t>сдавали</a:t>
                      </a:r>
                      <a:endParaRPr lang="ru-RU" sz="1800" b="1" i="0" dirty="0">
                        <a:latin typeface="Century Gothic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Средний балл</a:t>
                      </a:r>
                      <a:endParaRPr lang="ru-RU" sz="1800" b="1" i="0" dirty="0">
                        <a:latin typeface="Century Gothic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Средний балл по Воронежской области 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Русский </a:t>
                      </a:r>
                      <a:r>
                        <a:rPr lang="ru-RU" sz="2000" dirty="0" smtClean="0">
                          <a:effectLst/>
                          <a:latin typeface="Century Gothic" pitchFamily="34" charset="0"/>
                        </a:rPr>
                        <a:t>язык</a:t>
                      </a: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122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68,8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70,0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Математика </a:t>
                      </a:r>
                      <a:r>
                        <a:rPr lang="ru-RU" sz="2000" dirty="0" smtClean="0">
                          <a:effectLst/>
                          <a:latin typeface="Century Gothic" pitchFamily="34" charset="0"/>
                        </a:rPr>
                        <a:t>БУ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37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3,8 (оценка)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4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Математика </a:t>
                      </a:r>
                      <a:r>
                        <a:rPr lang="ru-RU" sz="2000" dirty="0" smtClean="0">
                          <a:effectLst/>
                          <a:latin typeface="Century Gothic" pitchFamily="34" charset="0"/>
                        </a:rPr>
                        <a:t>ПУ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84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49,7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56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Обществознание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44</a:t>
                      </a:r>
                      <a:endParaRPr lang="ru-RU" sz="1800" b="1" dirty="0">
                        <a:solidFill>
                          <a:srgbClr val="00B050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54</a:t>
                      </a:r>
                      <a:endParaRPr lang="ru-RU" sz="1800" b="1" dirty="0">
                        <a:solidFill>
                          <a:srgbClr val="00B050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53</a:t>
                      </a:r>
                      <a:endParaRPr lang="ru-RU" sz="1800" b="1" dirty="0">
                        <a:solidFill>
                          <a:srgbClr val="00B050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Физика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32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50,6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53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История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60,8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58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Биология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26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53,6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51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Химия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17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65,3</a:t>
                      </a:r>
                      <a:endParaRPr lang="ru-RU" sz="1800" b="1" dirty="0">
                        <a:solidFill>
                          <a:srgbClr val="00B050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58</a:t>
                      </a:r>
                      <a:endParaRPr lang="ru-RU" sz="1800" b="1" dirty="0">
                        <a:solidFill>
                          <a:srgbClr val="00B050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Литература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7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58,1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67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География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4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58,2</a:t>
                      </a:r>
                      <a:endParaRPr lang="ru-RU" sz="1800" b="1" dirty="0">
                        <a:solidFill>
                          <a:srgbClr val="00B050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56</a:t>
                      </a:r>
                      <a:endParaRPr lang="ru-RU" sz="1800" b="1" dirty="0">
                        <a:solidFill>
                          <a:srgbClr val="00B050"/>
                        </a:solidFill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8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Английский язык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2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64,5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73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</a:rPr>
                        <a:t>Информатика</a:t>
                      </a:r>
                      <a:endParaRPr lang="ru-RU" sz="2000" b="1" dirty="0">
                        <a:effectLst/>
                        <a:latin typeface="Century Gothic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52,4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itchFamily="34" charset="0"/>
                        </a:rPr>
                        <a:t>57</a:t>
                      </a:r>
                      <a:endParaRPr lang="ru-RU" sz="1800" b="1" dirty="0">
                        <a:latin typeface="Century Gothic" pitchFamily="34" charset="0"/>
                      </a:endParaRPr>
                    </a:p>
                  </a:txBody>
                  <a:tcPr marL="91428" marR="91428"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837322956"/>
              </p:ext>
            </p:extLst>
          </p:nvPr>
        </p:nvGraphicFramePr>
        <p:xfrm>
          <a:off x="604525" y="4821042"/>
          <a:ext cx="3781374" cy="184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52" y="142852"/>
            <a:ext cx="83862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2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91" y="142853"/>
            <a:ext cx="91412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23770" y="142852"/>
            <a:ext cx="9920583" cy="428629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700" indent="0" algn="ctr"/>
            <a:r>
              <a:rPr lang="ru" sz="2000" b="1" dirty="0" smtClean="0">
                <a:solidFill>
                  <a:schemeClr val="tx1"/>
                </a:solidFill>
                <a:latin typeface="Century Gothic" pitchFamily="34" charset="0"/>
              </a:rPr>
              <a:t>ЕГЭ-2019</a:t>
            </a:r>
            <a:endParaRPr lang="ru" sz="20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641056" y="4573512"/>
            <a:ext cx="2398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результата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949074517"/>
              </p:ext>
            </p:extLst>
          </p:nvPr>
        </p:nvGraphicFramePr>
        <p:xfrm>
          <a:off x="636142" y="5193899"/>
          <a:ext cx="3839871" cy="184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53783599"/>
              </p:ext>
            </p:extLst>
          </p:nvPr>
        </p:nvGraphicFramePr>
        <p:xfrm>
          <a:off x="0" y="928670"/>
          <a:ext cx="5666578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42816" y="571480"/>
            <a:ext cx="266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j-lt"/>
                <a:cs typeface="Times New Roman" pitchFamily="18" charset="0"/>
              </a:rPr>
              <a:t>Русский язык</a:t>
            </a:r>
            <a:endParaRPr lang="ru-RU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8280" y="714356"/>
            <a:ext cx="307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Математика профиль 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94612" y="2786058"/>
            <a:ext cx="285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Обществознание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99972" y="4767517"/>
            <a:ext cx="24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Биология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358766" y="4716719"/>
            <a:ext cx="24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Физика</a:t>
            </a:r>
            <a:endParaRPr lang="ru-RU" b="1" dirty="0"/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228080635"/>
              </p:ext>
            </p:extLst>
          </p:nvPr>
        </p:nvGraphicFramePr>
        <p:xfrm>
          <a:off x="5738016" y="1071546"/>
          <a:ext cx="5715040" cy="162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09529934"/>
              </p:ext>
            </p:extLst>
          </p:nvPr>
        </p:nvGraphicFramePr>
        <p:xfrm>
          <a:off x="0" y="3071810"/>
          <a:ext cx="6023768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157459356"/>
              </p:ext>
            </p:extLst>
          </p:nvPr>
        </p:nvGraphicFramePr>
        <p:xfrm>
          <a:off x="6809586" y="5128859"/>
          <a:ext cx="4832439" cy="1729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220785334"/>
              </p:ext>
            </p:extLst>
          </p:nvPr>
        </p:nvGraphicFramePr>
        <p:xfrm>
          <a:off x="-500870" y="5000636"/>
          <a:ext cx="6596076" cy="1822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43301763"/>
              </p:ext>
            </p:extLst>
          </p:nvPr>
        </p:nvGraphicFramePr>
        <p:xfrm>
          <a:off x="6643569" y="3027395"/>
          <a:ext cx="5269030" cy="17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812951" y="2609508"/>
            <a:ext cx="228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Математика база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404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76009101"/>
              </p:ext>
            </p:extLst>
          </p:nvPr>
        </p:nvGraphicFramePr>
        <p:xfrm>
          <a:off x="239318" y="1124744"/>
          <a:ext cx="11642366" cy="444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49" y="214290"/>
            <a:ext cx="952383" cy="76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99961" y="285728"/>
            <a:ext cx="9428589" cy="4914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atin typeface="Century Gothic" pitchFamily="34" charset="0"/>
              </a:rPr>
              <a:t>ЕГЭ РУССКИЙ ЯЗЫК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80232" y="5643578"/>
            <a:ext cx="1972597" cy="81937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100 БАЛЛОВ </a:t>
            </a:r>
            <a:endParaRPr lang="ru-RU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309124" y="5857892"/>
            <a:ext cx="1151978" cy="39604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чел.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37884" y="5715016"/>
            <a:ext cx="34559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Хохольский</a:t>
            </a:r>
            <a:r>
              <a:rPr lang="ru-RU" b="1" dirty="0" smtClean="0"/>
              <a:t> </a:t>
            </a:r>
            <a:r>
              <a:rPr lang="ru-RU" sz="2000" b="1" dirty="0" smtClean="0"/>
              <a:t>лицей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53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51840360"/>
              </p:ext>
            </p:extLst>
          </p:nvPr>
        </p:nvGraphicFramePr>
        <p:xfrm>
          <a:off x="237290" y="1285860"/>
          <a:ext cx="11356614" cy="430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52" y="214290"/>
            <a:ext cx="106523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66050" y="285728"/>
            <a:ext cx="9428589" cy="4914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Century Gothic" pitchFamily="34" charset="0"/>
              </a:rPr>
              <a:t>ЕГЭ МАТЕМАТИКА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51670" y="5500702"/>
            <a:ext cx="1972597" cy="81937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86 БАЛЛОВ </a:t>
            </a:r>
            <a:endParaRPr lang="ru-RU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166248" y="5715016"/>
            <a:ext cx="1151978" cy="39604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1 чел.</a:t>
            </a:r>
            <a:endParaRPr lang="ru-RU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5008" y="5643578"/>
            <a:ext cx="345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itchFamily="34" charset="0"/>
              </a:rPr>
              <a:t>Хохольский лицей</a:t>
            </a:r>
          </a:p>
          <a:p>
            <a:endParaRPr lang="ru-RU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49" y="214290"/>
            <a:ext cx="95238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80364" y="214290"/>
            <a:ext cx="9428589" cy="4914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Bookman Old Style" pitchFamily="18" charset="0"/>
              </a:rPr>
              <a:t>ЕГЭ ПРЕДМЕТЫ ПО ВЫБОРУ  </a:t>
            </a:r>
          </a:p>
        </p:txBody>
      </p:sp>
      <p:sp>
        <p:nvSpPr>
          <p:cNvPr id="6" name="Выноска 2 5"/>
          <p:cNvSpPr/>
          <p:nvPr/>
        </p:nvSpPr>
        <p:spPr>
          <a:xfrm>
            <a:off x="1748489" y="1249809"/>
            <a:ext cx="3060833" cy="6075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7085"/>
              <a:gd name="adj6" fmla="val 48551"/>
            </a:avLst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Обществознание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51670" y="2071678"/>
            <a:ext cx="4271241" cy="79208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89 баллов 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- ученица </a:t>
            </a:r>
            <a:r>
              <a:rPr lang="ru-RU" sz="2400" b="1" dirty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Хохольского лицея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Выноска 2 11"/>
          <p:cNvSpPr/>
          <p:nvPr/>
        </p:nvSpPr>
        <p:spPr>
          <a:xfrm>
            <a:off x="7945447" y="1296097"/>
            <a:ext cx="2610439" cy="6058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7085"/>
              <a:gd name="adj6" fmla="val 48551"/>
            </a:avLst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Физика 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148628" y="2117966"/>
            <a:ext cx="4271241" cy="79208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90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баллов - 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ученик  Хохольского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лицея</a:t>
            </a:r>
            <a:endParaRPr lang="ru-RU" b="1" dirty="0"/>
          </a:p>
        </p:txBody>
      </p:sp>
      <p:sp>
        <p:nvSpPr>
          <p:cNvPr id="14" name="Выноска 2 13"/>
          <p:cNvSpPr/>
          <p:nvPr/>
        </p:nvSpPr>
        <p:spPr>
          <a:xfrm>
            <a:off x="1958973" y="3844542"/>
            <a:ext cx="2610439" cy="6058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7085"/>
              <a:gd name="adj6" fmla="val 48551"/>
            </a:avLst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Химия 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62155" y="4666411"/>
            <a:ext cx="4271241" cy="79208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92 </a:t>
            </a:r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балла – ученик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Орловской </a:t>
            </a:r>
            <a:r>
              <a:rPr lang="ru-RU" sz="2400" b="1" dirty="0">
                <a:solidFill>
                  <a:schemeClr val="tx1"/>
                </a:solidFill>
                <a:latin typeface="Century Gothic" pitchFamily="34" charset="0"/>
                <a:ea typeface="Calibri" panose="020F0502020204030204" pitchFamily="34" charset="0"/>
              </a:rPr>
              <a:t>СОШ 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" name="Выноска 2 17"/>
          <p:cNvSpPr/>
          <p:nvPr/>
        </p:nvSpPr>
        <p:spPr>
          <a:xfrm>
            <a:off x="7738280" y="3857628"/>
            <a:ext cx="2610439" cy="6058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7085"/>
              <a:gd name="adj6" fmla="val 48551"/>
            </a:avLst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  <a:ea typeface="Calibri" panose="020F0502020204030204" pitchFamily="34" charset="0"/>
              </a:rPr>
              <a:t>Литература 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20435" y="4725144"/>
            <a:ext cx="4271241" cy="79208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  <a:ea typeface="Calibri" panose="020F0502020204030204" pitchFamily="34" charset="0"/>
              </a:rPr>
              <a:t>97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  <a:ea typeface="Calibri" panose="020F0502020204030204" pitchFamily="34" charset="0"/>
              </a:rPr>
              <a:t>баллов ученица Хохольского лицея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16" name="Выноска 2 15"/>
          <p:cNvSpPr/>
          <p:nvPr/>
        </p:nvSpPr>
        <p:spPr>
          <a:xfrm>
            <a:off x="7963595" y="1249809"/>
            <a:ext cx="2610439" cy="6058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7085"/>
              <a:gd name="adj6" fmla="val 48551"/>
            </a:avLst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  <a:ea typeface="Calibri" panose="020F0502020204030204" pitchFamily="34" charset="0"/>
              </a:rPr>
              <a:t>Физика 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66776" y="2071678"/>
            <a:ext cx="4271241" cy="79208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Century Gothic" pitchFamily="34" charset="0"/>
                <a:ea typeface="Calibri" panose="020F0502020204030204" pitchFamily="34" charset="0"/>
              </a:rPr>
              <a:t>90 </a:t>
            </a:r>
            <a:r>
              <a:rPr lang="ru-RU" b="1" dirty="0" smtClean="0">
                <a:solidFill>
                  <a:srgbClr val="000000"/>
                </a:solidFill>
                <a:latin typeface="Century Gothic" pitchFamily="34" charset="0"/>
                <a:ea typeface="Calibri" panose="020F0502020204030204" pitchFamily="34" charset="0"/>
              </a:rPr>
              <a:t>баллов -  </a:t>
            </a:r>
            <a:r>
              <a:rPr lang="ru-RU" b="1" dirty="0">
                <a:solidFill>
                  <a:srgbClr val="000000"/>
                </a:solidFill>
                <a:latin typeface="Century Gothic" pitchFamily="34" charset="0"/>
                <a:ea typeface="Calibri" panose="020F0502020204030204" pitchFamily="34" charset="0"/>
              </a:rPr>
              <a:t>ученик  Хохольского </a:t>
            </a:r>
            <a:r>
              <a:rPr lang="ru-RU" b="1" dirty="0" smtClean="0">
                <a:solidFill>
                  <a:srgbClr val="000000"/>
                </a:solidFill>
                <a:latin typeface="Century Gothic" pitchFamily="34" charset="0"/>
                <a:ea typeface="Calibri" panose="020F0502020204030204" pitchFamily="34" charset="0"/>
              </a:rPr>
              <a:t>лицея</a:t>
            </a:r>
            <a:endParaRPr lang="ru-RU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52" y="142853"/>
            <a:ext cx="785818" cy="98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80298" y="214290"/>
            <a:ext cx="9921179" cy="500066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700" indent="0" algn="ctr"/>
            <a:r>
              <a:rPr lang="ru" sz="1800" b="1" dirty="0" smtClean="0">
                <a:solidFill>
                  <a:schemeClr val="tx1"/>
                </a:solidFill>
                <a:latin typeface="Arial"/>
              </a:rPr>
              <a:t>ЕГЭ - 2019</a:t>
            </a:r>
            <a:endParaRPr lang="ru" sz="1800" b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516" y="4583530"/>
            <a:ext cx="1934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Содержание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Кадры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Инфраструктура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641056" y="4573512"/>
            <a:ext cx="2398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результата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1876782" y="1136082"/>
            <a:ext cx="2580731" cy="5743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154464"/>
              </p:ext>
            </p:extLst>
          </p:nvPr>
        </p:nvGraphicFramePr>
        <p:xfrm>
          <a:off x="451604" y="928670"/>
          <a:ext cx="10850590" cy="56698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3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8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7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8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25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Предмет 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Количество сдававших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Не преодолели мин. порог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ru-RU" sz="16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55-69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70-84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85-99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122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25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32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34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3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Математика П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84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11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33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19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20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 Математика Б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37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6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44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13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15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3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3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32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3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18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8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26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4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8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4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17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6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4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3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14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5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4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5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7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2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Информатика 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5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3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География 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4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1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3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2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200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2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1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1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0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entury Gothic" pitchFamily="34" charset="0"/>
                        </a:rPr>
                        <a:t>0</a:t>
                      </a:r>
                      <a:r>
                        <a:rPr lang="ru-RU" sz="1600" b="1" dirty="0">
                          <a:effectLst/>
                          <a:latin typeface="Century Gothic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77578" marR="7757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7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108106"/>
              </p:ext>
            </p:extLst>
          </p:nvPr>
        </p:nvGraphicFramePr>
        <p:xfrm>
          <a:off x="2854847" y="236820"/>
          <a:ext cx="5995192" cy="5640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Скругленный прямоугольник 29"/>
          <p:cNvSpPr/>
          <p:nvPr/>
        </p:nvSpPr>
        <p:spPr>
          <a:xfrm>
            <a:off x="30014" y="423402"/>
            <a:ext cx="2968847" cy="118331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Современная школа 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014" y="2189124"/>
            <a:ext cx="3112152" cy="115721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УСПЕХ КАЖДОГО РЕБЕНКА</a:t>
            </a:r>
            <a:endParaRPr lang="ru-RU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14828" y="2160493"/>
            <a:ext cx="2707468" cy="111494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СОЦИАЛЬНАЯ АКТИВНОСТЬ 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7185" y="3828404"/>
            <a:ext cx="2974941" cy="11127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ЦИФРОВАЯ ОБРАЗОВАТЕЛЬНАЯ СРЕДА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008668" y="468712"/>
            <a:ext cx="3096344" cy="120201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СОВРЕМЕННЫЕ РОДИТЕЛИ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553090" y="5609213"/>
            <a:ext cx="2520280" cy="93610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МОЛОДЫЕ ПРОФЕССИОНАЛЫ</a:t>
            </a:r>
            <a:endParaRPr lang="ru-RU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87494" y="4094689"/>
            <a:ext cx="2520280" cy="93610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НОВЫЕ ВОЗМОЖНОСТИ ДЛЯ КАЖДОГО </a:t>
            </a:r>
            <a:endParaRPr lang="ru-RU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091986" y="5583669"/>
            <a:ext cx="2520280" cy="93610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УЧИТЕЛЬ БУДУЩЕГО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7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15" y="136572"/>
            <a:ext cx="886107" cy="110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83293" y="214291"/>
            <a:ext cx="9861060" cy="604017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700" indent="0" algn="ctr"/>
            <a:r>
              <a:rPr lang="ru" sz="2000" b="1" dirty="0" smtClean="0">
                <a:solidFill>
                  <a:schemeClr val="tx1"/>
                </a:solidFill>
                <a:latin typeface="Century Gothic" pitchFamily="34" charset="0"/>
              </a:rPr>
              <a:t>Единый государственный экзамен -2019</a:t>
            </a:r>
            <a:endParaRPr lang="ru" sz="20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516" y="4583530"/>
            <a:ext cx="1934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Содержание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Кадры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Инфраструктура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326507966"/>
              </p:ext>
            </p:extLst>
          </p:nvPr>
        </p:nvGraphicFramePr>
        <p:xfrm>
          <a:off x="2484117" y="2182012"/>
          <a:ext cx="6898163" cy="3519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2809058" y="1142984"/>
            <a:ext cx="6488361" cy="7029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Количество выпускников, допущенных к пересдаче в осенний период</a:t>
            </a:r>
            <a:endParaRPr lang="ru-RU" b="1" kern="1200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1876782" y="1136082"/>
            <a:ext cx="2580731" cy="5743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51737" y="188640"/>
            <a:ext cx="10307362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itchFamily="34" charset="0"/>
                <a:cs typeface="Arial" pitchFamily="34" charset="0"/>
              </a:rPr>
              <a:t>Качество общего образования</a:t>
            </a:r>
          </a:p>
          <a:p>
            <a:pPr algn="ctr"/>
            <a:r>
              <a:rPr lang="ru-RU" sz="2000" b="1" i="1" dirty="0">
                <a:latin typeface="Century Gothic" pitchFamily="34" charset="0"/>
                <a:cs typeface="Times New Roman" pitchFamily="18" charset="0"/>
              </a:rPr>
              <a:t>М</a:t>
            </a:r>
            <a:r>
              <a:rPr lang="ru-RU" sz="2000" b="1" i="1" dirty="0" smtClean="0">
                <a:latin typeface="Century Gothic" pitchFamily="34" charset="0"/>
                <a:cs typeface="Times New Roman" pitchFamily="18" charset="0"/>
              </a:rPr>
              <a:t>едалисты</a:t>
            </a:r>
            <a:endParaRPr lang="ru-RU" sz="2000" b="1" i="1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0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11528195" y="6407945"/>
            <a:ext cx="487617" cy="365125"/>
          </a:xfrm>
        </p:spPr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671775717"/>
              </p:ext>
            </p:extLst>
          </p:nvPr>
        </p:nvGraphicFramePr>
        <p:xfrm>
          <a:off x="4523570" y="2214554"/>
          <a:ext cx="7215238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28" y="1162040"/>
            <a:ext cx="2584368" cy="1052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309388" y="1357298"/>
            <a:ext cx="5955889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entury Gothic" pitchFamily="34" charset="0"/>
                <a:cs typeface="Arial" pitchFamily="34" charset="0"/>
              </a:rPr>
              <a:t>Количество выпускников 11 классов, получивших аттестат особого образца медаль 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«За особые успехи в учении»</a:t>
            </a:r>
            <a:endParaRPr lang="ru-RU" sz="1600" b="1" i="1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3366122273"/>
              </p:ext>
            </p:extLst>
          </p:nvPr>
        </p:nvGraphicFramePr>
        <p:xfrm>
          <a:off x="1428531" y="4214819"/>
          <a:ext cx="352381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1" name="Рисунок 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7290" y="142852"/>
            <a:ext cx="1068605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80892" y="3357562"/>
            <a:ext cx="382000" cy="5715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1604" y="2643182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ntury Gothic" pitchFamily="34" charset="0"/>
              </a:rPr>
              <a:t>Русский язык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604" y="3643314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ntury Gothic" pitchFamily="34" charset="0"/>
              </a:rPr>
              <a:t>Математика</a:t>
            </a:r>
            <a:r>
              <a:rPr lang="ru-RU" sz="2400" dirty="0" smtClean="0">
                <a:latin typeface="Century Gothic" pitchFamily="34" charset="0"/>
              </a:rPr>
              <a:t> </a:t>
            </a:r>
            <a:endParaRPr lang="ru-RU" sz="2400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0496" y="2928934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CC00"/>
                </a:solidFill>
                <a:latin typeface="Century Gothic" pitchFamily="34" charset="0"/>
              </a:rPr>
              <a:t>70 баллов и выше</a:t>
            </a:r>
            <a:endParaRPr lang="ru-RU" sz="2400" b="1" dirty="0">
              <a:solidFill>
                <a:srgbClr val="00CC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4" y="142852"/>
            <a:ext cx="90411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823173" y="4552692"/>
            <a:ext cx="1934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Содержание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Кадры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Инфраструктура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1094546" y="142852"/>
            <a:ext cx="3688669" cy="4707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4 класс  </a:t>
            </a:r>
            <a:endParaRPr lang="ru-RU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829892852"/>
              </p:ext>
            </p:extLst>
          </p:nvPr>
        </p:nvGraphicFramePr>
        <p:xfrm>
          <a:off x="0" y="1000108"/>
          <a:ext cx="5595140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67615508"/>
              </p:ext>
            </p:extLst>
          </p:nvPr>
        </p:nvGraphicFramePr>
        <p:xfrm>
          <a:off x="6793644" y="1099726"/>
          <a:ext cx="4587716" cy="2329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937668" y="785794"/>
            <a:ext cx="229966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4 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13975867"/>
              </p:ext>
            </p:extLst>
          </p:nvPr>
        </p:nvGraphicFramePr>
        <p:xfrm>
          <a:off x="367447" y="4251128"/>
          <a:ext cx="5142866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558702" y="3895201"/>
            <a:ext cx="219175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5 класс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529595641"/>
              </p:ext>
            </p:extLst>
          </p:nvPr>
        </p:nvGraphicFramePr>
        <p:xfrm>
          <a:off x="7391350" y="4179690"/>
          <a:ext cx="3523816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8110391" y="3643314"/>
            <a:ext cx="2533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5 класс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308860" y="142852"/>
            <a:ext cx="10015821" cy="4286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Всероссийские проверочные работы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 4 </a:t>
            </a: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– 5 классы</a:t>
            </a:r>
            <a:endParaRPr kumimoji="0" lang="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16" y="136572"/>
            <a:ext cx="791501" cy="79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8532" y="214291"/>
            <a:ext cx="10015821" cy="357190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2700" indent="0" algn="ctr"/>
            <a:r>
              <a:rPr lang="ru" sz="2000" b="1" dirty="0" smtClean="0">
                <a:solidFill>
                  <a:schemeClr val="tx1"/>
                </a:solidFill>
                <a:latin typeface="Century Gothic" pitchFamily="34" charset="0"/>
              </a:rPr>
              <a:t>Всероссийские проверочные работы </a:t>
            </a:r>
            <a:r>
              <a:rPr lang="en-US" sz="20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6 - 7 </a:t>
            </a:r>
            <a:r>
              <a:rPr lang="en-US" sz="20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классы</a:t>
            </a:r>
            <a:endParaRPr lang="ru" sz="20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23173" y="4552692"/>
            <a:ext cx="1934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Содержание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Кадры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Инфраструктура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1428531" y="142852"/>
            <a:ext cx="3022001" cy="3278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6 класс  </a:t>
            </a:r>
            <a:endPara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499210134"/>
              </p:ext>
            </p:extLst>
          </p:nvPr>
        </p:nvGraphicFramePr>
        <p:xfrm>
          <a:off x="0" y="928671"/>
          <a:ext cx="5161707" cy="2571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33552426"/>
              </p:ext>
            </p:extLst>
          </p:nvPr>
        </p:nvGraphicFramePr>
        <p:xfrm>
          <a:off x="6285683" y="928670"/>
          <a:ext cx="5333343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066938" y="714356"/>
            <a:ext cx="211718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6 класс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46381769"/>
              </p:ext>
            </p:extLst>
          </p:nvPr>
        </p:nvGraphicFramePr>
        <p:xfrm>
          <a:off x="666625" y="3929066"/>
          <a:ext cx="4805393" cy="2928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603158" y="3571876"/>
            <a:ext cx="219175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7 класс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24899597"/>
              </p:ext>
            </p:extLst>
          </p:nvPr>
        </p:nvGraphicFramePr>
        <p:xfrm>
          <a:off x="7142827" y="4000504"/>
          <a:ext cx="4285722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7830934" y="3571876"/>
            <a:ext cx="2117182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 7 класс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57" y="0"/>
            <a:ext cx="856293" cy="78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87294" y="58942"/>
            <a:ext cx="9783917" cy="396401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700" indent="0" algn="ctr"/>
            <a:r>
              <a:rPr lang="ru" sz="1800" b="1" dirty="0" smtClean="0">
                <a:solidFill>
                  <a:schemeClr val="tx1"/>
                </a:solidFill>
                <a:latin typeface="Arial"/>
              </a:rPr>
              <a:t>МИУД </a:t>
            </a:r>
            <a:endParaRPr lang="ru" sz="1800" b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516" y="4583530"/>
            <a:ext cx="1934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Содержание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Кадры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</a:rPr>
              <a:t>Инфраструктура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641056" y="4573512"/>
            <a:ext cx="2398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результата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7858" y="595826"/>
            <a:ext cx="38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  <a:cs typeface="Times New Roman" pitchFamily="18" charset="0"/>
              </a:rPr>
              <a:t>Комплексная работа 4 класс</a:t>
            </a:r>
            <a:endParaRPr lang="ru-RU" b="1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3318" y="758406"/>
            <a:ext cx="38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  <a:cs typeface="Times New Roman" pitchFamily="18" charset="0"/>
              </a:rPr>
              <a:t>Комплексная работа 5 класс</a:t>
            </a:r>
            <a:endParaRPr lang="ru-RU" b="1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576" y="3850333"/>
            <a:ext cx="38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  <a:cs typeface="Times New Roman" pitchFamily="18" charset="0"/>
              </a:rPr>
              <a:t>Комплексная работа 6 класс</a:t>
            </a:r>
            <a:endParaRPr lang="ru-RU" b="1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0032" y="3850333"/>
            <a:ext cx="38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  <a:cs typeface="Times New Roman" pitchFamily="18" charset="0"/>
              </a:rPr>
              <a:t>Комплексная работа7 класс</a:t>
            </a:r>
            <a:endParaRPr lang="ru-RU" b="1" dirty="0">
              <a:latin typeface="Century Gothic" pitchFamily="34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131208811"/>
              </p:ext>
            </p:extLst>
          </p:nvPr>
        </p:nvGraphicFramePr>
        <p:xfrm>
          <a:off x="737356" y="965158"/>
          <a:ext cx="4200033" cy="2100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307109233"/>
              </p:ext>
            </p:extLst>
          </p:nvPr>
        </p:nvGraphicFramePr>
        <p:xfrm>
          <a:off x="7103318" y="1392536"/>
          <a:ext cx="3920595" cy="199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512408537"/>
              </p:ext>
            </p:extLst>
          </p:nvPr>
        </p:nvGraphicFramePr>
        <p:xfrm>
          <a:off x="462086" y="4219665"/>
          <a:ext cx="4475303" cy="235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212395931"/>
              </p:ext>
            </p:extLst>
          </p:nvPr>
        </p:nvGraphicFramePr>
        <p:xfrm>
          <a:off x="6864501" y="4219665"/>
          <a:ext cx="4159412" cy="233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300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35" y="214290"/>
            <a:ext cx="1094504" cy="10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83292" y="274638"/>
            <a:ext cx="9997600" cy="418058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700" indent="0" algn="ctr"/>
            <a:r>
              <a:rPr lang="ru-RU" sz="1800" b="1" dirty="0" smtClean="0">
                <a:solidFill>
                  <a:schemeClr val="tx1"/>
                </a:solidFill>
                <a:latin typeface="Century Gothic" pitchFamily="34" charset="0"/>
              </a:rPr>
              <a:t>Р</a:t>
            </a:r>
            <a:r>
              <a:rPr lang="ru" sz="1800" b="1" dirty="0" smtClean="0">
                <a:solidFill>
                  <a:schemeClr val="tx1"/>
                </a:solidFill>
                <a:latin typeface="Century Gothic" pitchFamily="34" charset="0"/>
              </a:rPr>
              <a:t>ейтингование учреждений образования </a:t>
            </a:r>
            <a:endParaRPr lang="ru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08038618"/>
              </p:ext>
            </p:extLst>
          </p:nvPr>
        </p:nvGraphicFramePr>
        <p:xfrm>
          <a:off x="211055" y="1250065"/>
          <a:ext cx="6172147" cy="3259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34525" y="2143116"/>
            <a:ext cx="5855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924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МБОУ «Хохольский лицей»</a:t>
            </a:r>
          </a:p>
          <a:p>
            <a:endParaRPr lang="ru-RU" b="1" dirty="0" smtClean="0">
              <a:solidFill>
                <a:srgbClr val="00924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924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12 место МБОУ «</a:t>
            </a:r>
            <a:r>
              <a:rPr lang="ru-RU" b="1" dirty="0" err="1" smtClean="0">
                <a:solidFill>
                  <a:srgbClr val="00924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Хохольская</a:t>
            </a:r>
            <a:r>
              <a:rPr lang="ru-RU" b="1" dirty="0" smtClean="0">
                <a:solidFill>
                  <a:srgbClr val="00924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СОШ»</a:t>
            </a:r>
          </a:p>
          <a:p>
            <a:endParaRPr lang="ru-RU" b="1" dirty="0" smtClean="0">
              <a:solidFill>
                <a:srgbClr val="00924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924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24 место МБОУ «Орловская СОШ» </a:t>
            </a:r>
            <a:endParaRPr lang="ru-RU" b="1" dirty="0">
              <a:solidFill>
                <a:srgbClr val="00924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35" y="214290"/>
            <a:ext cx="1094504" cy="10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83292" y="274638"/>
            <a:ext cx="9997600" cy="418058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700" indent="0" algn="ctr"/>
            <a:r>
              <a:rPr lang="ru-RU" sz="2000" b="1" dirty="0">
                <a:solidFill>
                  <a:schemeClr val="tx1"/>
                </a:solidFill>
                <a:latin typeface="Century Gothic" pitchFamily="34" charset="0"/>
              </a:rPr>
              <a:t>М</a:t>
            </a:r>
            <a:r>
              <a:rPr lang="ru" sz="2000" b="1" dirty="0" smtClean="0">
                <a:solidFill>
                  <a:schemeClr val="tx1"/>
                </a:solidFill>
                <a:latin typeface="Century Gothic" pitchFamily="34" charset="0"/>
              </a:rPr>
              <a:t>еждународные исследования</a:t>
            </a:r>
            <a:endParaRPr lang="ru" sz="20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65152790"/>
              </p:ext>
            </p:extLst>
          </p:nvPr>
        </p:nvGraphicFramePr>
        <p:xfrm>
          <a:off x="431314" y="1484784"/>
          <a:ext cx="3743929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Блок-схема: знак завершения 5"/>
          <p:cNvSpPr/>
          <p:nvPr/>
        </p:nvSpPr>
        <p:spPr>
          <a:xfrm>
            <a:off x="4880761" y="1300348"/>
            <a:ext cx="6494346" cy="1057082"/>
          </a:xfrm>
          <a:prstGeom prst="flowChartTermina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МБОУ «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Гремяченская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СОШ» 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4880761" y="2538354"/>
            <a:ext cx="6524782" cy="962083"/>
          </a:xfrm>
          <a:prstGeom prst="flowChartTermina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14 обучающихся 4-х классов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4666447" y="3794078"/>
            <a:ext cx="6872592" cy="920805"/>
          </a:xfrm>
          <a:prstGeom prst="flowChartTermina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естественнонаучное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и математическое образование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3" y="116633"/>
            <a:ext cx="1045044" cy="95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91296" y="274670"/>
            <a:ext cx="9997600" cy="418058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700" indent="0" algn="ctr"/>
            <a:r>
              <a:rPr lang="ru-RU" sz="1800" b="1" dirty="0">
                <a:solidFill>
                  <a:schemeClr val="tx1"/>
                </a:solidFill>
                <a:latin typeface="Arial"/>
              </a:rPr>
              <a:t>М</a:t>
            </a:r>
            <a:r>
              <a:rPr lang="ru" sz="1800" b="1" dirty="0" smtClean="0">
                <a:solidFill>
                  <a:schemeClr val="tx1"/>
                </a:solidFill>
                <a:latin typeface="Arial"/>
              </a:rPr>
              <a:t>еждународные исследования</a:t>
            </a:r>
            <a:endParaRPr lang="ru" sz="1800" b="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05" y="1034027"/>
            <a:ext cx="5491097" cy="158417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Блок-схема: знак завершения 11"/>
          <p:cNvSpPr/>
          <p:nvPr/>
        </p:nvSpPr>
        <p:spPr>
          <a:xfrm>
            <a:off x="190433" y="1199766"/>
            <a:ext cx="5537519" cy="1377622"/>
          </a:xfrm>
          <a:prstGeom prst="flowChartTerminator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Приказ №849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департамента образования, науки и молодёжной политики </a:t>
            </a:r>
            <a:endParaRPr lang="ru-RU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431314" y="5351642"/>
            <a:ext cx="11021742" cy="1368152"/>
          </a:xfrm>
          <a:prstGeom prst="flowChartTerminato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 2019- 10-50 школ области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2020-100 школ области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…..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2024 – 100% школ области</a:t>
            </a:r>
            <a:endParaRPr lang="ru-RU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6050" y="2928934"/>
            <a:ext cx="5926007" cy="20882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52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27" y="145038"/>
            <a:ext cx="1068938" cy="100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451737" y="164112"/>
            <a:ext cx="9174712" cy="4788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100" b="1" dirty="0" smtClean="0">
                <a:latin typeface="Century Gothic" pitchFamily="34" charset="0"/>
                <a:cs typeface="Times New Roman" panose="02020603050405020304" pitchFamily="18" charset="0"/>
              </a:rPr>
              <a:t>Федеральный проект «Успех каждого ребенка» </a:t>
            </a:r>
            <a:endParaRPr lang="ru-RU" sz="2100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70522621"/>
              </p:ext>
            </p:extLst>
          </p:nvPr>
        </p:nvGraphicFramePr>
        <p:xfrm>
          <a:off x="627015" y="1181124"/>
          <a:ext cx="10748091" cy="2535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11214" y="1988840"/>
            <a:ext cx="230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Хохольская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ДШИ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5307" y="4437112"/>
            <a:ext cx="3743929" cy="100811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Охват дополнительным образованием</a:t>
            </a:r>
          </a:p>
          <a:p>
            <a:pPr algn="ctr"/>
            <a:r>
              <a:rPr lang="ru-RU" sz="2400" b="1" dirty="0" smtClean="0"/>
              <a:t>69,3%</a:t>
            </a:r>
            <a:endParaRPr lang="ru-RU" sz="2400" b="1" dirty="0"/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4799231" y="4692595"/>
            <a:ext cx="2159959" cy="720080"/>
          </a:xfrm>
          <a:prstGeom prst="notch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943228" y="4867969"/>
            <a:ext cx="17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2024 год 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39181" y="4511842"/>
            <a:ext cx="3743929" cy="100811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Охват дополнительным образованием</a:t>
            </a:r>
          </a:p>
          <a:p>
            <a:pPr algn="ctr"/>
            <a:r>
              <a:rPr lang="ru-RU" sz="2400" b="1" dirty="0" smtClean="0"/>
              <a:t>80%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231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7" y="145038"/>
            <a:ext cx="913635" cy="85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5"/>
          <p:cNvSpPr txBox="1">
            <a:spLocks/>
          </p:cNvSpPr>
          <p:nvPr/>
        </p:nvSpPr>
        <p:spPr>
          <a:xfrm>
            <a:off x="1487295" y="164112"/>
            <a:ext cx="9139153" cy="3613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Федеральный проект «Успех каждого ребенка» </a:t>
            </a:r>
            <a:endParaRPr lang="ru-RU" sz="2100" b="1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7" y="1000108"/>
            <a:ext cx="12666647" cy="4752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1287" y="5819563"/>
            <a:ext cx="758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2019-2020 учебный год – 50% воспитанников</a:t>
            </a:r>
            <a:endParaRPr lang="ru-RU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7" b="6711"/>
          <a:stretch>
            <a:fillRect/>
          </a:stretch>
        </p:blipFill>
        <p:spPr bwMode="auto">
          <a:xfrm>
            <a:off x="8166908" y="4786321"/>
            <a:ext cx="3571492" cy="1919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28" y="188896"/>
            <a:ext cx="952543" cy="89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17340" y="166204"/>
            <a:ext cx="9861551" cy="433658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525"/>
            <a:r>
              <a:rPr lang="ru-RU" sz="2000" b="1" dirty="0">
                <a:solidFill>
                  <a:schemeClr val="tx1"/>
                </a:solidFill>
                <a:latin typeface="Century Gothic" pitchFamily="34" charset="0"/>
              </a:rPr>
              <a:t>Р</a:t>
            </a:r>
            <a:r>
              <a:rPr lang="ru" sz="2000" b="1" dirty="0">
                <a:solidFill>
                  <a:schemeClr val="tx1"/>
                </a:solidFill>
                <a:latin typeface="Century Gothic" pitchFamily="34" charset="0"/>
              </a:rPr>
              <a:t>азвитие дошкольного образования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03951068"/>
              </p:ext>
            </p:extLst>
          </p:nvPr>
        </p:nvGraphicFramePr>
        <p:xfrm>
          <a:off x="761864" y="1643050"/>
          <a:ext cx="4853352" cy="279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08860" y="714356"/>
            <a:ext cx="371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Численность воспитанников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дошкольных учреждений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  <a:p>
            <a:pPr algn="ctr"/>
            <a:endParaRPr lang="ru-RU" sz="2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09652" y="2214554"/>
            <a:ext cx="4552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В АИС ДОУ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198 заявлений на зачисление в детский сад детей до 3-х лет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  <a:p>
            <a:pPr algn="ctr"/>
            <a:endParaRPr lang="ru-RU" sz="2000" b="1" i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8280" y="785794"/>
            <a:ext cx="4052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Всего детей  О-7 лет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2082 человека</a:t>
            </a:r>
          </a:p>
          <a:p>
            <a:pPr algn="ctr"/>
            <a:endParaRPr lang="ru-RU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/>
            <a:endParaRPr lang="ru-RU" b="1" i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" name="Выноска 1 1"/>
          <p:cNvSpPr/>
          <p:nvPr/>
        </p:nvSpPr>
        <p:spPr>
          <a:xfrm>
            <a:off x="5824383" y="1159197"/>
            <a:ext cx="1823965" cy="857534"/>
          </a:xfrm>
          <a:prstGeom prst="borderCallout1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ЗАДАЧА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1156" y="3643314"/>
            <a:ext cx="3838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Доступность дошкольным образованием для детей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до 3-х лет   15%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  <a:p>
            <a:pPr algn="ctr"/>
            <a:endParaRPr lang="ru-RU" sz="2000" b="1" i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Штриховая стрелка вправо 2"/>
          <p:cNvSpPr/>
          <p:nvPr/>
        </p:nvSpPr>
        <p:spPr>
          <a:xfrm rot="5400000">
            <a:off x="9217504" y="1664024"/>
            <a:ext cx="571505" cy="529558"/>
          </a:xfrm>
          <a:prstGeom prst="striped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5400000">
            <a:off x="9372280" y="3080884"/>
            <a:ext cx="500067" cy="624796"/>
          </a:xfrm>
          <a:prstGeom prst="striped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72" y="4786321"/>
            <a:ext cx="3594956" cy="2022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166380" y="4727977"/>
            <a:ext cx="3786214" cy="2130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4748" y="14216138"/>
            <a:ext cx="4602827" cy="258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4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7" y="145038"/>
            <a:ext cx="894577" cy="83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5"/>
          <p:cNvSpPr txBox="1">
            <a:spLocks/>
          </p:cNvSpPr>
          <p:nvPr/>
        </p:nvSpPr>
        <p:spPr>
          <a:xfrm>
            <a:off x="1451737" y="164112"/>
            <a:ext cx="9174712" cy="4073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ВСЕРОССИЙСКАЯ ОЛИМПИАДА ШКОЛЬНИКОВ </a:t>
            </a:r>
            <a:endParaRPr lang="ru-RU" sz="2100" b="1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>
            <a:off x="45345" y="1569299"/>
            <a:ext cx="4684641" cy="2262448"/>
          </a:xfrm>
          <a:prstGeom prst="snip1Rect">
            <a:avLst/>
          </a:prstGeom>
          <a:solidFill>
            <a:srgbClr val="7030A0">
              <a:alpha val="44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entury Gothic" pitchFamily="34" charset="0"/>
              </a:rPr>
              <a:t>Школьный этап 350 участник </a:t>
            </a:r>
            <a:endParaRPr lang="ru-RU" sz="2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45345" y="3244350"/>
            <a:ext cx="6575197" cy="3631435"/>
          </a:xfrm>
          <a:prstGeom prst="snip1Rect">
            <a:avLst/>
          </a:prstGeom>
          <a:solidFill>
            <a:srgbClr val="CC3399">
              <a:alpha val="71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Муниципальный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	 этап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             161участник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ru-RU" sz="2400" b="1" dirty="0" smtClean="0">
              <a:latin typeface="Century Gothic" pitchFamily="34" charset="0"/>
            </a:endParaRPr>
          </a:p>
          <a:p>
            <a:r>
              <a:rPr lang="ru-RU" sz="2400" b="1" dirty="0" smtClean="0">
                <a:latin typeface="Century Gothic" pitchFamily="34" charset="0"/>
              </a:rPr>
              <a:t> </a:t>
            </a:r>
          </a:p>
          <a:p>
            <a:endParaRPr lang="ru-RU" sz="2400" b="1" dirty="0">
              <a:latin typeface="Century Gothic" pitchFamily="34" charset="0"/>
            </a:endParaRPr>
          </a:p>
          <a:p>
            <a:endParaRPr lang="ru-RU" sz="2400" b="1" dirty="0" smtClean="0">
              <a:latin typeface="Century Gothic" pitchFamily="34" charset="0"/>
            </a:endParaRPr>
          </a:p>
          <a:p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3119264" y="4962786"/>
            <a:ext cx="4666047" cy="1913517"/>
          </a:xfrm>
          <a:prstGeom prst="snip1Rect">
            <a:avLst/>
          </a:prstGeom>
          <a:solidFill>
            <a:srgbClr val="FFFF00">
              <a:alpha val="78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entury Gothic" pitchFamily="34" charset="0"/>
              </a:rPr>
              <a:t>Региональный этап 21 участник </a:t>
            </a:r>
            <a:endParaRPr lang="ru-RU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6975" y="2000240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ru-RU" sz="2400" b="1" dirty="0" smtClean="0">
                <a:latin typeface="Century Gothic" panose="020B0502020202020204" pitchFamily="34" charset="0"/>
              </a:rPr>
              <a:t> призера</a:t>
            </a:r>
          </a:p>
          <a:p>
            <a:r>
              <a:rPr lang="ru-RU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  <a:r>
              <a:rPr lang="ru-RU" sz="2400" b="1" dirty="0" smtClean="0">
                <a:latin typeface="Century Gothic" panose="020B0502020202020204" pitchFamily="34" charset="0"/>
              </a:rPr>
              <a:t> победителя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322" y="714356"/>
            <a:ext cx="3447247" cy="229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гнутая вниз стрелка 2"/>
          <p:cNvSpPr/>
          <p:nvPr/>
        </p:nvSpPr>
        <p:spPr>
          <a:xfrm rot="18592982">
            <a:off x="7782267" y="4110231"/>
            <a:ext cx="3372830" cy="1100910"/>
          </a:xfrm>
          <a:prstGeom prst="curvedUpArrow">
            <a:avLst>
              <a:gd name="adj1" fmla="val 25000"/>
              <a:gd name="adj2" fmla="val 52178"/>
              <a:gd name="adj3" fmla="val 4309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4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7" y="145037"/>
            <a:ext cx="1030090" cy="96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5"/>
          <p:cNvSpPr txBox="1">
            <a:spLocks/>
          </p:cNvSpPr>
          <p:nvPr/>
        </p:nvSpPr>
        <p:spPr>
          <a:xfrm>
            <a:off x="1487295" y="164112"/>
            <a:ext cx="9139153" cy="3613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Федеральный проект «Успех каждого ребенка» </a:t>
            </a:r>
            <a:endParaRPr lang="ru-RU" sz="2100" b="1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UserNov\Desktop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350" y="1071546"/>
            <a:ext cx="5857155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238055" y="1142984"/>
            <a:ext cx="4476199" cy="78581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Century Gothic" pitchFamily="34" charset="0"/>
            </a:endParaRPr>
          </a:p>
          <a:p>
            <a:pPr algn="ctr"/>
            <a:r>
              <a:rPr lang="ru-RU" b="1" dirty="0" smtClean="0">
                <a:latin typeface="Century Gothic" pitchFamily="34" charset="0"/>
              </a:rPr>
              <a:t>МБОУ «</a:t>
            </a:r>
            <a:r>
              <a:rPr lang="ru-RU" b="1" dirty="0" err="1" smtClean="0">
                <a:latin typeface="Century Gothic" pitchFamily="34" charset="0"/>
              </a:rPr>
              <a:t>Костенская</a:t>
            </a:r>
            <a:r>
              <a:rPr lang="ru-RU" b="1" dirty="0" smtClean="0">
                <a:latin typeface="Century Gothic" pitchFamily="34" charset="0"/>
              </a:rPr>
              <a:t> СОШ»  «Рождественский фонд»</a:t>
            </a:r>
          </a:p>
          <a:p>
            <a:pPr algn="ctr"/>
            <a:r>
              <a:rPr lang="ru-RU" b="1" dirty="0" smtClean="0">
                <a:latin typeface="Century Gothic" pitchFamily="34" charset="0"/>
              </a:rPr>
              <a:t>478464 руб.</a:t>
            </a:r>
          </a:p>
          <a:p>
            <a:pPr algn="ctr"/>
            <a:endParaRPr lang="ru-RU" b="1" dirty="0">
              <a:latin typeface="Century Gothic" pitchFamily="34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 rot="5400000">
            <a:off x="3005876" y="2093935"/>
            <a:ext cx="607223" cy="904764"/>
          </a:xfrm>
          <a:prstGeom prst="homePlat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52340" y="2857496"/>
            <a:ext cx="5047628" cy="5715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Century Gothic" pitchFamily="34" charset="0"/>
            </a:endParaRPr>
          </a:p>
          <a:p>
            <a:pPr algn="ctr"/>
            <a:r>
              <a:rPr lang="ru-RU" b="1" dirty="0" smtClean="0">
                <a:latin typeface="Century Gothic" pitchFamily="34" charset="0"/>
              </a:rPr>
              <a:t>Естественно - научный  </a:t>
            </a:r>
          </a:p>
          <a:p>
            <a:pPr algn="ctr"/>
            <a:r>
              <a:rPr lang="ru-RU" b="1" dirty="0" smtClean="0">
                <a:latin typeface="Century Gothic" pitchFamily="34" charset="0"/>
              </a:rPr>
              <a:t>детский университет</a:t>
            </a:r>
          </a:p>
          <a:p>
            <a:pPr algn="ctr"/>
            <a:endParaRPr lang="ru-RU" b="1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625" y="3641850"/>
            <a:ext cx="6000011" cy="3001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71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6" y="145038"/>
            <a:ext cx="934852" cy="87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5"/>
          <p:cNvSpPr txBox="1">
            <a:spLocks/>
          </p:cNvSpPr>
          <p:nvPr/>
        </p:nvSpPr>
        <p:spPr>
          <a:xfrm>
            <a:off x="1487295" y="164112"/>
            <a:ext cx="9139153" cy="3613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Федеральный проект «Успех каждого ребенка» </a:t>
            </a:r>
            <a:endParaRPr lang="ru-RU" sz="2100" b="1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3"/>
          <p:cNvPicPr>
            <a:picLocks/>
          </p:cNvPicPr>
          <p:nvPr/>
        </p:nvPicPr>
        <p:blipFill rotWithShape="1">
          <a:blip r:embed="rId3" cstate="screen">
            <a:lum bright="1000"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683" y="1357298"/>
            <a:ext cx="5363406" cy="4525963"/>
          </a:xfrm>
          <a:prstGeom prst="rect">
            <a:avLst/>
          </a:prstGeom>
        </p:spPr>
      </p:pic>
      <p:pic>
        <p:nvPicPr>
          <p:cNvPr id="11" name="Объект 3"/>
          <p:cNvPicPr>
            <a:picLocks noGrp="1"/>
          </p:cNvPicPr>
          <p:nvPr>
            <p:ph idx="1"/>
          </p:nvPr>
        </p:nvPicPr>
        <p:blipFill rotWithShape="1">
          <a:blip r:embed="rId4" cstate="screen">
            <a:lum bright="2000"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8" t="-58"/>
          <a:stretch/>
        </p:blipFill>
        <p:spPr>
          <a:xfrm>
            <a:off x="269265" y="1085603"/>
            <a:ext cx="5759890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7268" y="2529154"/>
            <a:ext cx="1000783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dirty="0" smtClean="0"/>
              <a:t>735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3481" y="2898486"/>
            <a:ext cx="904785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dirty="0" smtClean="0"/>
              <a:t>116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6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8927" y="188640"/>
            <a:ext cx="9950172" cy="5257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Организация питания </a:t>
            </a:r>
            <a:endParaRPr lang="ru-RU" sz="2400" b="1" dirty="0">
              <a:latin typeface="Century Gothic" pitchFamily="34" charset="0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05" y="214291"/>
            <a:ext cx="915968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03115760"/>
              </p:ext>
            </p:extLst>
          </p:nvPr>
        </p:nvGraphicFramePr>
        <p:xfrm>
          <a:off x="560845" y="1232085"/>
          <a:ext cx="5375897" cy="352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48261250"/>
              </p:ext>
            </p:extLst>
          </p:nvPr>
        </p:nvGraphicFramePr>
        <p:xfrm>
          <a:off x="5936742" y="1402027"/>
          <a:ext cx="5599442" cy="335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79162" y="5273824"/>
            <a:ext cx="284727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Льготное питание –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218 семей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44241" y="5273824"/>
            <a:ext cx="3191125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Средняя стоимость питания –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44,26 руб. 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353167" y="5260504"/>
            <a:ext cx="3137021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Губернаторская программа «Школьное молоко» 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3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:\Users\User\Desktop\%D0%B0%D0%B2%D0%B3%D1%83%D1%81%D1%82%D0%BE%D0%B2%D0%BA%D0%B0 2019\s800.webp"/>
          <p:cNvSpPr>
            <a:spLocks noChangeAspect="1" noChangeArrowheads="1"/>
          </p:cNvSpPr>
          <p:nvPr/>
        </p:nvSpPr>
        <p:spPr bwMode="auto">
          <a:xfrm>
            <a:off x="1504127" y="25649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20457" y="79024"/>
            <a:ext cx="9950172" cy="5257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Организация питания </a:t>
            </a:r>
            <a:endParaRPr lang="ru-RU" sz="2400" b="1" dirty="0">
              <a:latin typeface="Century Gothic" pitchFamily="34" charset="0"/>
            </a:endParaRPr>
          </a:p>
        </p:txBody>
      </p:sp>
      <p:pic>
        <p:nvPicPr>
          <p:cNvPr id="1028" name="Picture 4" descr="ÐÐ¿ÑÐµÐ´ÐµÐ»ÐµÐ½ Ð¿Ð¾ÑÑÐ´Ð¾Ðº Ð½Ð°Ð¿ÑÐ°Ð²Ð»ÐµÐ½Ð¸Ñ ÐºÐ¾Ð½ÑÑÐ¾Ð»Ð¸ÑÑÑÑÐ¸Ð¼Ð¸ Ð¾ÑÐ³Ð°Ð½Ð°Ð¼Ð¸ Ð¿ÑÐµÐ´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9913" y="631999"/>
            <a:ext cx="5238935" cy="51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16" y="123124"/>
            <a:ext cx="993281" cy="92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14886" y="2060848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единый </a:t>
            </a:r>
            <a:r>
              <a:rPr lang="ru-RU" sz="24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поход к организации школьного </a:t>
            </a:r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питания</a:t>
            </a: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анкетирование родителей</a:t>
            </a:r>
          </a:p>
          <a:p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меню, соответствующее всем требования</a:t>
            </a:r>
          </a:p>
          <a:p>
            <a:endParaRPr lang="ru-RU" sz="1000" b="1" dirty="0" smtClean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инвентаризация </a:t>
            </a:r>
            <a:r>
              <a:rPr lang="ru-RU" sz="2400" b="1" dirty="0">
                <a:latin typeface="Century Gothic" panose="020B0502020202020204" pitchFamily="34" charset="0"/>
                <a:ea typeface="Calibri" panose="020F0502020204030204" pitchFamily="34" charset="0"/>
              </a:rPr>
              <a:t>оборудования </a:t>
            </a:r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пищеблоков</a:t>
            </a:r>
          </a:p>
          <a:p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24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дорожная карта </a:t>
            </a:r>
            <a:r>
              <a:rPr lang="ru-RU" sz="24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 улучшению материально- технической базы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55" y="34522"/>
            <a:ext cx="916195" cy="94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80938" y="114920"/>
            <a:ext cx="8446716" cy="591177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144"/>
            <a:r>
              <a:rPr lang="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Федеральный проект «Социальная активность»</a:t>
            </a:r>
            <a:endParaRPr lang="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8979469" y="4052527"/>
            <a:ext cx="134923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результата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5555" y="2968685"/>
            <a:ext cx="3380642" cy="12858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Районная детская организация «Росинка»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13 – школ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2504 участника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88877" y="2937008"/>
            <a:ext cx="3262086" cy="12858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Отряды «</a:t>
            </a:r>
            <a:r>
              <a:rPr lang="ru-RU" b="1" dirty="0" err="1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Юнармия</a:t>
            </a:r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2– школы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122 участника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772770" y="2825292"/>
            <a:ext cx="3762636" cy="13573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Волонтерской движение</a:t>
            </a:r>
          </a:p>
          <a:p>
            <a:pPr algn="ctr"/>
            <a:endParaRPr lang="ru-RU" b="1" dirty="0">
              <a:solidFill>
                <a:srgbClr val="FF0000"/>
              </a:solidFill>
              <a:latin typeface="Century Gothic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13 – школ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125 участников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 (старше 14 лет)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024" y="4489190"/>
            <a:ext cx="4702468" cy="2126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5" y="4635369"/>
            <a:ext cx="3268259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AutoShape 6" descr="https://apf.mail.ru/cgi-bin/readmsg/27.jpg?id=15498646020000001007%3B0%3B26&amp;x-email=hohrono%40mail.ru&amp;exif=1"/>
          <p:cNvSpPr>
            <a:spLocks noChangeAspect="1" noChangeArrowheads="1"/>
          </p:cNvSpPr>
          <p:nvPr/>
        </p:nvSpPr>
        <p:spPr bwMode="auto">
          <a:xfrm>
            <a:off x="155555" y="748903"/>
            <a:ext cx="30476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714" y="4612277"/>
            <a:ext cx="3991500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узел 1"/>
          <p:cNvSpPr/>
          <p:nvPr/>
        </p:nvSpPr>
        <p:spPr>
          <a:xfrm>
            <a:off x="569852" y="1166657"/>
            <a:ext cx="1186538" cy="110244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20%</a:t>
            </a:r>
            <a:endParaRPr lang="ru-RU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5876" y="922140"/>
            <a:ext cx="925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Граждан будут вовлечены в добровольческую деятельность к концу 2024 г. 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134766" y="1776499"/>
            <a:ext cx="6768752" cy="6176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узел 17"/>
          <p:cNvSpPr/>
          <p:nvPr/>
        </p:nvSpPr>
        <p:spPr>
          <a:xfrm>
            <a:off x="2350790" y="2074960"/>
            <a:ext cx="216024" cy="443758"/>
          </a:xfrm>
          <a:custGeom>
            <a:avLst/>
            <a:gdLst>
              <a:gd name="connsiteX0" fmla="*/ 0 w 216024"/>
              <a:gd name="connsiteY0" fmla="*/ 145679 h 291357"/>
              <a:gd name="connsiteX1" fmla="*/ 108012 w 216024"/>
              <a:gd name="connsiteY1" fmla="*/ 0 h 291357"/>
              <a:gd name="connsiteX2" fmla="*/ 216024 w 216024"/>
              <a:gd name="connsiteY2" fmla="*/ 145679 h 291357"/>
              <a:gd name="connsiteX3" fmla="*/ 108012 w 216024"/>
              <a:gd name="connsiteY3" fmla="*/ 291358 h 291357"/>
              <a:gd name="connsiteX4" fmla="*/ 0 w 216024"/>
              <a:gd name="connsiteY4" fmla="*/ 145679 h 291357"/>
              <a:gd name="connsiteX0" fmla="*/ 0 w 216024"/>
              <a:gd name="connsiteY0" fmla="*/ 298079 h 443758"/>
              <a:gd name="connsiteX1" fmla="*/ 108012 w 216024"/>
              <a:gd name="connsiteY1" fmla="*/ 0 h 443758"/>
              <a:gd name="connsiteX2" fmla="*/ 216024 w 216024"/>
              <a:gd name="connsiteY2" fmla="*/ 298079 h 443758"/>
              <a:gd name="connsiteX3" fmla="*/ 108012 w 216024"/>
              <a:gd name="connsiteY3" fmla="*/ 443758 h 443758"/>
              <a:gd name="connsiteX4" fmla="*/ 0 w 216024"/>
              <a:gd name="connsiteY4" fmla="*/ 298079 h 44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" h="443758">
                <a:moveTo>
                  <a:pt x="0" y="298079"/>
                </a:moveTo>
                <a:cubicBezTo>
                  <a:pt x="0" y="224119"/>
                  <a:pt x="48359" y="0"/>
                  <a:pt x="108012" y="0"/>
                </a:cubicBezTo>
                <a:cubicBezTo>
                  <a:pt x="167665" y="0"/>
                  <a:pt x="216024" y="217623"/>
                  <a:pt x="216024" y="298079"/>
                </a:cubicBezTo>
                <a:cubicBezTo>
                  <a:pt x="216024" y="378535"/>
                  <a:pt x="167665" y="443758"/>
                  <a:pt x="108012" y="443758"/>
                </a:cubicBezTo>
                <a:cubicBezTo>
                  <a:pt x="48359" y="443758"/>
                  <a:pt x="0" y="372039"/>
                  <a:pt x="0" y="29807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993925" y="2629055"/>
            <a:ext cx="92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2019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98070" y="2518716"/>
            <a:ext cx="92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2020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49792" y="2472705"/>
            <a:ext cx="92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2021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55043" y="2394194"/>
            <a:ext cx="92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2022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09688" y="2383011"/>
            <a:ext cx="92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2023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15905" y="2259484"/>
            <a:ext cx="92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2024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9" name="Блок-схема: узел 17"/>
          <p:cNvSpPr/>
          <p:nvPr/>
        </p:nvSpPr>
        <p:spPr>
          <a:xfrm>
            <a:off x="3376174" y="2034600"/>
            <a:ext cx="216024" cy="443758"/>
          </a:xfrm>
          <a:custGeom>
            <a:avLst/>
            <a:gdLst>
              <a:gd name="connsiteX0" fmla="*/ 0 w 216024"/>
              <a:gd name="connsiteY0" fmla="*/ 145679 h 291357"/>
              <a:gd name="connsiteX1" fmla="*/ 108012 w 216024"/>
              <a:gd name="connsiteY1" fmla="*/ 0 h 291357"/>
              <a:gd name="connsiteX2" fmla="*/ 216024 w 216024"/>
              <a:gd name="connsiteY2" fmla="*/ 145679 h 291357"/>
              <a:gd name="connsiteX3" fmla="*/ 108012 w 216024"/>
              <a:gd name="connsiteY3" fmla="*/ 291358 h 291357"/>
              <a:gd name="connsiteX4" fmla="*/ 0 w 216024"/>
              <a:gd name="connsiteY4" fmla="*/ 145679 h 291357"/>
              <a:gd name="connsiteX0" fmla="*/ 0 w 216024"/>
              <a:gd name="connsiteY0" fmla="*/ 298079 h 443758"/>
              <a:gd name="connsiteX1" fmla="*/ 108012 w 216024"/>
              <a:gd name="connsiteY1" fmla="*/ 0 h 443758"/>
              <a:gd name="connsiteX2" fmla="*/ 216024 w 216024"/>
              <a:gd name="connsiteY2" fmla="*/ 298079 h 443758"/>
              <a:gd name="connsiteX3" fmla="*/ 108012 w 216024"/>
              <a:gd name="connsiteY3" fmla="*/ 443758 h 443758"/>
              <a:gd name="connsiteX4" fmla="*/ 0 w 216024"/>
              <a:gd name="connsiteY4" fmla="*/ 298079 h 44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" h="443758">
                <a:moveTo>
                  <a:pt x="0" y="298079"/>
                </a:moveTo>
                <a:cubicBezTo>
                  <a:pt x="0" y="224119"/>
                  <a:pt x="48359" y="0"/>
                  <a:pt x="108012" y="0"/>
                </a:cubicBezTo>
                <a:cubicBezTo>
                  <a:pt x="167665" y="0"/>
                  <a:pt x="216024" y="217623"/>
                  <a:pt x="216024" y="298079"/>
                </a:cubicBezTo>
                <a:cubicBezTo>
                  <a:pt x="216024" y="378535"/>
                  <a:pt x="167665" y="443758"/>
                  <a:pt x="108012" y="443758"/>
                </a:cubicBezTo>
                <a:cubicBezTo>
                  <a:pt x="48359" y="443758"/>
                  <a:pt x="0" y="372039"/>
                  <a:pt x="0" y="29807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17"/>
          <p:cNvSpPr/>
          <p:nvPr/>
        </p:nvSpPr>
        <p:spPr>
          <a:xfrm>
            <a:off x="4413205" y="1966073"/>
            <a:ext cx="216024" cy="443758"/>
          </a:xfrm>
          <a:custGeom>
            <a:avLst/>
            <a:gdLst>
              <a:gd name="connsiteX0" fmla="*/ 0 w 216024"/>
              <a:gd name="connsiteY0" fmla="*/ 145679 h 291357"/>
              <a:gd name="connsiteX1" fmla="*/ 108012 w 216024"/>
              <a:gd name="connsiteY1" fmla="*/ 0 h 291357"/>
              <a:gd name="connsiteX2" fmla="*/ 216024 w 216024"/>
              <a:gd name="connsiteY2" fmla="*/ 145679 h 291357"/>
              <a:gd name="connsiteX3" fmla="*/ 108012 w 216024"/>
              <a:gd name="connsiteY3" fmla="*/ 291358 h 291357"/>
              <a:gd name="connsiteX4" fmla="*/ 0 w 216024"/>
              <a:gd name="connsiteY4" fmla="*/ 145679 h 291357"/>
              <a:gd name="connsiteX0" fmla="*/ 0 w 216024"/>
              <a:gd name="connsiteY0" fmla="*/ 298079 h 443758"/>
              <a:gd name="connsiteX1" fmla="*/ 108012 w 216024"/>
              <a:gd name="connsiteY1" fmla="*/ 0 h 443758"/>
              <a:gd name="connsiteX2" fmla="*/ 216024 w 216024"/>
              <a:gd name="connsiteY2" fmla="*/ 298079 h 443758"/>
              <a:gd name="connsiteX3" fmla="*/ 108012 w 216024"/>
              <a:gd name="connsiteY3" fmla="*/ 443758 h 443758"/>
              <a:gd name="connsiteX4" fmla="*/ 0 w 216024"/>
              <a:gd name="connsiteY4" fmla="*/ 298079 h 44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" h="443758">
                <a:moveTo>
                  <a:pt x="0" y="298079"/>
                </a:moveTo>
                <a:cubicBezTo>
                  <a:pt x="0" y="224119"/>
                  <a:pt x="48359" y="0"/>
                  <a:pt x="108012" y="0"/>
                </a:cubicBezTo>
                <a:cubicBezTo>
                  <a:pt x="167665" y="0"/>
                  <a:pt x="216024" y="217623"/>
                  <a:pt x="216024" y="298079"/>
                </a:cubicBezTo>
                <a:cubicBezTo>
                  <a:pt x="216024" y="378535"/>
                  <a:pt x="167665" y="443758"/>
                  <a:pt x="108012" y="443758"/>
                </a:cubicBezTo>
                <a:cubicBezTo>
                  <a:pt x="48359" y="443758"/>
                  <a:pt x="0" y="372039"/>
                  <a:pt x="0" y="29807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17"/>
          <p:cNvSpPr/>
          <p:nvPr/>
        </p:nvSpPr>
        <p:spPr>
          <a:xfrm>
            <a:off x="5396072" y="1869284"/>
            <a:ext cx="216024" cy="443758"/>
          </a:xfrm>
          <a:custGeom>
            <a:avLst/>
            <a:gdLst>
              <a:gd name="connsiteX0" fmla="*/ 0 w 216024"/>
              <a:gd name="connsiteY0" fmla="*/ 145679 h 291357"/>
              <a:gd name="connsiteX1" fmla="*/ 108012 w 216024"/>
              <a:gd name="connsiteY1" fmla="*/ 0 h 291357"/>
              <a:gd name="connsiteX2" fmla="*/ 216024 w 216024"/>
              <a:gd name="connsiteY2" fmla="*/ 145679 h 291357"/>
              <a:gd name="connsiteX3" fmla="*/ 108012 w 216024"/>
              <a:gd name="connsiteY3" fmla="*/ 291358 h 291357"/>
              <a:gd name="connsiteX4" fmla="*/ 0 w 216024"/>
              <a:gd name="connsiteY4" fmla="*/ 145679 h 291357"/>
              <a:gd name="connsiteX0" fmla="*/ 0 w 216024"/>
              <a:gd name="connsiteY0" fmla="*/ 298079 h 443758"/>
              <a:gd name="connsiteX1" fmla="*/ 108012 w 216024"/>
              <a:gd name="connsiteY1" fmla="*/ 0 h 443758"/>
              <a:gd name="connsiteX2" fmla="*/ 216024 w 216024"/>
              <a:gd name="connsiteY2" fmla="*/ 298079 h 443758"/>
              <a:gd name="connsiteX3" fmla="*/ 108012 w 216024"/>
              <a:gd name="connsiteY3" fmla="*/ 443758 h 443758"/>
              <a:gd name="connsiteX4" fmla="*/ 0 w 216024"/>
              <a:gd name="connsiteY4" fmla="*/ 298079 h 44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" h="443758">
                <a:moveTo>
                  <a:pt x="0" y="298079"/>
                </a:moveTo>
                <a:cubicBezTo>
                  <a:pt x="0" y="224119"/>
                  <a:pt x="48359" y="0"/>
                  <a:pt x="108012" y="0"/>
                </a:cubicBezTo>
                <a:cubicBezTo>
                  <a:pt x="167665" y="0"/>
                  <a:pt x="216024" y="217623"/>
                  <a:pt x="216024" y="298079"/>
                </a:cubicBezTo>
                <a:cubicBezTo>
                  <a:pt x="216024" y="378535"/>
                  <a:pt x="167665" y="443758"/>
                  <a:pt x="108012" y="443758"/>
                </a:cubicBezTo>
                <a:cubicBezTo>
                  <a:pt x="48359" y="443758"/>
                  <a:pt x="0" y="372039"/>
                  <a:pt x="0" y="29807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17"/>
          <p:cNvSpPr/>
          <p:nvPr/>
        </p:nvSpPr>
        <p:spPr>
          <a:xfrm>
            <a:off x="6412206" y="1812721"/>
            <a:ext cx="216024" cy="443758"/>
          </a:xfrm>
          <a:custGeom>
            <a:avLst/>
            <a:gdLst>
              <a:gd name="connsiteX0" fmla="*/ 0 w 216024"/>
              <a:gd name="connsiteY0" fmla="*/ 145679 h 291357"/>
              <a:gd name="connsiteX1" fmla="*/ 108012 w 216024"/>
              <a:gd name="connsiteY1" fmla="*/ 0 h 291357"/>
              <a:gd name="connsiteX2" fmla="*/ 216024 w 216024"/>
              <a:gd name="connsiteY2" fmla="*/ 145679 h 291357"/>
              <a:gd name="connsiteX3" fmla="*/ 108012 w 216024"/>
              <a:gd name="connsiteY3" fmla="*/ 291358 h 291357"/>
              <a:gd name="connsiteX4" fmla="*/ 0 w 216024"/>
              <a:gd name="connsiteY4" fmla="*/ 145679 h 291357"/>
              <a:gd name="connsiteX0" fmla="*/ 0 w 216024"/>
              <a:gd name="connsiteY0" fmla="*/ 298079 h 443758"/>
              <a:gd name="connsiteX1" fmla="*/ 108012 w 216024"/>
              <a:gd name="connsiteY1" fmla="*/ 0 h 443758"/>
              <a:gd name="connsiteX2" fmla="*/ 216024 w 216024"/>
              <a:gd name="connsiteY2" fmla="*/ 298079 h 443758"/>
              <a:gd name="connsiteX3" fmla="*/ 108012 w 216024"/>
              <a:gd name="connsiteY3" fmla="*/ 443758 h 443758"/>
              <a:gd name="connsiteX4" fmla="*/ 0 w 216024"/>
              <a:gd name="connsiteY4" fmla="*/ 298079 h 44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" h="443758">
                <a:moveTo>
                  <a:pt x="0" y="298079"/>
                </a:moveTo>
                <a:cubicBezTo>
                  <a:pt x="0" y="224119"/>
                  <a:pt x="48359" y="0"/>
                  <a:pt x="108012" y="0"/>
                </a:cubicBezTo>
                <a:cubicBezTo>
                  <a:pt x="167665" y="0"/>
                  <a:pt x="216024" y="217623"/>
                  <a:pt x="216024" y="298079"/>
                </a:cubicBezTo>
                <a:cubicBezTo>
                  <a:pt x="216024" y="378535"/>
                  <a:pt x="167665" y="443758"/>
                  <a:pt x="108012" y="443758"/>
                </a:cubicBezTo>
                <a:cubicBezTo>
                  <a:pt x="48359" y="443758"/>
                  <a:pt x="0" y="372039"/>
                  <a:pt x="0" y="29807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17"/>
          <p:cNvSpPr/>
          <p:nvPr/>
        </p:nvSpPr>
        <p:spPr>
          <a:xfrm>
            <a:off x="7674511" y="1688561"/>
            <a:ext cx="216024" cy="443758"/>
          </a:xfrm>
          <a:custGeom>
            <a:avLst/>
            <a:gdLst>
              <a:gd name="connsiteX0" fmla="*/ 0 w 216024"/>
              <a:gd name="connsiteY0" fmla="*/ 145679 h 291357"/>
              <a:gd name="connsiteX1" fmla="*/ 108012 w 216024"/>
              <a:gd name="connsiteY1" fmla="*/ 0 h 291357"/>
              <a:gd name="connsiteX2" fmla="*/ 216024 w 216024"/>
              <a:gd name="connsiteY2" fmla="*/ 145679 h 291357"/>
              <a:gd name="connsiteX3" fmla="*/ 108012 w 216024"/>
              <a:gd name="connsiteY3" fmla="*/ 291358 h 291357"/>
              <a:gd name="connsiteX4" fmla="*/ 0 w 216024"/>
              <a:gd name="connsiteY4" fmla="*/ 145679 h 291357"/>
              <a:gd name="connsiteX0" fmla="*/ 0 w 216024"/>
              <a:gd name="connsiteY0" fmla="*/ 298079 h 443758"/>
              <a:gd name="connsiteX1" fmla="*/ 108012 w 216024"/>
              <a:gd name="connsiteY1" fmla="*/ 0 h 443758"/>
              <a:gd name="connsiteX2" fmla="*/ 216024 w 216024"/>
              <a:gd name="connsiteY2" fmla="*/ 298079 h 443758"/>
              <a:gd name="connsiteX3" fmla="*/ 108012 w 216024"/>
              <a:gd name="connsiteY3" fmla="*/ 443758 h 443758"/>
              <a:gd name="connsiteX4" fmla="*/ 0 w 216024"/>
              <a:gd name="connsiteY4" fmla="*/ 298079 h 44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" h="443758">
                <a:moveTo>
                  <a:pt x="0" y="298079"/>
                </a:moveTo>
                <a:cubicBezTo>
                  <a:pt x="0" y="224119"/>
                  <a:pt x="48359" y="0"/>
                  <a:pt x="108012" y="0"/>
                </a:cubicBezTo>
                <a:cubicBezTo>
                  <a:pt x="167665" y="0"/>
                  <a:pt x="216024" y="217623"/>
                  <a:pt x="216024" y="298079"/>
                </a:cubicBezTo>
                <a:cubicBezTo>
                  <a:pt x="216024" y="378535"/>
                  <a:pt x="167665" y="443758"/>
                  <a:pt x="108012" y="443758"/>
                </a:cubicBezTo>
                <a:cubicBezTo>
                  <a:pt x="48359" y="443758"/>
                  <a:pt x="0" y="372039"/>
                  <a:pt x="0" y="29807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2058515" y="1646285"/>
            <a:ext cx="92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14%</a:t>
            </a:r>
            <a:endParaRPr lang="ru-RU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34439" y="1643163"/>
            <a:ext cx="92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16 %</a:t>
            </a:r>
            <a:endParaRPr lang="ru-RU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63990" y="1574231"/>
            <a:ext cx="92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17 %</a:t>
            </a:r>
            <a:endParaRPr lang="ru-RU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95437" y="1519284"/>
            <a:ext cx="89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17 %</a:t>
            </a:r>
            <a:endParaRPr lang="ru-RU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54347" y="1379827"/>
            <a:ext cx="92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19 %</a:t>
            </a:r>
            <a:endParaRPr lang="ru-RU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17646" y="1379827"/>
            <a:ext cx="92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20 %</a:t>
            </a:r>
            <a:endParaRPr lang="ru-RU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5" y="142852"/>
            <a:ext cx="457736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305" y="4143380"/>
            <a:ext cx="4540858" cy="255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72" y="4214819"/>
            <a:ext cx="4960541" cy="2400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3857" y="142852"/>
            <a:ext cx="449955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328" y="1857364"/>
            <a:ext cx="538884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300" y="836712"/>
            <a:ext cx="96958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 </a:t>
            </a:r>
            <a:endParaRPr lang="ru-RU" sz="9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Людмила\Desktop\ehmble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12193645" cy="6357958"/>
          </a:xfrm>
          <a:prstGeom prst="rect">
            <a:avLst/>
          </a:prstGeom>
          <a:noFill/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438" y="1428737"/>
            <a:ext cx="953784" cy="89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42531" y="3037858"/>
            <a:ext cx="3238101" cy="1071570"/>
          </a:xfrm>
          <a:prstGeom prst="rect">
            <a:avLst/>
          </a:prstGeom>
          <a:solidFill>
            <a:schemeClr val="accent5">
              <a:tint val="50000"/>
              <a:satMod val="30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121366, 500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тыс. руб.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9933" y="4910110"/>
            <a:ext cx="3142863" cy="107156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2000,0  тыс. руб.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4" y="142852"/>
            <a:ext cx="973217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5"/>
          <p:cNvSpPr txBox="1">
            <a:spLocks/>
          </p:cNvSpPr>
          <p:nvPr/>
        </p:nvSpPr>
        <p:spPr>
          <a:xfrm>
            <a:off x="1333293" y="142852"/>
            <a:ext cx="9964337" cy="5914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Р</a:t>
            </a:r>
            <a:r>
              <a:rPr lang="ru" sz="2000" b="1" dirty="0" smtClean="0">
                <a:solidFill>
                  <a:schemeClr val="tx1"/>
                </a:solidFill>
                <a:latin typeface="Century Gothic" pitchFamily="34" charset="0"/>
              </a:rPr>
              <a:t>азвитие дошкольного образования</a:t>
            </a:r>
            <a:endParaRPr lang="ru-RU" sz="2000" b="1" cap="all" spc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ownloads\20180601_15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3317" y="16573592"/>
            <a:ext cx="24380826" cy="18288000"/>
          </a:xfrm>
          <a:prstGeom prst="rect">
            <a:avLst/>
          </a:prstGeom>
          <a:noFill/>
        </p:spPr>
      </p:pic>
      <p:sp>
        <p:nvSpPr>
          <p:cNvPr id="8" name="object 5"/>
          <p:cNvSpPr/>
          <p:nvPr/>
        </p:nvSpPr>
        <p:spPr>
          <a:xfrm>
            <a:off x="2237554" y="785794"/>
            <a:ext cx="7531070" cy="16291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Century Gothic" pitchFamily="34" charset="0"/>
                <a:cs typeface="Times New Roman" pitchFamily="18" charset="0"/>
              </a:rPr>
              <a:t>Федеральная программа</a:t>
            </a:r>
          </a:p>
          <a:p>
            <a:pPr algn="ctr"/>
            <a:r>
              <a:rPr lang="ru-RU" sz="2000" b="1" dirty="0">
                <a:latin typeface="Century Gothic" pitchFamily="34" charset="0"/>
                <a:cs typeface="Times New Roman" pitchFamily="18" charset="0"/>
              </a:rPr>
              <a:t> «Содействие занятости женщин - создание условий дошкольного образования </a:t>
            </a:r>
          </a:p>
          <a:p>
            <a:pPr algn="ctr"/>
            <a:r>
              <a:rPr lang="ru-RU" sz="2000" b="1" dirty="0">
                <a:latin typeface="Century Gothic" pitchFamily="34" charset="0"/>
                <a:cs typeface="Times New Roman" pitchFamily="18" charset="0"/>
              </a:rPr>
              <a:t>для детей в возрасте до трех лет»</a:t>
            </a:r>
            <a:endParaRPr sz="2000" b="1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4" name="object 32"/>
          <p:cNvSpPr/>
          <p:nvPr/>
        </p:nvSpPr>
        <p:spPr>
          <a:xfrm>
            <a:off x="-37563" y="2545453"/>
            <a:ext cx="4452132" cy="736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 b="1" dirty="0">
              <a:latin typeface="Century Gothic" pitchFamily="34" charset="0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165852" y="2571744"/>
            <a:ext cx="37147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5"/>
              </a:spcBef>
            </a:pPr>
            <a:r>
              <a:rPr lang="ru-RU" sz="2000" b="1" dirty="0">
                <a:latin typeface="Century Gothic" pitchFamily="34" charset="0"/>
                <a:cs typeface="Times New Roman" panose="02020603050405020304" pitchFamily="18" charset="0"/>
              </a:rPr>
              <a:t>МБДОУ ЦРР д/с  «Родничок» </a:t>
            </a:r>
            <a:endParaRPr sz="2000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bject 32"/>
          <p:cNvSpPr/>
          <p:nvPr/>
        </p:nvSpPr>
        <p:spPr>
          <a:xfrm>
            <a:off x="94954" y="3529448"/>
            <a:ext cx="4048401" cy="8567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065" marR="5080" algn="ctr">
              <a:spcBef>
                <a:spcPts val="15"/>
              </a:spcBef>
            </a:pPr>
            <a:endParaRPr lang="ru-RU" sz="2000" b="1" dirty="0">
              <a:latin typeface="Century Gothic" pitchFamily="34" charset="0"/>
              <a:cs typeface="Times New Roman" panose="02020603050405020304" pitchFamily="18" charset="0"/>
            </a:endParaRPr>
          </a:p>
          <a:p>
            <a:pPr marL="12065" marR="5080" algn="ctr">
              <a:spcBef>
                <a:spcPts val="15"/>
              </a:spcBef>
            </a:pPr>
            <a:r>
              <a:rPr lang="ru-RU" sz="2000" b="1" dirty="0">
                <a:latin typeface="Century Gothic" pitchFamily="34" charset="0"/>
                <a:cs typeface="Times New Roman" panose="02020603050405020304" pitchFamily="18" charset="0"/>
              </a:rPr>
              <a:t>МБДОУ ЦРР д/с  «Теремок»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5178" y="2428868"/>
            <a:ext cx="4725236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авая фигурная скобка 4"/>
          <p:cNvSpPr/>
          <p:nvPr/>
        </p:nvSpPr>
        <p:spPr>
          <a:xfrm>
            <a:off x="4113791" y="2793118"/>
            <a:ext cx="381720" cy="1335787"/>
          </a:xfrm>
          <a:prstGeom prst="rightBrace">
            <a:avLst>
              <a:gd name="adj1" fmla="val 33844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object 32"/>
          <p:cNvSpPr/>
          <p:nvPr/>
        </p:nvSpPr>
        <p:spPr>
          <a:xfrm>
            <a:off x="190434" y="4910110"/>
            <a:ext cx="4048401" cy="1181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065" marR="5080" algn="ctr">
              <a:spcBef>
                <a:spcPts val="15"/>
              </a:spcBef>
            </a:pPr>
            <a:endParaRPr lang="ru-RU" sz="2000" b="1" dirty="0">
              <a:latin typeface="Century Gothic" pitchFamily="34" charset="0"/>
              <a:cs typeface="Times New Roman" panose="02020603050405020304" pitchFamily="18" charset="0"/>
            </a:endParaRPr>
          </a:p>
          <a:p>
            <a:pPr marL="12065" marR="5080" algn="ctr">
              <a:spcBef>
                <a:spcPts val="15"/>
              </a:spcBef>
            </a:pPr>
            <a:r>
              <a:rPr lang="ru-RU" sz="2000" b="1" dirty="0" smtClean="0">
                <a:latin typeface="Century Gothic" pitchFamily="34" charset="0"/>
                <a:cs typeface="Times New Roman" panose="02020603050405020304" pitchFamily="18" charset="0"/>
              </a:rPr>
              <a:t>Ремонт помещения МКОУ «</a:t>
            </a:r>
            <a:r>
              <a:rPr lang="ru-RU" sz="2000" b="1" dirty="0" err="1" smtClean="0">
                <a:latin typeface="Century Gothic" pitchFamily="34" charset="0"/>
                <a:cs typeface="Times New Roman" panose="02020603050405020304" pitchFamily="18" charset="0"/>
              </a:rPr>
              <a:t>Устьевская</a:t>
            </a:r>
            <a:r>
              <a:rPr lang="ru-RU" sz="2000" b="1" dirty="0" smtClean="0">
                <a:latin typeface="Century Gothic" pitchFamily="34" charset="0"/>
                <a:cs typeface="Times New Roman" panose="02020603050405020304" pitchFamily="18" charset="0"/>
              </a:rPr>
              <a:t> СОШ» </a:t>
            </a:r>
            <a:endParaRPr lang="ru-RU" sz="2000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177995" y="5500702"/>
            <a:ext cx="583876" cy="15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8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32" y="279262"/>
            <a:ext cx="952543" cy="89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2775" y="258216"/>
            <a:ext cx="9920583" cy="581025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525"/>
            <a:r>
              <a:rPr lang="ru-RU" sz="21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Федеральный </a:t>
            </a:r>
            <a:r>
              <a:rPr lang="ru" sz="21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проект «Поддержка семей, имеющих детей»</a:t>
            </a:r>
            <a:endParaRPr lang="ru" sz="2100" b="1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915185" y="4288891"/>
            <a:ext cx="17989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результата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4452132" y="3286125"/>
            <a:ext cx="3643338" cy="1643073"/>
          </a:xfrm>
          <a:prstGeom prst="hexag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Консультации для родителей 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27" name="Прямоугольник с двумя вырезанными противолежащими углами 26"/>
          <p:cNvSpPr/>
          <p:nvPr/>
        </p:nvSpPr>
        <p:spPr>
          <a:xfrm>
            <a:off x="380911" y="1571612"/>
            <a:ext cx="3619054" cy="114300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ЗАДАЧИ, </a:t>
            </a:r>
          </a:p>
          <a:p>
            <a:pPr algn="ctr"/>
            <a:r>
              <a:rPr lang="ru-RU" sz="2400" b="1" dirty="0" smtClean="0">
                <a:latin typeface="Century Gothic" pitchFamily="34" charset="0"/>
              </a:rPr>
              <a:t>которые позволит решить проект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28" name="Прямоугольник с двумя вырезанными противолежащими углами 27"/>
          <p:cNvSpPr/>
          <p:nvPr/>
        </p:nvSpPr>
        <p:spPr>
          <a:xfrm>
            <a:off x="4571394" y="1643050"/>
            <a:ext cx="3333339" cy="1000132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РЕЗУЛЬТАТ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29" name="Прямоугольник с двумя вырезанными противолежащими углами 28"/>
          <p:cNvSpPr/>
          <p:nvPr/>
        </p:nvSpPr>
        <p:spPr>
          <a:xfrm>
            <a:off x="8190448" y="1643050"/>
            <a:ext cx="3238101" cy="928694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ЭФФЕКТ 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7290" y="3071810"/>
            <a:ext cx="4000007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itchFamily="34" charset="0"/>
              </a:rPr>
              <a:t>Внедрение целевой модели информационно – просветительской  поддержки родителей 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31" name="Штриховая стрелка вправо 30"/>
          <p:cNvSpPr/>
          <p:nvPr/>
        </p:nvSpPr>
        <p:spPr>
          <a:xfrm>
            <a:off x="3452000" y="3500438"/>
            <a:ext cx="1000020" cy="285752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08728" y="4643446"/>
            <a:ext cx="4000007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itchFamily="34" charset="0"/>
              </a:rPr>
              <a:t>Создание служб </a:t>
            </a:r>
          </a:p>
          <a:p>
            <a:r>
              <a:rPr lang="ru-RU" sz="2000" b="1" dirty="0" smtClean="0">
                <a:latin typeface="Century Gothic" pitchFamily="34" charset="0"/>
              </a:rPr>
              <a:t>ранней помощи 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33" name="Штриховая стрелка вправо 32"/>
          <p:cNvSpPr/>
          <p:nvPr/>
        </p:nvSpPr>
        <p:spPr>
          <a:xfrm>
            <a:off x="3380562" y="4643446"/>
            <a:ext cx="1000020" cy="285752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триховая стрелка вправо 33"/>
          <p:cNvSpPr/>
          <p:nvPr/>
        </p:nvSpPr>
        <p:spPr>
          <a:xfrm>
            <a:off x="3380562" y="4071942"/>
            <a:ext cx="1000020" cy="214314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Штриховая стрелка вправо 34"/>
          <p:cNvSpPr/>
          <p:nvPr/>
        </p:nvSpPr>
        <p:spPr>
          <a:xfrm>
            <a:off x="8095470" y="3357562"/>
            <a:ext cx="928694" cy="285752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триховая стрелка вправо 35"/>
          <p:cNvSpPr/>
          <p:nvPr/>
        </p:nvSpPr>
        <p:spPr>
          <a:xfrm>
            <a:off x="8095470" y="4429132"/>
            <a:ext cx="928694" cy="357190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триховая стрелка вправо 36"/>
          <p:cNvSpPr/>
          <p:nvPr/>
        </p:nvSpPr>
        <p:spPr>
          <a:xfrm>
            <a:off x="8166908" y="3929066"/>
            <a:ext cx="857256" cy="285752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9024164" y="3214686"/>
            <a:ext cx="2666672" cy="19389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Повышении компетентности  родителей  в вопросах образования и воспитания </a:t>
            </a:r>
            <a:endParaRPr lang="ru-RU" sz="2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4" y="142853"/>
            <a:ext cx="952543" cy="89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238066" y="3358650"/>
            <a:ext cx="3561051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2018-2019 учебный год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16 – обращений родителей</a:t>
            </a:r>
            <a:endParaRPr lang="ru-RU" sz="2000" b="1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4854" y="1078805"/>
            <a:ext cx="5132368" cy="73091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90500" algn="ctr">
              <a:spcAft>
                <a:spcPts val="1103"/>
              </a:spcAft>
            </a:pPr>
            <a:r>
              <a:rPr lang="ru-RU" sz="2400" b="1" dirty="0" smtClean="0">
                <a:latin typeface="Century Gothic" pitchFamily="34" charset="0"/>
                <a:cs typeface="Times New Roman" panose="02020603050405020304" pitchFamily="18" charset="0"/>
              </a:rPr>
              <a:t>Консультационные центры</a:t>
            </a:r>
            <a:endParaRPr lang="ru" sz="2400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687" y="1000109"/>
            <a:ext cx="3559531" cy="1704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17589" y="2335029"/>
            <a:ext cx="5546907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МБДОУ ЦРР детский сад «Теремок»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480" y="2928934"/>
            <a:ext cx="5546907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МБДОУ ЦРР детский сад «Родничок»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480" y="3571876"/>
            <a:ext cx="5523820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МБДОУ детский сад «Колокольчик»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042" y="4143380"/>
            <a:ext cx="5546907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МКДОУ детский сад «Сказка»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480" y="4714884"/>
            <a:ext cx="5523820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МБДОУ детский сад «Солнышко»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3042" y="5429264"/>
            <a:ext cx="5546907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Century Gothic" pitchFamily="34" charset="0"/>
              </a:rPr>
              <a:t>МКДОУ детский сад «Светлячок»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21" name="Левая фигурная скобка 20"/>
          <p:cNvSpPr/>
          <p:nvPr/>
        </p:nvSpPr>
        <p:spPr>
          <a:xfrm rot="10800000">
            <a:off x="6274549" y="2504431"/>
            <a:ext cx="761906" cy="2428892"/>
          </a:xfrm>
          <a:prstGeom prst="leftBrace">
            <a:avLst>
              <a:gd name="adj1" fmla="val 26783"/>
              <a:gd name="adj2" fmla="val 50000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380297" y="274638"/>
            <a:ext cx="10200595" cy="654032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525"/>
            <a:r>
              <a:rPr lang="ru-RU" sz="21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Региональный </a:t>
            </a:r>
            <a:r>
              <a:rPr lang="ru" sz="2100" b="1" dirty="0" smtClean="0">
                <a:solidFill>
                  <a:schemeClr val="tx1"/>
                </a:solidFill>
                <a:latin typeface="Century Gothic" pitchFamily="34" charset="0"/>
                <a:cs typeface="Times New Roman" panose="02020603050405020304" pitchFamily="18" charset="0"/>
              </a:rPr>
              <a:t>проект «Поддержка семей, имеющих детей»</a:t>
            </a:r>
            <a:endParaRPr lang="ru" sz="2100" b="1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996" y="2643183"/>
            <a:ext cx="5714256" cy="2867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12" y="92076"/>
            <a:ext cx="973217" cy="9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5"/>
          <p:cNvSpPr txBox="1">
            <a:spLocks/>
          </p:cNvSpPr>
          <p:nvPr/>
        </p:nvSpPr>
        <p:spPr>
          <a:xfrm>
            <a:off x="1428532" y="167126"/>
            <a:ext cx="10079617" cy="4043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Федеральный проект  «Современная школа»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2000" b="1" cap="all" spc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586" y="2285992"/>
            <a:ext cx="2495952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2508 учащихся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7884" y="2928934"/>
            <a:ext cx="3238101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234 педагогических работника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42816" y="928670"/>
            <a:ext cx="3142863" cy="57150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2018-2019 </a:t>
            </a:r>
          </a:p>
          <a:p>
            <a:pPr algn="ctr"/>
            <a:r>
              <a:rPr lang="ru-RU" b="1" dirty="0" smtClean="0">
                <a:latin typeface="Century Gothic" pitchFamily="34" charset="0"/>
              </a:rPr>
              <a:t>учебный год 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99972" y="928670"/>
            <a:ext cx="3238101" cy="64294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2019-2020 </a:t>
            </a:r>
          </a:p>
          <a:p>
            <a:pPr algn="ctr"/>
            <a:r>
              <a:rPr lang="ru-RU" b="1" dirty="0" smtClean="0">
                <a:latin typeface="Century Gothic" pitchFamily="34" charset="0"/>
              </a:rPr>
              <a:t>учебный год 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51868" y="1571612"/>
            <a:ext cx="2666672" cy="50006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13 школ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09652" y="1643050"/>
            <a:ext cx="2857148" cy="57150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12 школ</a:t>
            </a:r>
          </a:p>
          <a:p>
            <a:pPr algn="ctr"/>
            <a:r>
              <a:rPr lang="ru-RU" b="1" dirty="0" smtClean="0">
                <a:latin typeface="Century Gothic" pitchFamily="34" charset="0"/>
              </a:rPr>
              <a:t>1 филиал 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2000" y="2285992"/>
            <a:ext cx="2495952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2504 учащихся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059" y="4100524"/>
            <a:ext cx="5516191" cy="2757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E:\Ноутбук\Документы\раб стол\новоселова\Августовкое совещание\Августовка 2019\IMG_7512 (1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8978" y="3286124"/>
            <a:ext cx="4571436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05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трелка вправо 39"/>
          <p:cNvSpPr/>
          <p:nvPr/>
        </p:nvSpPr>
        <p:spPr>
          <a:xfrm>
            <a:off x="2761867" y="3643314"/>
            <a:ext cx="6285726" cy="14287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11" y="67802"/>
            <a:ext cx="973217" cy="9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5"/>
          <p:cNvSpPr txBox="1">
            <a:spLocks/>
          </p:cNvSpPr>
          <p:nvPr/>
        </p:nvSpPr>
        <p:spPr>
          <a:xfrm>
            <a:off x="1619008" y="142852"/>
            <a:ext cx="10070340" cy="5914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  <a:cs typeface="Times New Roman" pitchFamily="18" charset="0"/>
              </a:rPr>
              <a:t>Федеральный проект  «Современная школа»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2000" b="1" cap="all" spc="100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ownloads\20180601_15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3317" y="16573592"/>
            <a:ext cx="24380826" cy="18288000"/>
          </a:xfrm>
          <a:prstGeom prst="rect">
            <a:avLst/>
          </a:prstGeom>
          <a:noFill/>
        </p:spPr>
      </p:pic>
      <p:pic>
        <p:nvPicPr>
          <p:cNvPr id="6" name="Picture 2" descr="http://school16kusch.narod.ru/tochka_rosta/tochka_rosta_logotip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113" y="857233"/>
            <a:ext cx="5783419" cy="10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7579" y="1000108"/>
            <a:ext cx="5951886" cy="1039951"/>
          </a:xfrm>
          <a:prstGeom prst="flowChartMultidocumen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Центры гуманитарного </a:t>
            </a:r>
          </a:p>
          <a:p>
            <a:pPr algn="just"/>
            <a:r>
              <a:rPr lang="ru-RU" sz="2400" dirty="0" smtClean="0"/>
              <a:t>и цифрового образования</a:t>
            </a:r>
            <a:endParaRPr lang="ru-RU" sz="2400" dirty="0"/>
          </a:p>
        </p:txBody>
      </p:sp>
      <p:sp>
        <p:nvSpPr>
          <p:cNvPr id="8" name="Левая круглая скобка 7"/>
          <p:cNvSpPr/>
          <p:nvPr/>
        </p:nvSpPr>
        <p:spPr>
          <a:xfrm rot="16200000">
            <a:off x="5680595" y="2343414"/>
            <a:ext cx="214313" cy="3528494"/>
          </a:xfrm>
          <a:prstGeom prst="leftBracket">
            <a:avLst>
              <a:gd name="adj" fmla="val 104952"/>
            </a:avLst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3142820" y="3643314"/>
            <a:ext cx="95998" cy="144016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190441" y="3643314"/>
            <a:ext cx="95998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5238062" y="3643314"/>
            <a:ext cx="95998" cy="144016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6571398" y="3643314"/>
            <a:ext cx="95998" cy="144016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7619019" y="3643314"/>
            <a:ext cx="95998" cy="144016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666629" y="3214686"/>
            <a:ext cx="959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2019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250" y="3286124"/>
            <a:ext cx="959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2020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9640" y="3272233"/>
            <a:ext cx="959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2021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7377" y="3275692"/>
            <a:ext cx="959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2022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27836" y="3251919"/>
            <a:ext cx="959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2023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8476163" y="3643314"/>
            <a:ext cx="95998" cy="144016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8187818" y="3204929"/>
            <a:ext cx="959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2024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188" y="2271205"/>
            <a:ext cx="3064840" cy="1323439"/>
          </a:xfrm>
          <a:prstGeom prst="flowChartOnlineStorag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Возможность изучать предмет «Технология» на современном оборудовании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5852" y="3929066"/>
            <a:ext cx="3386446" cy="1569660"/>
          </a:xfrm>
          <a:prstGeom prst="flowChartOnlineStorag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Развитие инфраструктуры (зона </a:t>
            </a:r>
            <a:r>
              <a:rPr lang="ru-RU" sz="1600" b="1" dirty="0" err="1" smtClean="0">
                <a:latin typeface="Century Gothic" panose="020B0502020202020204" pitchFamily="34" charset="0"/>
              </a:rPr>
              <a:t>коворкинга</a:t>
            </a:r>
            <a:r>
              <a:rPr lang="ru-RU" sz="1600" b="1" dirty="0" smtClean="0">
                <a:latin typeface="Century Gothic" panose="020B0502020202020204" pitchFamily="34" charset="0"/>
              </a:rPr>
              <a:t>, </a:t>
            </a:r>
            <a:r>
              <a:rPr lang="ru-RU" sz="1600" b="1" dirty="0" err="1" smtClean="0">
                <a:latin typeface="Century Gothic" panose="020B0502020202020204" pitchFamily="34" charset="0"/>
              </a:rPr>
              <a:t>медиазона</a:t>
            </a:r>
            <a:r>
              <a:rPr lang="ru-RU" sz="1600" b="1" dirty="0" smtClean="0">
                <a:latin typeface="Century Gothic" panose="020B0502020202020204" pitchFamily="34" charset="0"/>
              </a:rPr>
              <a:t>, шахматная гостиная)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04560" y="5639515"/>
            <a:ext cx="4228852" cy="1077218"/>
          </a:xfrm>
          <a:prstGeom prst="flowChartOnlineStorag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Ежегодный мониторинг по оценке качества изменений в освоении программ 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77131" y="2529520"/>
            <a:ext cx="3250714" cy="830997"/>
          </a:xfrm>
          <a:prstGeom prst="flowChartOnlineStorag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Реализация программ в сетевой форме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98614" y="4034260"/>
            <a:ext cx="3047625" cy="1323439"/>
          </a:xfrm>
          <a:prstGeom prst="flowChartOnlineStorag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Повышение квалификации педагогов на базе «</a:t>
            </a:r>
            <a:r>
              <a:rPr lang="ru-RU" sz="16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Кванториум</a:t>
            </a:r>
            <a:r>
              <a:rPr lang="ru-RU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43116" y="5727159"/>
            <a:ext cx="3472952" cy="584775"/>
          </a:xfrm>
          <a:prstGeom prst="flowChartOnlineStorag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Дистанционные формы обучения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4" name="Прямая соединительная линия 43"/>
          <p:cNvCxnSpPr>
            <a:endCxn id="8" idx="0"/>
          </p:cNvCxnSpPr>
          <p:nvPr/>
        </p:nvCxnSpPr>
        <p:spPr>
          <a:xfrm rot="16200000" flipH="1">
            <a:off x="3963425" y="3940425"/>
            <a:ext cx="82620" cy="37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166248" y="3786190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5024"/>
                </a:solidFill>
                <a:latin typeface="Century Gothic" panose="020B0502020202020204" pitchFamily="34" charset="0"/>
              </a:rPr>
              <a:t>15%</a:t>
            </a:r>
            <a:endParaRPr lang="ru-RU" sz="2800" b="1" dirty="0">
              <a:solidFill>
                <a:srgbClr val="0050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3966" y="3857628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5024"/>
                </a:solidFill>
                <a:latin typeface="Century Gothic" panose="020B0502020202020204" pitchFamily="34" charset="0"/>
              </a:rPr>
              <a:t>100%</a:t>
            </a:r>
            <a:endParaRPr lang="ru-RU" sz="2800" b="1" dirty="0">
              <a:solidFill>
                <a:srgbClr val="00502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9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3560</TotalTime>
  <Words>1493</Words>
  <Application>Microsoft Office PowerPoint</Application>
  <PresentationFormat>Произвольный</PresentationFormat>
  <Paragraphs>649</Paragraphs>
  <Slides>48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Bookman Old Style</vt:lpstr>
      <vt:lpstr>Calibri</vt:lpstr>
      <vt:lpstr>Century Gothic</vt:lpstr>
      <vt:lpstr>Times New Roman</vt:lpstr>
      <vt:lpstr>Wingdings</vt:lpstr>
      <vt:lpstr>Тема Office</vt:lpstr>
      <vt:lpstr>Презентация PowerPoint</vt:lpstr>
      <vt:lpstr>Отдел по образованию, молодежной политике и спорту администрации Хохольского муниципального района</vt:lpstr>
      <vt:lpstr>Презентация PowerPoint</vt:lpstr>
      <vt:lpstr>Развитие дошкольного образования</vt:lpstr>
      <vt:lpstr>Презентация PowerPoint</vt:lpstr>
      <vt:lpstr>Федеральный проект «Поддержка семей, имеющих детей»</vt:lpstr>
      <vt:lpstr>Региональный проект «Поддержка семей, имеющих детей»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ОГЭ-2019</vt:lpstr>
      <vt:lpstr>Презентация PowerPoint</vt:lpstr>
      <vt:lpstr>Презентация PowerPoint</vt:lpstr>
      <vt:lpstr>ОГЭ-9</vt:lpstr>
      <vt:lpstr>ЕГЭ-2019</vt:lpstr>
      <vt:lpstr>ЕГЭ-2019</vt:lpstr>
      <vt:lpstr>Презентация PowerPoint</vt:lpstr>
      <vt:lpstr>Презентация PowerPoint</vt:lpstr>
      <vt:lpstr>Презентация PowerPoint</vt:lpstr>
      <vt:lpstr>ЕГЭ - 2019</vt:lpstr>
      <vt:lpstr>Единый государственный экзамен -2019</vt:lpstr>
      <vt:lpstr>Презентация PowerPoint</vt:lpstr>
      <vt:lpstr>Презентация PowerPoint</vt:lpstr>
      <vt:lpstr>Всероссийские проверочные работы  6 - 7  классы</vt:lpstr>
      <vt:lpstr>МИУД </vt:lpstr>
      <vt:lpstr>Рейтингование учреждений образования </vt:lpstr>
      <vt:lpstr>Международные исследования</vt:lpstr>
      <vt:lpstr>Международные исследования</vt:lpstr>
      <vt:lpstr>Федеральный проект «Успех каждого ребенка»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проект «Социальная активность»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по образованию, молодежной политике и спорту администрации Хохольского муниципального района</dc:title>
  <dc:creator>User</dc:creator>
  <cp:lastModifiedBy>user</cp:lastModifiedBy>
  <cp:revision>276</cp:revision>
  <dcterms:created xsi:type="dcterms:W3CDTF">2018-10-16T13:13:34Z</dcterms:created>
  <dcterms:modified xsi:type="dcterms:W3CDTF">2019-09-03T07:52:38Z</dcterms:modified>
</cp:coreProperties>
</file>