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65" r:id="rId4"/>
    <p:sldId id="267" r:id="rId5"/>
    <p:sldId id="259" r:id="rId6"/>
    <p:sldId id="268" r:id="rId7"/>
    <p:sldId id="260" r:id="rId8"/>
    <p:sldId id="270" r:id="rId9"/>
    <p:sldId id="269" r:id="rId10"/>
    <p:sldId id="262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530" autoAdjust="0"/>
  </p:normalViewPr>
  <p:slideViewPr>
    <p:cSldViewPr>
      <p:cViewPr varScale="1">
        <p:scale>
          <a:sx n="73" d="100"/>
          <a:sy n="73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887E42-A14E-43A5-BBB0-32B8E68109DA}" type="datetimeFigureOut">
              <a:rPr lang="ru-RU"/>
              <a:pPr>
                <a:defRPr/>
              </a:pPr>
              <a:t>24.04.2020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6A6BED-A19A-4125-9706-3161A6E9C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1BD933-A43A-4A4E-9E69-C19952691986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D3CF-79C2-4B19-86BC-68A740FC3E7A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9EBF-5134-45BF-BA31-AE3DF6D04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4E638-6260-4C26-8224-FCD47E374EF1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C336F-7EB5-477C-B15B-83B28FC68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2FA36-C793-430E-B1CF-E74AE14DDD74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4D581-EC38-4FF7-A785-02696C129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B19EF-E758-4CF0-8B0F-4A65A2F5B94A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8E6C-4398-4F00-A07C-E5EEA43B6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631D6-1B35-4509-94BB-0D3C7A01396E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F3850-4208-43CC-BF49-C4AAEB365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E3A4-A01E-4074-BB54-6472EE6C7ABC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B3AC7-D393-44FA-A3C8-A3E1A39DD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5E977-A73C-4911-B441-91A826C70BBD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4D32-5A5A-44FD-9151-4FA45EAFC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CAFBD-1294-490B-9F06-1450300E43F0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5994D-27A1-46E0-81FE-CD838210D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9257-7448-4446-87E6-4FF2DDA42477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0C47-E3CA-4BB7-89DC-845D26353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5A500-3693-4266-A269-2EF55AEF43B7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73898-E21D-4E8B-8B6F-E722E8847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48346-5839-4D70-9839-14865D92C72F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47574-65C0-4BC6-97D6-19C98B326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fld id="{658DF12E-A362-4A3C-9ABA-23A8CC045F83}" type="datetime1">
              <a:rPr/>
              <a:pPr>
                <a:defRPr/>
              </a:pPr>
              <a:t>24.04.2020</a:t>
            </a:fld>
            <a:endParaRPr dirty="0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5B63B44-4796-4860-81AA-A21DF02FC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Arial" charset="0"/>
        <a:buChar char="•"/>
        <a:defRPr lang="ru-RU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lang="ru-RU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lang="ru-RU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lang="ru-RU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ru-RU" sz="2000" kern="1200">
          <a:solidFill>
            <a:srgbClr val="000000"/>
          </a:solidFill>
          <a:latin typeface="Calibri"/>
        </a:defRPr>
      </a:lvl5pPr>
      <a:lvl6pPr marL="2514600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ru-RU" sz="2000" kern="1200">
          <a:solidFill>
            <a:srgbClr val="000000"/>
          </a:solidFill>
          <a:latin typeface="Calibri"/>
        </a:defRPr>
      </a:lvl6pPr>
      <a:lvl7pPr marL="2971800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ru-RU" sz="2000" kern="1200">
          <a:solidFill>
            <a:srgbClr val="000000"/>
          </a:solidFill>
          <a:latin typeface="Calibri"/>
        </a:defRPr>
      </a:lvl7pPr>
      <a:lvl8pPr marL="3429000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ru-RU" sz="2000" kern="1200">
          <a:solidFill>
            <a:srgbClr val="000000"/>
          </a:solidFill>
          <a:latin typeface="Calibri"/>
        </a:defRPr>
      </a:lvl8pPr>
      <a:lvl9pPr marL="3886200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lang="ru-RU" sz="2000" kern="1200">
          <a:solidFill>
            <a:srgbClr val="000000"/>
          </a:solidFill>
          <a:latin typeface="Calibri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__________Microsoft_Office_Excel1.xls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 noGrp="1"/>
          </p:cNvSpPr>
          <p:nvPr>
            <p:ph type="ctrTitle"/>
          </p:nvPr>
        </p:nvSpPr>
        <p:spPr>
          <a:xfrm>
            <a:off x="3581400" y="457200"/>
            <a:ext cx="5257800" cy="4419600"/>
          </a:xfrm>
        </p:spPr>
        <p:txBody>
          <a:bodyPr/>
          <a:lstStyle/>
          <a:p>
            <a:pPr algn="l" eaLnBrk="1" hangingPunct="1">
              <a:spcBef>
                <a:spcPts val="1900"/>
              </a:spcBef>
              <a:defRPr/>
            </a:pPr>
            <a: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  <a:t>             </a:t>
            </a:r>
            <a:b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 dirty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100" b="1" dirty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 smtClean="0">
                <a:solidFill>
                  <a:srgbClr val="31859C"/>
                </a:solidFill>
                <a:latin typeface="Times New Roman" pitchFamily="18" charset="0"/>
              </a:rPr>
              <a:t>               </a:t>
            </a:r>
            <a:br>
              <a:rPr sz="3100" b="1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100" b="1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 smtClean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100" b="1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>
                <a:solidFill>
                  <a:srgbClr val="31859C"/>
                </a:solidFill>
                <a:latin typeface="Times New Roman" pitchFamily="18" charset="0"/>
              </a:rPr>
              <a:t> </a:t>
            </a:r>
            <a:r>
              <a:rPr sz="3100" b="1" smtClean="0">
                <a:solidFill>
                  <a:srgbClr val="31859C"/>
                </a:solidFill>
                <a:latin typeface="Times New Roman" pitchFamily="18" charset="0"/>
              </a:rPr>
              <a:t>              </a:t>
            </a:r>
            <a:r>
              <a:rPr sz="2800" b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Чернышёв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b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</a:b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        Иван Васильевич</a:t>
            </a:r>
            <a: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100" b="1" dirty="0" smtClean="0">
                <a:solidFill>
                  <a:srgbClr val="31859C"/>
                </a:solidFill>
                <a:latin typeface="Times New Roman" pitchFamily="18" charset="0"/>
              </a:rPr>
              <a:t>-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учитель физической культуры ВК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МБОУ «Хохольский лицей»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педагогический стаж –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6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лет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  окончил факультет адаптивной физической         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культуры ВГИФК,  2015 году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 призёр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районного конкурса «Учитель года –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 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2017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</a:t>
            </a:r>
            <a:b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 Призёр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регионального конкурса «Учитель года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--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2019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 руководитель РМО учителей физической   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культуры Хохольского района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делегат IV Всероссийского съезда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учителей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сельских школ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г.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Белгород</a:t>
            </a:r>
            <a:b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</a:b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b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</a:br>
            <a:r>
              <a:rPr sz="2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sz="2700" dirty="0" smtClean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2700" dirty="0" smtClean="0">
                <a:solidFill>
                  <a:srgbClr val="31859C"/>
                </a:solidFill>
                <a:latin typeface="Times New Roman" pitchFamily="18" charset="0"/>
              </a:rPr>
            </a:br>
            <a:r>
              <a:rPr sz="3200" dirty="0" smtClean="0">
                <a:solidFill>
                  <a:srgbClr val="31859C"/>
                </a:solidFill>
                <a:latin typeface="Times New Roman" pitchFamily="18" charset="0"/>
              </a:rPr>
              <a:t/>
            </a:r>
            <a:br>
              <a:rPr sz="3200" dirty="0" smtClean="0">
                <a:solidFill>
                  <a:srgbClr val="31859C"/>
                </a:solidFill>
                <a:latin typeface="Times New Roman" pitchFamily="18" charset="0"/>
              </a:rPr>
            </a:br>
            <a:endParaRPr sz="3200" dirty="0" smtClean="0">
              <a:solidFill>
                <a:srgbClr val="3185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Рисунок 3" descr="IMG_0619 Ваня фото.JPG"/>
          <p:cNvPicPr>
            <a:picLocks noChangeAspect="1" noChangeArrowheads="1"/>
          </p:cNvPicPr>
          <p:nvPr/>
        </p:nvPicPr>
        <p:blipFill>
          <a:blip r:embed="rId2" cstate="print"/>
          <a:srcRect l="19234" t="17740" r="23605" b="21764"/>
          <a:stretch>
            <a:fillRect/>
          </a:stretch>
        </p:blipFill>
        <p:spPr bwMode="auto">
          <a:xfrm>
            <a:off x="304800" y="457200"/>
            <a:ext cx="327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" y="4953000"/>
            <a:ext cx="76962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anose="020B0604020202020204" pitchFamily="34" charset="0"/>
              </a:rPr>
              <a:t>Педагогическое кредо:</a:t>
            </a:r>
            <a:r>
              <a:rPr lang="ru-RU" sz="2400" b="1" dirty="0">
                <a:solidFill>
                  <a:srgbClr val="31859C"/>
                </a:solidFill>
                <a:latin typeface="Times New Roman" pitchFamily="18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31859C"/>
                </a:solidFill>
                <a:latin typeface="Times New Roman" pitchFamily="18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Arial" panose="020B0604020202020204" pitchFamily="34" charset="0"/>
              </a:rPr>
              <a:t>Хочешь быть здоровым? – Будешь! </a:t>
            </a:r>
            <a:r>
              <a:rPr lang="ru-RU" sz="3600" dirty="0">
                <a:solidFill>
                  <a:srgbClr val="31859C"/>
                </a:solidFill>
                <a:latin typeface="Times New Roman" pitchFamily="18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31859C"/>
                </a:solidFill>
                <a:latin typeface="Times New Roman" pitchFamily="18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 cstate="print"/>
          <a:srcRect l="2248" t="11539"/>
          <a:stretch>
            <a:fillRect/>
          </a:stretch>
        </p:blipFill>
        <p:spPr bwMode="auto">
          <a:xfrm>
            <a:off x="2362200" y="4648200"/>
            <a:ext cx="66294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9"/>
          <p:cNvPicPr>
            <a:picLocks noChangeAspect="1" noChangeArrowheads="1"/>
          </p:cNvPicPr>
          <p:nvPr/>
        </p:nvPicPr>
        <p:blipFill>
          <a:blip r:embed="rId4" cstate="print"/>
          <a:srcRect t="19682" b="4823"/>
          <a:stretch>
            <a:fillRect/>
          </a:stretch>
        </p:blipFill>
        <p:spPr bwMode="auto">
          <a:xfrm rot="-5460000">
            <a:off x="250826" y="4659312"/>
            <a:ext cx="1903412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Личные спортивные  достижения</a:t>
            </a:r>
          </a:p>
        </p:txBody>
      </p:sp>
      <p:pic>
        <p:nvPicPr>
          <p:cNvPr id="11269" name="Picture 5" descr="C:\Users\User\Pictures\2020-04\6-veaNA3Lg8.jpg"/>
          <p:cNvPicPr>
            <a:picLocks noChangeAspect="1" noChangeArrowheads="1"/>
          </p:cNvPicPr>
          <p:nvPr/>
        </p:nvPicPr>
        <p:blipFill>
          <a:blip r:embed="rId5" cstate="print"/>
          <a:srcRect l="14445" t="27254" r="16667"/>
          <a:stretch>
            <a:fillRect/>
          </a:stretch>
        </p:blipFill>
        <p:spPr bwMode="auto">
          <a:xfrm>
            <a:off x="228600" y="2438400"/>
            <a:ext cx="29225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C:\Users\User\Pictures\2020-04\B_OaOiZA3-Q.jpg"/>
          <p:cNvPicPr>
            <a:picLocks noChangeAspect="1" noChangeArrowheads="1"/>
          </p:cNvPicPr>
          <p:nvPr/>
        </p:nvPicPr>
        <p:blipFill>
          <a:blip r:embed="rId6" cstate="print"/>
          <a:srcRect t="7143" b="14285"/>
          <a:stretch>
            <a:fillRect/>
          </a:stretch>
        </p:blipFill>
        <p:spPr bwMode="auto">
          <a:xfrm>
            <a:off x="3352800" y="2286000"/>
            <a:ext cx="27432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C:\Users\User\Pictures\2020-04\Cuv6EguCAXs.jpg"/>
          <p:cNvPicPr>
            <a:picLocks noChangeAspect="1" noChangeArrowheads="1"/>
          </p:cNvPicPr>
          <p:nvPr/>
        </p:nvPicPr>
        <p:blipFill>
          <a:blip r:embed="rId7" cstate="print"/>
          <a:srcRect l="6061" r="12122"/>
          <a:stretch>
            <a:fillRect/>
          </a:stretch>
        </p:blipFill>
        <p:spPr bwMode="auto">
          <a:xfrm>
            <a:off x="6248400" y="2438400"/>
            <a:ext cx="25146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457200"/>
            <a:ext cx="85344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Игрок Хохольской команды «Хлебороб», № 5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Чемпионат Воронежской области по мини-футболу: 2017 г.  - 1 место, 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2018 г. – 2 место, 2019 г. – 3 место , лучший защитник  турнира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Общероссийский финал Национальной мини-футбольной лиги, 2018 г.  - 1 место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Кубок Воронежской области по мини-футболу, 2019 г. – 1 место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Первенство России по мини-футболу, 1 лига, зона Черноземье  2020 – 1 место,   лучший бомбардир турнира (24 забитых мяча) </a:t>
            </a:r>
          </a:p>
          <a:p>
            <a:pPr eaLnBrk="1" hangingPunct="1">
              <a:defRPr/>
            </a:pP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457200"/>
            <a:ext cx="2819400" cy="1879600"/>
          </a:xfrm>
          <a:noFill/>
        </p:spPr>
      </p:pic>
      <p:pic>
        <p:nvPicPr>
          <p:cNvPr id="4099" name="Picture 3" descr="C:\Users\User\Pictures\2020-04\IMG_20200421_141933.jpg"/>
          <p:cNvPicPr>
            <a:picLocks noChangeAspect="1" noChangeArrowheads="1"/>
          </p:cNvPicPr>
          <p:nvPr/>
        </p:nvPicPr>
        <p:blipFill>
          <a:blip r:embed="rId3" cstate="print"/>
          <a:srcRect l="2206" t="2940" r="2940"/>
          <a:stretch>
            <a:fillRect/>
          </a:stretch>
        </p:blipFill>
        <p:spPr bwMode="auto">
          <a:xfrm>
            <a:off x="152400" y="381000"/>
            <a:ext cx="2382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Стрелка вправо 25"/>
          <p:cNvSpPr/>
          <p:nvPr/>
        </p:nvSpPr>
        <p:spPr>
          <a:xfrm>
            <a:off x="2500313" y="2857500"/>
            <a:ext cx="609600" cy="304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трелка влево 26"/>
          <p:cNvSpPr/>
          <p:nvPr/>
        </p:nvSpPr>
        <p:spPr>
          <a:xfrm>
            <a:off x="5715000" y="2857500"/>
            <a:ext cx="685800" cy="3048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 rot="3840000">
            <a:off x="2708275" y="1408113"/>
            <a:ext cx="609600" cy="304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Стрелка вверх 21"/>
          <p:cNvSpPr/>
          <p:nvPr/>
        </p:nvSpPr>
        <p:spPr>
          <a:xfrm rot="-1860000">
            <a:off x="5619750" y="4994275"/>
            <a:ext cx="331788" cy="6096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трелка вверх 21"/>
          <p:cNvSpPr/>
          <p:nvPr/>
        </p:nvSpPr>
        <p:spPr>
          <a:xfrm rot="1800000">
            <a:off x="3025775" y="4995863"/>
            <a:ext cx="331788" cy="60960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трелка влево 27"/>
          <p:cNvSpPr/>
          <p:nvPr/>
        </p:nvSpPr>
        <p:spPr>
          <a:xfrm rot="-3540000">
            <a:off x="5527675" y="1363663"/>
            <a:ext cx="685800" cy="3048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8200" y="152400"/>
            <a:ext cx="23622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сотрудничества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2428875"/>
            <a:ext cx="24384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технология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2438400"/>
            <a:ext cx="23622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критического мышления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3600" y="152400"/>
            <a:ext cx="22098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технология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2000" y="5562600"/>
            <a:ext cx="3429000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Здоровьесберегающая технология</a:t>
            </a:r>
          </a:p>
        </p:txBody>
      </p:sp>
      <p:sp>
        <p:nvSpPr>
          <p:cNvPr id="10" name="Прямоугольник 8"/>
          <p:cNvSpPr/>
          <p:nvPr/>
        </p:nvSpPr>
        <p:spPr>
          <a:xfrm>
            <a:off x="4572000" y="5572125"/>
            <a:ext cx="3429000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Информационно-коммуникационная  технология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95600" y="1219200"/>
            <a:ext cx="3214688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cs typeface="+mn-cs"/>
              </a:rPr>
              <a:t>Комплексное развитие школьников средствами современных педагогических технологий в физическом образовании </a:t>
            </a:r>
            <a:endParaRPr lang="ru-RU" sz="2400" dirty="0">
              <a:solidFill>
                <a:schemeClr val="accent5">
                  <a:lumMod val="75000"/>
                </a:schemeClr>
              </a:solidFill>
              <a:cs typeface="+mn-cs"/>
            </a:endParaRPr>
          </a:p>
        </p:txBody>
      </p:sp>
      <p:sp>
        <p:nvSpPr>
          <p:cNvPr id="41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4114" name="Picture 6"/>
          <p:cNvPicPr>
            <a:picLocks noChangeAspect="1" noChangeArrowheads="1"/>
          </p:cNvPicPr>
          <p:nvPr/>
        </p:nvPicPr>
        <p:blipFill>
          <a:blip r:embed="rId4" cstate="print"/>
          <a:srcRect t="5556" r="6944" b="16667"/>
          <a:stretch>
            <a:fillRect/>
          </a:stretch>
        </p:blipFill>
        <p:spPr bwMode="auto">
          <a:xfrm>
            <a:off x="6324600" y="3733800"/>
            <a:ext cx="26892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7" descr="C:\Users\User\Pictures\2020-04\IMG_20200421_155041.jpg"/>
          <p:cNvPicPr>
            <a:picLocks noChangeAspect="1" noChangeArrowheads="1"/>
          </p:cNvPicPr>
          <p:nvPr/>
        </p:nvPicPr>
        <p:blipFill>
          <a:blip r:embed="rId5" cstate="print"/>
          <a:srcRect t="7500" r="2499" b="7500"/>
          <a:stretch>
            <a:fillRect/>
          </a:stretch>
        </p:blipFill>
        <p:spPr bwMode="auto">
          <a:xfrm>
            <a:off x="152400" y="3581400"/>
            <a:ext cx="2662238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>
              <a:defRPr/>
            </a:pPr>
            <a:r>
              <a:rPr sz="29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учебных достижений обучающихся</a:t>
            </a:r>
            <a:endParaRPr sz="29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51816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sz="2000" b="1" dirty="0" smtClean="0">
                <a:solidFill>
                  <a:schemeClr val="accent5">
                    <a:lumMod val="50000"/>
                  </a:schemeClr>
                </a:solidFill>
              </a:rPr>
              <a:t>Качество знаний – 100%</a:t>
            </a:r>
          </a:p>
          <a:p>
            <a:pPr algn="ctr">
              <a:buFont typeface="Arial" charset="0"/>
              <a:buNone/>
              <a:defRPr/>
            </a:pPr>
            <a:r>
              <a:rPr sz="2000" b="1" dirty="0" smtClean="0">
                <a:solidFill>
                  <a:schemeClr val="accent5">
                    <a:lumMod val="50000"/>
                  </a:schemeClr>
                </a:solidFill>
              </a:rPr>
              <a:t>Участие во Всероссийской предметной олимпиаде</a:t>
            </a: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14400" y="1524000"/>
          <a:ext cx="7162800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286000"/>
                <a:gridCol w="2209800"/>
              </a:tblGrid>
              <a:tr h="10468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Фамилия/имя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Год участия</a:t>
                      </a:r>
                      <a:r>
                        <a:rPr lang="ru-RU" sz="1800" baseline="0" dirty="0" smtClean="0"/>
                        <a:t> в муниципальном этапе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Результат </a:t>
                      </a:r>
                      <a:endParaRPr lang="ru-RU" sz="1800" dirty="0"/>
                    </a:p>
                  </a:txBody>
                  <a:tcPr/>
                </a:tc>
              </a:tr>
              <a:tr h="9663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Кусакин Вадим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Коротких Екатерина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Пирогов</a:t>
                      </a:r>
                      <a:r>
                        <a:rPr lang="ru-RU" sz="18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Александр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 – 2017 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7645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Кусакин Вадим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Шелопутова Юлия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</a:t>
                      </a:r>
                      <a:r>
                        <a:rPr lang="ru-RU" sz="18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– 2018 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</a:txBody>
                  <a:tcPr/>
                </a:tc>
              </a:tr>
              <a:tr h="67645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Савенкова Полина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Селявкин</a:t>
                      </a:r>
                      <a:r>
                        <a:rPr lang="ru-RU" sz="18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Артём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2018 – 2019 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</a:txBody>
                  <a:tcPr/>
                </a:tc>
              </a:tr>
              <a:tr h="67645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Панфилова Александра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Булатова Валерия 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2019 – 2020 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Победитель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Призёр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9397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sz="29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 внеурочной  деятельности обучающихся</a:t>
            </a:r>
            <a:endParaRPr sz="29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762000"/>
            <a:ext cx="8382000" cy="51816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Arial" charset="0"/>
              <a:buNone/>
              <a:defRPr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600" y="914400"/>
          <a:ext cx="8534400" cy="552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  <a:gridCol w="1295400"/>
                <a:gridCol w="1295400"/>
              </a:tblGrid>
              <a:tr h="110272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Название мероприятия</a:t>
                      </a:r>
                      <a:endParaRPr lang="ru-RU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Год </a:t>
                      </a:r>
                    </a:p>
                    <a:p>
                      <a:pPr algn="ctr"/>
                      <a:r>
                        <a:rPr lang="ru-RU" sz="1800" dirty="0" smtClean="0"/>
                        <a:t>участия</a:t>
                      </a:r>
                      <a:endParaRPr lang="ru-RU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Результат </a:t>
                      </a:r>
                      <a:endParaRPr lang="ru-RU" sz="1800" dirty="0"/>
                    </a:p>
                  </a:txBody>
                  <a:tcPr marT="45726" marB="45726"/>
                </a:tc>
              </a:tr>
              <a:tr h="13108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Финал Воронежской области по мини-футболу Всероссийского проекта «Мини-футбол в школу» среди девушек 1998-1999 г. р.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ru-RU" sz="1600" b="1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Областной турнир  «Хохольский фестиваль бега»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 – 2017 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место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место в командном зачёте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</a:tr>
              <a:tr h="13108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Первенство России по мини-футболу среди команд девушек 2002-2003 г. р.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Финал Воронежской области по мини-футболу Всероссийского проекта «Мини-футбол в школу» среди девушек 2000-2001 г. р.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– 2018 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место</a:t>
                      </a:r>
                    </a:p>
                    <a:p>
                      <a:pPr algn="ctr"/>
                      <a:endParaRPr lang="ru-RU" sz="1600" b="1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II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место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</a:tr>
              <a:tr h="17985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Первенство России по мини-футболу среди команд девушек 2005-2006 г. р.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Финал Воронежской области по мини-футболу Всероссийского проекта «Мини-футбол в школу» среди девушек 2005-2006 г. р.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Первенство России по мини-футболу среди команд девушек 2003-2004 г. р.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600" b="1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2018 – 2019 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место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III 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место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место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здорового образа жизни</a:t>
            </a:r>
          </a:p>
        </p:txBody>
      </p:sp>
      <p:sp>
        <p:nvSpPr>
          <p:cNvPr id="1028" name="Содержимое 3"/>
          <p:cNvSpPr txBox="1">
            <a:spLocks noGrp="1"/>
          </p:cNvSpPr>
          <p:nvPr>
            <p:ph type="body" idx="4294967295"/>
          </p:nvPr>
        </p:nvSpPr>
        <p:spPr>
          <a:xfrm>
            <a:off x="1828800" y="609600"/>
            <a:ext cx="5791200" cy="55626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 typeface="Arial" charset="0"/>
              <a:buNone/>
            </a:pPr>
            <a:endParaRPr smtClean="0"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endParaRPr sz="2400" smtClean="0">
              <a:solidFill>
                <a:srgbClr val="3185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Диаграмма 6"/>
          <p:cNvGraphicFramePr>
            <a:graphicFrameLocks/>
          </p:cNvGraphicFramePr>
          <p:nvPr/>
        </p:nvGraphicFramePr>
        <p:xfrm>
          <a:off x="3175" y="615950"/>
          <a:ext cx="8915400" cy="6096000"/>
        </p:xfrm>
        <a:graphic>
          <a:graphicData uri="http://schemas.openxmlformats.org/presentationml/2006/ole">
            <p:oleObj spid="_x0000_s1026" name="Диаграмма" r:id="rId3" imgW="8915310" imgH="6096000" progId="Excel.Chart.8">
              <p:embed/>
            </p:oleObj>
          </a:graphicData>
        </a:graphic>
      </p:graphicFrame>
      <p:pic>
        <p:nvPicPr>
          <p:cNvPr id="1029" name="Picture 5" descr="C:\Users\User\Pictures\2020-04\IMG_20200421_154857.jpg"/>
          <p:cNvPicPr>
            <a:picLocks noChangeAspect="1" noChangeArrowheads="1"/>
          </p:cNvPicPr>
          <p:nvPr/>
        </p:nvPicPr>
        <p:blipFill>
          <a:blip r:embed="rId4" cstate="print"/>
          <a:srcRect t="13792"/>
          <a:stretch>
            <a:fillRect/>
          </a:stretch>
        </p:blipFill>
        <p:spPr bwMode="auto">
          <a:xfrm rot="-420000">
            <a:off x="1095375" y="2916238"/>
            <a:ext cx="294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2362200" y="21336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100" b="1"/>
              <a:t>60%</a:t>
            </a: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685800" y="20574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100" b="1"/>
              <a:t>22%</a:t>
            </a: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1066800" y="16002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100" b="1"/>
              <a:t>15%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1600200" y="14478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100" b="1"/>
              <a:t>3%</a:t>
            </a:r>
          </a:p>
        </p:txBody>
      </p:sp>
      <p:pic>
        <p:nvPicPr>
          <p:cNvPr id="1034" name="Picture 4"/>
          <p:cNvPicPr>
            <a:picLocks noChangeAspect="1" noChangeArrowheads="1"/>
          </p:cNvPicPr>
          <p:nvPr/>
        </p:nvPicPr>
        <p:blipFill>
          <a:blip r:embed="rId5" cstate="print"/>
          <a:srcRect t="14159"/>
          <a:stretch>
            <a:fillRect/>
          </a:stretch>
        </p:blipFill>
        <p:spPr bwMode="auto">
          <a:xfrm>
            <a:off x="152400" y="4876800"/>
            <a:ext cx="27765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724400"/>
            <a:ext cx="28559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11" descr="2325ef4566febd0bc02fdbcb3d7cda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0000">
            <a:off x="4592638" y="2743200"/>
            <a:ext cx="302101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4572000"/>
            <a:ext cx="29130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86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200" y="-2286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формирования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обучающихся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позитивного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социального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  <a:endParaRPr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Содержимое 3"/>
          <p:cNvSpPr txBox="1">
            <a:spLocks noGrp="1"/>
          </p:cNvSpPr>
          <p:nvPr>
            <p:ph type="body" idx="4294967295"/>
          </p:nvPr>
        </p:nvSpPr>
        <p:spPr>
          <a:xfrm>
            <a:off x="2667000" y="762000"/>
            <a:ext cx="4495800" cy="60960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 и социально значимая волонтёрская  деятельность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с особенностями физического и умственного развития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с обучающимися творческая деятельность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районном летнем палаточном лагерном сборе старшеклассников «Крылья»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r>
              <a:rPr sz="1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летнем школьном лагере "Росинка"</a:t>
            </a:r>
          </a:p>
          <a:p>
            <a:pPr eaLnBrk="1" hangingPunct="1">
              <a:spcBef>
                <a:spcPts val="600"/>
              </a:spcBef>
              <a:buFont typeface="Arial" charset="0"/>
              <a:buNone/>
              <a:defRPr/>
            </a:pPr>
            <a:endParaRPr dirty="0" smtClean="0"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  <a:defRPr/>
            </a:pPr>
            <a:endParaRPr sz="2400" dirty="0" smtClean="0">
              <a:solidFill>
                <a:srgbClr val="3185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876800"/>
            <a:ext cx="241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191000"/>
            <a:ext cx="2973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876800"/>
            <a:ext cx="27051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развитие учителя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опыта методической работы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7200" y="1219200"/>
          <a:ext cx="8305800" cy="413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/>
                <a:gridCol w="4228692"/>
                <a:gridCol w="2857909"/>
              </a:tblGrid>
              <a:tr h="64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Учебный </a:t>
                      </a:r>
                    </a:p>
                    <a:p>
                      <a:pPr algn="ctr"/>
                      <a:r>
                        <a:rPr lang="ru-RU" sz="1800" dirty="0" smtClean="0"/>
                        <a:t>год</a:t>
                      </a:r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Место</a:t>
                      </a:r>
                    </a:p>
                    <a:p>
                      <a:pPr algn="ctr"/>
                      <a:r>
                        <a:rPr lang="ru-RU" sz="1800" dirty="0" smtClean="0"/>
                        <a:t>выступления</a:t>
                      </a:r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Тема </a:t>
                      </a:r>
                    </a:p>
                    <a:p>
                      <a:pPr algn="ctr"/>
                      <a:r>
                        <a:rPr lang="ru-RU" sz="1800" dirty="0" smtClean="0"/>
                        <a:t>выступления</a:t>
                      </a:r>
                      <a:endParaRPr lang="ru-RU" sz="1800" dirty="0"/>
                    </a:p>
                  </a:txBody>
                  <a:tcPr marT="45715" marB="45715"/>
                </a:tc>
              </a:tr>
              <a:tr h="1798219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2016 – 2017 </a:t>
                      </a:r>
                    </a:p>
                    <a:p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Районный конкурс «Учитель года – 2017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», мастер-класс</a:t>
                      </a:r>
                    </a:p>
                    <a:p>
                      <a:pPr algn="l">
                        <a:buFont typeface="Arial" pitchFamily="34" charset="0"/>
                        <a:buNone/>
                      </a:pP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Всероссийский конкурс “Мастер педагогического труда по учебным и внеучебным формам физкультурно-оздоровительной и спортивной работы»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Современные технологии в физическом образовании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ru-RU" sz="16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Эмоциональное и физическое развитие девочек, занимающихся футболом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T="45715" marB="45715"/>
                </a:tc>
              </a:tr>
              <a:tr h="82291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2017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– 2018 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Заседание РМО</a:t>
                      </a:r>
                    </a:p>
                    <a:p>
                      <a:pPr algn="l"/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учителей физической культуры и ОБЖ</a:t>
                      </a:r>
                    </a:p>
                    <a:p>
                      <a:pPr algn="l"/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«Развитие творческого мышления на уроке физической культуры»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                            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T="45715" marB="45715"/>
                </a:tc>
              </a:tr>
              <a:tr h="87585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2019 – 2020 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IV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Всероссийский съезд учителей сельских школ. Г. Белгород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дискуссионной работы секции</a:t>
                      </a:r>
                    </a:p>
                  </a:txBody>
                  <a:tcPr marT="45715" marB="45715"/>
                </a:tc>
              </a:tr>
            </a:tbl>
          </a:graphicData>
        </a:graphic>
      </p:graphicFrame>
      <p:pic>
        <p:nvPicPr>
          <p:cNvPr id="8217" name="Picture 4"/>
          <p:cNvPicPr>
            <a:picLocks noChangeAspect="1" noChangeArrowheads="1"/>
          </p:cNvPicPr>
          <p:nvPr/>
        </p:nvPicPr>
        <p:blipFill>
          <a:blip r:embed="rId2" cstate="print"/>
          <a:srcRect t="8000" b="8000"/>
          <a:stretch>
            <a:fillRect/>
          </a:stretch>
        </p:blipFill>
        <p:spPr bwMode="auto">
          <a:xfrm>
            <a:off x="4343400" y="5105400"/>
            <a:ext cx="278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6600" y="5562600"/>
            <a:ext cx="2057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IV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Всероссийский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съезд «Сельская школа», 2019 г. </a:t>
            </a:r>
          </a:p>
        </p:txBody>
      </p:sp>
      <p:pic>
        <p:nvPicPr>
          <p:cNvPr id="8219" name="Picture 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5879" r="30956"/>
          <a:stretch>
            <a:fillRect/>
          </a:stretch>
        </p:blipFill>
        <p:spPr>
          <a:xfrm>
            <a:off x="1752600" y="5105400"/>
            <a:ext cx="2447925" cy="1752600"/>
          </a:xfrm>
          <a:noFill/>
        </p:spPr>
      </p:pic>
      <p:sp>
        <p:nvSpPr>
          <p:cNvPr id="8" name="TextBox 7"/>
          <p:cNvSpPr txBox="1"/>
          <p:nvPr/>
        </p:nvSpPr>
        <p:spPr>
          <a:xfrm>
            <a:off x="0" y="5638800"/>
            <a:ext cx="17526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Районный конкурс «Учитель года – 2017 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098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/>
          <a:srcRect l="4301" r="5376" b="3226"/>
          <a:stretch>
            <a:fillRect/>
          </a:stretch>
        </p:blipFill>
        <p:spPr bwMode="auto">
          <a:xfrm>
            <a:off x="228600" y="2209800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 cstate="print"/>
          <a:srcRect l="11111" t="4166" r="13889" b="14583"/>
          <a:stretch>
            <a:fillRect/>
          </a:stretch>
        </p:blipFill>
        <p:spPr bwMode="auto">
          <a:xfrm>
            <a:off x="685800" y="4572000"/>
            <a:ext cx="1530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5181600"/>
            <a:ext cx="2438400" cy="1676400"/>
          </a:xfrm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6" cstate="print"/>
          <a:srcRect l="5914" t="403" r="6989" b="5241"/>
          <a:stretch>
            <a:fillRect/>
          </a:stretch>
        </p:blipFill>
        <p:spPr bwMode="auto">
          <a:xfrm>
            <a:off x="3657600" y="2209800"/>
            <a:ext cx="17526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Заголовок 1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/>
          <a:lstStyle/>
          <a:p>
            <a:pPr eaLnBrk="1" hangingPunct="1"/>
            <a:r>
              <a:rPr sz="2800" b="1" smtClean="0">
                <a:solidFill>
                  <a:srgbClr val="31859C"/>
                </a:solidFill>
                <a:latin typeface="Times New Roman" pitchFamily="18" charset="0"/>
                <a:cs typeface="Times New Roman" pitchFamily="18" charset="0"/>
              </a:rPr>
              <a:t>Профессиональные достижения</a:t>
            </a:r>
          </a:p>
        </p:txBody>
      </p:sp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7" cstate="print"/>
          <a:srcRect t="4301" r="3226"/>
          <a:stretch>
            <a:fillRect/>
          </a:stretch>
        </p:blipFill>
        <p:spPr bwMode="auto">
          <a:xfrm>
            <a:off x="6477000" y="3505200"/>
            <a:ext cx="24717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"/>
          <p:cNvPicPr>
            <a:picLocks noChangeAspect="1" noChangeArrowheads="1"/>
          </p:cNvPicPr>
          <p:nvPr/>
        </p:nvPicPr>
        <p:blipFill>
          <a:blip r:embed="rId8" cstate="print"/>
          <a:srcRect l="9457" r="14874" b="7692"/>
          <a:stretch>
            <a:fillRect/>
          </a:stretch>
        </p:blipFill>
        <p:spPr bwMode="auto">
          <a:xfrm>
            <a:off x="4495800" y="4572000"/>
            <a:ext cx="1676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8"/>
          <p:cNvPicPr>
            <a:picLocks noChangeAspect="1" noChangeArrowheads="1"/>
          </p:cNvPicPr>
          <p:nvPr/>
        </p:nvPicPr>
        <p:blipFill>
          <a:blip r:embed="rId9" cstate="print"/>
          <a:srcRect l="4903" t="1469" r="9804" b="8089"/>
          <a:stretch>
            <a:fillRect/>
          </a:stretch>
        </p:blipFill>
        <p:spPr bwMode="auto">
          <a:xfrm>
            <a:off x="2590800" y="4572000"/>
            <a:ext cx="1617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7000" y="1752600"/>
            <a:ext cx="25146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838200"/>
            <a:ext cx="6781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Призёр районного конкурса «Учитель года – 2017»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Призёр регионального конкурса «Учитель года -- 2019»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Лауреат Областного конкурса художественной самодеятельности профсоюзных организаций работников народного образования  2017, 2018, 2019 гг.</a:t>
            </a:r>
          </a:p>
        </p:txBody>
      </p:sp>
      <p:pic>
        <p:nvPicPr>
          <p:cNvPr id="9229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86400" y="2209800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>
              <a:defRPr/>
            </a:pP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общественной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деятельности,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направленной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позитивного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имиджа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</a:t>
            </a:r>
            <a:r>
              <a:rPr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  <a:endParaRPr sz="28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80" t="6320" r="9941" b="2042"/>
          <a:stretch>
            <a:fillRect/>
          </a:stretch>
        </p:blipFill>
        <p:spPr>
          <a:xfrm>
            <a:off x="5943600" y="3657600"/>
            <a:ext cx="3036888" cy="2590800"/>
          </a:xfrm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print"/>
          <a:srcRect l="25961" t="9091" b="9091"/>
          <a:stretch>
            <a:fillRect/>
          </a:stretch>
        </p:blipFill>
        <p:spPr bwMode="auto">
          <a:xfrm>
            <a:off x="152400" y="4038600"/>
            <a:ext cx="2390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 cstate="print"/>
          <a:srcRect l="15569" t="6667" r="6593" b="6667"/>
          <a:stretch>
            <a:fillRect/>
          </a:stretch>
        </p:blipFill>
        <p:spPr bwMode="auto">
          <a:xfrm>
            <a:off x="3048000" y="3048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9" descr="C:\Users\User\Pictures\2020-04\IMG_20200421_154554.jpg"/>
          <p:cNvPicPr>
            <a:picLocks noChangeAspect="1" noChangeArrowheads="1"/>
          </p:cNvPicPr>
          <p:nvPr/>
        </p:nvPicPr>
        <p:blipFill>
          <a:blip r:embed="rId5" cstate="print"/>
          <a:srcRect t="28125"/>
          <a:stretch>
            <a:fillRect/>
          </a:stretch>
        </p:blipFill>
        <p:spPr bwMode="auto">
          <a:xfrm>
            <a:off x="2667000" y="5105400"/>
            <a:ext cx="325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295400"/>
            <a:ext cx="3819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7" cstate="print"/>
          <a:srcRect l="3706" r="12895" b="5556"/>
          <a:stretch>
            <a:fillRect/>
          </a:stretch>
        </p:blipFill>
        <p:spPr bwMode="auto">
          <a:xfrm>
            <a:off x="228600" y="1219200"/>
            <a:ext cx="32004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534</Words>
  <Application>Microsoft Office PowerPoint</Application>
  <PresentationFormat>Экран (4:3)</PresentationFormat>
  <Paragraphs>117</Paragraphs>
  <Slides>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Тема Office</vt:lpstr>
      <vt:lpstr>Диаграмма Microsoft Office Excel</vt:lpstr>
      <vt:lpstr>                                                 Чернышёв           Иван Васильевич - учитель физической культуры ВК      МБОУ «Хохольский лицей» -  педагогический стаж – 6 лет -  окончил факультет адаптивной физической               культуры ВГИФК,  2015 году - призёр районного конкурса «Учитель года –           2017» - Призёр регионального конкурса «Учитель года        -- 2019» - руководитель РМО учителей физической        культуры Хохольского района - делегат IV Всероссийского съезда учителей     сельских школ г. Белгород          </vt:lpstr>
      <vt:lpstr>Слайд 2</vt:lpstr>
      <vt:lpstr>Результаты учебных достижений обучающихся</vt:lpstr>
      <vt:lpstr>Результаты  внеурочной  деятельности обучающихся</vt:lpstr>
      <vt:lpstr>Создание условий для здорового образа жизни</vt:lpstr>
      <vt:lpstr>Создание условий для формирования у обучающихся позитивного социального опыта</vt:lpstr>
      <vt:lpstr>Профессиональное развитие учителя Обобщение опыта методической работы</vt:lpstr>
      <vt:lpstr>Профессиональные достижения</vt:lpstr>
      <vt:lpstr>Участие в общественной деятельности, направленной на формирование позитивного имиджа образовательного учреждения</vt:lpstr>
      <vt:lpstr>Личные спортивные  достижения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281</cp:revision>
  <dcterms:created xsi:type="dcterms:W3CDTF">2013-03-27T14:42:24Z</dcterms:created>
  <dcterms:modified xsi:type="dcterms:W3CDTF">2020-04-24T10:27:07Z</dcterms:modified>
</cp:coreProperties>
</file>