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theme/themeOverride1.xml" ContentType="application/vnd.openxmlformats-officedocument.themeOverride+xml"/>
  <Override PartName="/ppt/charts/chart42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rawings/drawing7.xml" ContentType="application/vnd.openxmlformats-officedocument.drawingml.chartshapes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charts/style1.xml" ContentType="application/vnd.ms-office.chartstyl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36.xml" ContentType="application/vnd.openxmlformats-officedocument.drawingml.chart+xml"/>
  <Override PartName="/ppt/charts/style12.xml" ContentType="application/vnd.ms-office.chartstyl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charts/style10.xml" ContentType="application/vnd.ms-office.chart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ppt/charts/chart43.xml" ContentType="application/vnd.openxmlformats-officedocument.drawingml.char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charts/chart41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Default Extension="gif" ContentType="image/gif"/>
  <Default Extension="vml" ContentType="application/vnd.openxmlformats-officedocument.vmlDrawing"/>
  <Override PartName="/ppt/charts/style8.xml" ContentType="application/vnd.ms-office.chartstyl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style6.xml" ContentType="application/vnd.ms-office.chartstyl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rawings/drawing4.xml" ContentType="application/vnd.openxmlformats-officedocument.drawingml.chartshapes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charts/chart26.xml" ContentType="application/vnd.openxmlformats-officedocument.drawingml.chart+xml"/>
  <Default Extension="xls" ContentType="application/vnd.ms-exce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40.xml" ContentType="application/vnd.openxmlformats-officedocument.drawingml.chart+xml"/>
  <Override PartName="/ppt/charts/colors10.xml" ContentType="application/vnd.ms-office.chartcolorstyle+xml"/>
  <Override PartName="/ppt/charts/style7.xml" ContentType="application/vnd.ms-office.chartstyl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charts/style3.xml" ContentType="application/vnd.ms-office.chartstyl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charts/chart27.xml" ContentType="application/vnd.openxmlformats-officedocument.drawingml.chart+xml"/>
  <Override PartName="/ppt/charts/chart3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8"/>
  </p:notesMasterIdLst>
  <p:sldIdLst>
    <p:sldId id="299" r:id="rId2"/>
    <p:sldId id="291" r:id="rId3"/>
    <p:sldId id="271" r:id="rId4"/>
    <p:sldId id="272" r:id="rId5"/>
    <p:sldId id="294" r:id="rId6"/>
    <p:sldId id="274" r:id="rId7"/>
    <p:sldId id="275" r:id="rId8"/>
    <p:sldId id="264" r:id="rId9"/>
    <p:sldId id="265" r:id="rId10"/>
    <p:sldId id="276" r:id="rId11"/>
    <p:sldId id="277" r:id="rId12"/>
    <p:sldId id="279" r:id="rId13"/>
    <p:sldId id="280" r:id="rId14"/>
    <p:sldId id="282" r:id="rId15"/>
    <p:sldId id="266" r:id="rId16"/>
    <p:sldId id="267" r:id="rId17"/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9" r:id="rId25"/>
    <p:sldId id="283" r:id="rId26"/>
    <p:sldId id="284" r:id="rId27"/>
    <p:sldId id="285" r:id="rId28"/>
    <p:sldId id="286" r:id="rId29"/>
    <p:sldId id="270" r:id="rId30"/>
    <p:sldId id="287" r:id="rId31"/>
    <p:sldId id="297" r:id="rId32"/>
    <p:sldId id="292" r:id="rId33"/>
    <p:sldId id="293" r:id="rId34"/>
    <p:sldId id="290" r:id="rId35"/>
    <p:sldId id="298" r:id="rId36"/>
    <p:sldId id="296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CC00"/>
    <a:srgbClr val="008000"/>
    <a:srgbClr val="FF3300"/>
    <a:srgbClr val="FF6600"/>
    <a:srgbClr val="99FF99"/>
    <a:srgbClr val="CCFF66"/>
    <a:srgbClr val="CCECFF"/>
    <a:srgbClr val="FF9999"/>
    <a:srgbClr val="CC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88" autoAdjust="0"/>
    <p:restoredTop sz="94660"/>
  </p:normalViewPr>
  <p:slideViewPr>
    <p:cSldViewPr snapToGrid="0">
      <p:cViewPr varScale="1">
        <p:scale>
          <a:sx n="83" d="100"/>
          <a:sy n="83" d="100"/>
        </p:scale>
        <p:origin x="-52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2.xlsx"/><Relationship Id="rId4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Office_Excel31.xlsx"/></Relationships>
</file>

<file path=ppt/charts/_rels/chart32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oleObject" Target="file:///G:\&#1082;%20&#1072;&#1074;&#1075;&#1091;&#1089;&#1090;&#1086;&#1074;&#1089;&#1082;&#1086;&#1084;&#1091;%20&#1089;&#1086;&#1074;&#1077;&#1097;&#1072;&#1085;&#1080;&#1102;%202020\&#1086;&#1090;%20&#1050;&#1086;&#1078;&#1077;&#1074;&#1085;&#1080;&#1082;&#1086;&#1074;&#1086;&#1081;%20&#1089;%20&#1090;&#1077;&#1082;&#1089;&#1090;&#1086;&#1074;&#1082;&#1086;&#1081;%20&#1081;%20&#1085;&#1072;%20&#1072;&#1074;&#1075;&#1091;&#1089;&#1090;&#1086;&#1074;&#1089;&#1082;&#1086;&#1077;%20&#1089;&#1086;&#1074;&#1077;&#1097;&#1072;&#1085;&#1080;&#1077;\&#1086;&#1090;%20&#1073;&#1086;&#1076;&#1103;&#1082;&#1080;&#1085;&#1086;&#1081;\&#1051;&#1080;&#1089;&#1090;%20Microsoft%20Office%20Excel.xlsx" TargetMode="External"/><Relationship Id="rId1" Type="http://schemas.openxmlformats.org/officeDocument/2006/relationships/themeOverride" Target="../theme/themeOverride1.xm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7.xlsx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38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4.xlsx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39.xlsx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40.xlsx"/></Relationships>
</file>

<file path=ppt/charts/_rels/chart4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C:\Users\User\Desktop\&#1086;&#1090;%20&#1050;&#1086;&#1078;&#1077;&#1074;&#1085;&#1080;&#1082;&#1086;&#1074;&#1086;&#1081;%20&#1089;%20&#1090;&#1077;&#1082;&#1089;&#1090;&#1086;&#1074;&#1082;&#1086;&#1081;%20&#1081;%20&#1085;&#1072;%20&#1072;&#1074;&#1075;&#1091;&#1089;&#1090;&#1086;&#1074;&#1089;&#1082;&#1086;&#1077;%20&#1089;&#1086;&#1074;&#1077;&#1097;&#1072;&#1085;&#1080;&#1077;\&#1051;&#1080;&#1089;&#1090;%20Microsoft%20Office%20Excel.xlsx" TargetMode="Externa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86;&#1090;%20&#1050;&#1086;&#1078;&#1077;&#1074;&#1085;&#1080;&#1082;&#1086;&#1074;&#1086;&#1081;%20&#1089;%20&#1090;&#1077;&#1082;&#1089;&#1090;&#1086;&#1074;&#1082;&#1086;&#1081;%20&#1081;%20&#1085;&#1072;%20&#1072;&#1074;&#1075;&#1091;&#1089;&#1090;&#1086;&#1074;&#1089;&#1082;&#1086;&#1077;%20&#1089;&#1086;&#1074;&#1077;&#1097;&#1072;&#1085;&#1080;&#1077;\&#1051;&#1080;&#1089;&#1090;%20Microsoft%20Office%20Excel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6.xlsx"/><Relationship Id="rId4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7.xlsx"/><Relationship Id="rId4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2728220521989023"/>
          <c:y val="0.12355850256293238"/>
          <c:w val="0.74977600138734624"/>
          <c:h val="0.876441497437067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Lbl>
              <c:idx val="0"/>
              <c:layout>
                <c:manualLayout>
                  <c:x val="-3.7034609334032514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Val val="1"/>
            </c:dLbl>
            <c:dLbl>
              <c:idx val="1"/>
              <c:layout>
                <c:manualLayout>
                  <c:x val="5.9155762648179728E-3"/>
                  <c:y val="-5.61629557104238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Val val="1"/>
            </c:dLbl>
            <c:dLbl>
              <c:idx val="2"/>
              <c:layout>
                <c:manualLayout>
                  <c:x val="-1.7026217127945525E-2"/>
                  <c:y val="-2.2465182284169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</c:v>
                </c:pt>
                <c:pt idx="1">
                  <c:v>138</c:v>
                </c:pt>
                <c:pt idx="2">
                  <c:v>156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Лист1!$D$2:$D$4</c:f>
            </c:numRef>
          </c:val>
        </c:ser>
        <c:dLbls>
          <c:showVal val="1"/>
        </c:dLbls>
        <c:gapWidth val="65"/>
        <c:axId val="166765312"/>
        <c:axId val="166766848"/>
      </c:barChart>
      <c:catAx>
        <c:axId val="166765312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66848"/>
        <c:crosses val="autoZero"/>
        <c:auto val="1"/>
        <c:lblAlgn val="ctr"/>
        <c:lblOffset val="100"/>
      </c:catAx>
      <c:valAx>
        <c:axId val="166766848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6531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Гремяченская СОШ</c:v>
                </c:pt>
                <c:pt idx="1">
                  <c:v>Староникольская СОШ</c:v>
                </c:pt>
                <c:pt idx="2">
                  <c:v>Устьевская СОШ</c:v>
                </c:pt>
                <c:pt idx="3">
                  <c:v>Яблоченская СОШ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247</c:v>
                </c:pt>
                <c:pt idx="1">
                  <c:v>162</c:v>
                </c:pt>
                <c:pt idx="2">
                  <c:v>101</c:v>
                </c:pt>
                <c:pt idx="3">
                  <c:v>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Гремяченская СОШ</c:v>
                </c:pt>
                <c:pt idx="1">
                  <c:v>Староникольская СОШ</c:v>
                </c:pt>
                <c:pt idx="2">
                  <c:v>Устьевская СОШ</c:v>
                </c:pt>
                <c:pt idx="3">
                  <c:v>Яблоченская СОШ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233</c:v>
                </c:pt>
                <c:pt idx="1">
                  <c:v>143</c:v>
                </c:pt>
                <c:pt idx="2">
                  <c:v>96</c:v>
                </c:pt>
                <c:pt idx="3">
                  <c:v>50</c:v>
                </c:pt>
              </c:numCache>
            </c:numRef>
          </c:val>
        </c:ser>
        <c:dLbls>
          <c:showVal val="1"/>
        </c:dLbls>
        <c:gapWidth val="219"/>
        <c:overlap val="-27"/>
        <c:axId val="168137472"/>
        <c:axId val="168139008"/>
      </c:barChart>
      <c:catAx>
        <c:axId val="16813747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139008"/>
        <c:crosses val="autoZero"/>
        <c:auto val="1"/>
        <c:lblAlgn val="ctr"/>
        <c:lblOffset val="100"/>
      </c:catAx>
      <c:valAx>
        <c:axId val="1681390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13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 Rounded MT Bold" panose="020F07040305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2018</c:v>
                </c:pt>
                <c:pt idx="1">
                  <c:v>2019</c:v>
                </c:pt>
                <c:pt idx="2">
                  <c:v>1 полугодие 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27164</c:v>
                </c:pt>
                <c:pt idx="1">
                  <c:v>29009</c:v>
                </c:pt>
                <c:pt idx="2">
                  <c:v>30923</c:v>
                </c:pt>
              </c:numCache>
            </c:numRef>
          </c:val>
        </c:ser>
        <c:gapWidth val="100"/>
        <c:overlap val="-24"/>
        <c:axId val="169609472"/>
        <c:axId val="169627648"/>
      </c:barChart>
      <c:catAx>
        <c:axId val="16960947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627648"/>
        <c:crosses val="autoZero"/>
        <c:auto val="1"/>
        <c:lblAlgn val="ctr"/>
        <c:lblOffset val="100"/>
      </c:catAx>
      <c:valAx>
        <c:axId val="1696276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60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3.2188294842937483E-2"/>
          <c:w val="1"/>
          <c:h val="0.3856961853529670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офлайн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rgbClr val="00B05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 </c:v>
                </c:pt>
                <c:pt idx="1">
                  <c:v>Хохольский лицей</c:v>
                </c:pt>
                <c:pt idx="2">
                  <c:v>Хохольская СОШ</c:v>
                </c:pt>
                <c:pt idx="3">
                  <c:v>Гремяченская СОШ</c:v>
                </c:pt>
                <c:pt idx="4">
                  <c:v>Костенская СОШ</c:v>
                </c:pt>
                <c:pt idx="5">
                  <c:v>Орловская СОШ</c:v>
                </c:pt>
                <c:pt idx="6">
                  <c:v>Новогремяченская СОШ</c:v>
                </c:pt>
                <c:pt idx="7">
                  <c:v> Устьевская СОШ</c:v>
                </c:pt>
                <c:pt idx="8">
                  <c:v>Семидесятская СОШ</c:v>
                </c:pt>
                <c:pt idx="9">
                  <c:v>Староникольская СОШ</c:v>
                </c:pt>
                <c:pt idx="10">
                  <c:v>Яблоченская СОШ</c:v>
                </c:pt>
                <c:pt idx="11">
                  <c:v>Архангельская ООШ</c:v>
                </c:pt>
                <c:pt idx="12">
                  <c:v>Гремяченская ООШ</c:v>
                </c:pt>
                <c:pt idx="13">
                  <c:v>Оськинский филиал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 formatCode="General">
                  <c:v>0</c:v>
                </c:pt>
                <c:pt idx="1">
                  <c:v>0.48000000000000026</c:v>
                </c:pt>
                <c:pt idx="2" formatCode="0.00%">
                  <c:v>0.72400000000000053</c:v>
                </c:pt>
                <c:pt idx="3" formatCode="0.00%">
                  <c:v>8.1000000000000003E-2</c:v>
                </c:pt>
                <c:pt idx="4" formatCode="0.00%">
                  <c:v>0.18400000000000014</c:v>
                </c:pt>
                <c:pt idx="5" formatCode="0.00%">
                  <c:v>0.15000000000000013</c:v>
                </c:pt>
                <c:pt idx="6">
                  <c:v>0.11</c:v>
                </c:pt>
                <c:pt idx="7" formatCode="0.00%">
                  <c:v>0.30000000000000027</c:v>
                </c:pt>
                <c:pt idx="8">
                  <c:v>0.79</c:v>
                </c:pt>
                <c:pt idx="9" formatCode="0.00%">
                  <c:v>0.5</c:v>
                </c:pt>
                <c:pt idx="10">
                  <c:v>0.79</c:v>
                </c:pt>
                <c:pt idx="11">
                  <c:v>1</c:v>
                </c:pt>
                <c:pt idx="12">
                  <c:v>0.28200000000000008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онлайн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</c:dLbl>
            <c:dLbl>
              <c:idx val="9"/>
              <c:layout>
                <c:manualLayout>
                  <c:x val="4.5897877223177591E-3"/>
                  <c:y val="6.6445182724252358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 </c:v>
                </c:pt>
                <c:pt idx="1">
                  <c:v>Хохольский лицей</c:v>
                </c:pt>
                <c:pt idx="2">
                  <c:v>Хохольская СОШ</c:v>
                </c:pt>
                <c:pt idx="3">
                  <c:v>Гремяченская СОШ</c:v>
                </c:pt>
                <c:pt idx="4">
                  <c:v>Костенская СОШ</c:v>
                </c:pt>
                <c:pt idx="5">
                  <c:v>Орловская СОШ</c:v>
                </c:pt>
                <c:pt idx="6">
                  <c:v>Новогремяченская СОШ</c:v>
                </c:pt>
                <c:pt idx="7">
                  <c:v> Устьевская СОШ</c:v>
                </c:pt>
                <c:pt idx="8">
                  <c:v>Семидесятская СОШ</c:v>
                </c:pt>
                <c:pt idx="9">
                  <c:v>Староникольская СОШ</c:v>
                </c:pt>
                <c:pt idx="10">
                  <c:v>Яблоченская СОШ</c:v>
                </c:pt>
                <c:pt idx="11">
                  <c:v>Архангельская ООШ</c:v>
                </c:pt>
                <c:pt idx="12">
                  <c:v>Гремяченская ООШ</c:v>
                </c:pt>
                <c:pt idx="13">
                  <c:v>Оськинский филиал</c:v>
                </c:pt>
              </c:strCache>
            </c:strRef>
          </c:cat>
          <c:val>
            <c:numRef>
              <c:f>Лист1!$C$2:$C$15</c:f>
              <c:numCache>
                <c:formatCode>0%</c:formatCode>
                <c:ptCount val="14"/>
                <c:pt idx="0" formatCode="General">
                  <c:v>0</c:v>
                </c:pt>
                <c:pt idx="1">
                  <c:v>0.52</c:v>
                </c:pt>
                <c:pt idx="2" formatCode="0.00%">
                  <c:v>0.23600000000000004</c:v>
                </c:pt>
                <c:pt idx="3" formatCode="0.00%">
                  <c:v>0.89600000000000002</c:v>
                </c:pt>
                <c:pt idx="4" formatCode="0.00%">
                  <c:v>0.77100000000000068</c:v>
                </c:pt>
                <c:pt idx="5" formatCode="0.00%">
                  <c:v>0.85000000000000053</c:v>
                </c:pt>
                <c:pt idx="6">
                  <c:v>0.82900000000000051</c:v>
                </c:pt>
                <c:pt idx="7">
                  <c:v>0.70200000000000051</c:v>
                </c:pt>
                <c:pt idx="8" formatCode="0.00%">
                  <c:v>6.5000000000000002E-2</c:v>
                </c:pt>
                <c:pt idx="9" formatCode="0.00%">
                  <c:v>0.5</c:v>
                </c:pt>
                <c:pt idx="10">
                  <c:v>0.21000000000000013</c:v>
                </c:pt>
                <c:pt idx="11" formatCode="0.00%">
                  <c:v>0</c:v>
                </c:pt>
                <c:pt idx="12" formatCode="0.00%">
                  <c:v>0.72000000000000053</c:v>
                </c:pt>
                <c:pt idx="13" formatCode="General">
                  <c:v>0</c:v>
                </c:pt>
              </c:numCache>
            </c:numRef>
          </c:val>
        </c:ser>
        <c:gapWidth val="100"/>
        <c:overlap val="-24"/>
        <c:axId val="169737600"/>
        <c:axId val="169825408"/>
      </c:barChart>
      <c:catAx>
        <c:axId val="1697376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9825408"/>
        <c:crosses val="autoZero"/>
        <c:auto val="1"/>
        <c:lblAlgn val="ctr"/>
        <c:lblOffset val="100"/>
      </c:catAx>
      <c:valAx>
        <c:axId val="1698254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73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17.36</c:v>
                </c:pt>
              </c:numCache>
            </c:numRef>
          </c:val>
        </c:ser>
        <c:dLbls>
          <c:showVal val="1"/>
        </c:dLbls>
        <c:gapWidth val="65"/>
        <c:axId val="169666048"/>
        <c:axId val="169667584"/>
      </c:barChart>
      <c:catAx>
        <c:axId val="16966604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667584"/>
        <c:crosses val="autoZero"/>
        <c:auto val="1"/>
        <c:lblAlgn val="ctr"/>
        <c:lblOffset val="100"/>
      </c:catAx>
      <c:valAx>
        <c:axId val="1696675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966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17.899999999999999</c:v>
                </c:pt>
              </c:numCache>
            </c:numRef>
          </c:val>
        </c:ser>
        <c:dLbls>
          <c:showVal val="1"/>
        </c:dLbls>
        <c:gapWidth val="65"/>
        <c:axId val="169907328"/>
        <c:axId val="169908864"/>
      </c:barChart>
      <c:catAx>
        <c:axId val="16990732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908864"/>
        <c:crosses val="autoZero"/>
        <c:auto val="1"/>
        <c:lblAlgn val="ctr"/>
        <c:lblOffset val="100"/>
      </c:catAx>
      <c:valAx>
        <c:axId val="1699088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990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19.100000000000001</c:v>
                </c:pt>
              </c:numCache>
            </c:numRef>
          </c:val>
        </c:ser>
        <c:dLbls>
          <c:showVal val="1"/>
        </c:dLbls>
        <c:gapWidth val="65"/>
        <c:axId val="160207616"/>
        <c:axId val="160209152"/>
      </c:barChart>
      <c:catAx>
        <c:axId val="16020761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209152"/>
        <c:crosses val="autoZero"/>
        <c:auto val="1"/>
        <c:lblAlgn val="ctr"/>
        <c:lblOffset val="100"/>
      </c:catAx>
      <c:valAx>
        <c:axId val="1602091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020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15.44</c:v>
                </c:pt>
              </c:numCache>
            </c:numRef>
          </c:val>
        </c:ser>
        <c:dLbls>
          <c:showVal val="1"/>
        </c:dLbls>
        <c:gapWidth val="65"/>
        <c:axId val="162479104"/>
        <c:axId val="162489088"/>
      </c:barChart>
      <c:catAx>
        <c:axId val="16247910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489088"/>
        <c:crosses val="autoZero"/>
        <c:auto val="1"/>
        <c:lblAlgn val="ctr"/>
        <c:lblOffset val="100"/>
      </c:catAx>
      <c:valAx>
        <c:axId val="16248908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2479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16.420000000000002</c:v>
                </c:pt>
              </c:numCache>
            </c:numRef>
          </c:val>
        </c:ser>
        <c:dLbls>
          <c:showVal val="1"/>
        </c:dLbls>
        <c:gapWidth val="65"/>
        <c:axId val="162518528"/>
        <c:axId val="162520064"/>
      </c:barChart>
      <c:catAx>
        <c:axId val="16251852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520064"/>
        <c:crosses val="autoZero"/>
        <c:auto val="1"/>
        <c:lblAlgn val="ctr"/>
        <c:lblOffset val="100"/>
      </c:catAx>
      <c:valAx>
        <c:axId val="1625200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251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12.77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17.36</c:v>
                </c:pt>
              </c:numCache>
            </c:numRef>
          </c:val>
        </c:ser>
        <c:dLbls>
          <c:showVal val="1"/>
        </c:dLbls>
        <c:gapWidth val="65"/>
        <c:axId val="162419456"/>
        <c:axId val="162420992"/>
      </c:barChart>
      <c:catAx>
        <c:axId val="16241945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420992"/>
        <c:crosses val="autoZero"/>
        <c:auto val="1"/>
        <c:lblAlgn val="ctr"/>
        <c:lblOffset val="100"/>
      </c:catAx>
      <c:valAx>
        <c:axId val="1624209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241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17.899999999999999</c:v>
                </c:pt>
              </c:numCache>
            </c:numRef>
          </c:val>
        </c:ser>
        <c:dLbls>
          <c:showVal val="1"/>
        </c:dLbls>
        <c:gapWidth val="65"/>
        <c:axId val="162458624"/>
        <c:axId val="159720192"/>
      </c:barChart>
      <c:catAx>
        <c:axId val="16245862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720192"/>
        <c:crosses val="autoZero"/>
        <c:auto val="1"/>
        <c:lblAlgn val="ctr"/>
        <c:lblOffset val="100"/>
      </c:catAx>
      <c:valAx>
        <c:axId val="1597201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2458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 год</c:v>
                </c:pt>
                <c:pt idx="4">
                  <c:v>2020 год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827</c:v>
                </c:pt>
                <c:pt idx="1">
                  <c:v>920</c:v>
                </c:pt>
                <c:pt idx="2">
                  <c:v>975</c:v>
                </c:pt>
                <c:pt idx="3">
                  <c:v>1102</c:v>
                </c:pt>
                <c:pt idx="4">
                  <c:v>1102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Лист1!$A$2:$A$6</c:f>
              <c:strCache>
                <c:ptCount val="5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 год</c:v>
                </c:pt>
                <c:pt idx="4">
                  <c:v>2020 год </c:v>
                </c:pt>
              </c:strCache>
            </c:strRef>
          </c:cat>
          <c:val>
            <c:numRef>
              <c:f>Лист1!$C$2:$C$6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Лист1!$A$2:$A$6</c:f>
              <c:strCache>
                <c:ptCount val="5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 год</c:v>
                </c:pt>
                <c:pt idx="4">
                  <c:v>2020 год </c:v>
                </c:pt>
              </c:strCache>
            </c:strRef>
          </c:cat>
          <c:val>
            <c:numRef>
              <c:f>Лист1!$D$2:$D$6</c:f>
            </c:numRef>
          </c:val>
        </c:ser>
        <c:gapWidth val="115"/>
        <c:overlap val="-20"/>
        <c:axId val="166699392"/>
        <c:axId val="166700928"/>
      </c:barChart>
      <c:catAx>
        <c:axId val="16669939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00928"/>
        <c:crosses val="autoZero"/>
        <c:auto val="1"/>
        <c:lblAlgn val="ctr"/>
        <c:lblOffset val="100"/>
      </c:catAx>
      <c:valAx>
        <c:axId val="16670092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69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9.31</c:v>
                </c:pt>
              </c:numCache>
            </c:numRef>
          </c:val>
        </c:ser>
        <c:dLbls>
          <c:showVal val="1"/>
        </c:dLbls>
        <c:gapWidth val="65"/>
        <c:axId val="159802880"/>
        <c:axId val="159804416"/>
      </c:barChart>
      <c:catAx>
        <c:axId val="159802880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804416"/>
        <c:crosses val="autoZero"/>
        <c:auto val="1"/>
        <c:lblAlgn val="ctr"/>
        <c:lblOffset val="100"/>
      </c:catAx>
      <c:valAx>
        <c:axId val="1598044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5980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9.98</c:v>
                </c:pt>
              </c:numCache>
            </c:numRef>
          </c:val>
        </c:ser>
        <c:dLbls>
          <c:showVal val="1"/>
        </c:dLbls>
        <c:gapWidth val="65"/>
        <c:axId val="160038912"/>
        <c:axId val="160040448"/>
      </c:barChart>
      <c:catAx>
        <c:axId val="16003891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040448"/>
        <c:crosses val="autoZero"/>
        <c:auto val="1"/>
        <c:lblAlgn val="ctr"/>
        <c:lblOffset val="100"/>
      </c:catAx>
      <c:valAx>
        <c:axId val="16004044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003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10.120000000000001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7.9</c:v>
                </c:pt>
              </c:numCache>
            </c:numRef>
          </c:val>
        </c:ser>
        <c:dLbls>
          <c:showVal val="1"/>
        </c:dLbls>
        <c:gapWidth val="65"/>
        <c:axId val="160069888"/>
        <c:axId val="160088064"/>
      </c:barChart>
      <c:catAx>
        <c:axId val="16006988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088064"/>
        <c:crosses val="autoZero"/>
        <c:auto val="1"/>
        <c:lblAlgn val="ctr"/>
        <c:lblOffset val="100"/>
      </c:catAx>
      <c:valAx>
        <c:axId val="1600880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006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/>
      <c:barChart>
        <c:barDir val="bar"/>
        <c:grouping val="clustered"/>
        <c:dLbls>
          <c:showVal val="1"/>
        </c:dLbls>
        <c:gapWidth val="100"/>
        <c:axId val="159648768"/>
        <c:axId val="162636544"/>
      </c:barChart>
      <c:catAx>
        <c:axId val="15964876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636544"/>
        <c:crosses val="autoZero"/>
        <c:auto val="1"/>
        <c:lblAlgn val="ctr"/>
        <c:lblOffset val="100"/>
      </c:catAx>
      <c:valAx>
        <c:axId val="16263654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64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/>
      <c:barChart>
        <c:barDir val="bar"/>
        <c:grouping val="clustered"/>
        <c:dLbls>
          <c:showVal val="1"/>
        </c:dLbls>
        <c:gapWidth val="100"/>
        <c:axId val="163290496"/>
        <c:axId val="163308672"/>
      </c:barChart>
      <c:catAx>
        <c:axId val="16329049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308672"/>
        <c:crosses val="autoZero"/>
        <c:auto val="1"/>
        <c:lblAlgn val="ctr"/>
        <c:lblOffset val="100"/>
      </c:catAx>
      <c:valAx>
        <c:axId val="16330867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29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9.3579506382841064E-3"/>
                  <c:y val="-7.111061339903143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66.8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7.0184629787130677E-3"/>
                  <c:y val="-4.9777429379322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68.599999999999994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3.5859384623312396E-2"/>
                  <c:y val="-0.114284914391300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63.05</c:v>
                </c:pt>
              </c:numCache>
            </c:numRef>
          </c:val>
        </c:ser>
        <c:gapDepth val="0"/>
        <c:shape val="cylinder"/>
        <c:axId val="163433856"/>
        <c:axId val="163443840"/>
        <c:axId val="0"/>
      </c:bar3DChart>
      <c:catAx>
        <c:axId val="16343385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443840"/>
        <c:crosses val="autoZero"/>
        <c:auto val="1"/>
        <c:lblAlgn val="ctr"/>
        <c:lblOffset val="100"/>
      </c:catAx>
      <c:valAx>
        <c:axId val="1634438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43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0"/>
                  <c:y val="-0.1169007852909970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39.800000000000004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1.5555446681038103E-2"/>
                  <c:y val="-8.57272425467312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49.7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2.2222066687197291E-2"/>
                  <c:y val="-5.45536998024654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44.7</c:v>
                </c:pt>
              </c:numCache>
            </c:numRef>
          </c:val>
        </c:ser>
        <c:gapDepth val="0"/>
        <c:shape val="cylinder"/>
        <c:axId val="163520512"/>
        <c:axId val="163522048"/>
        <c:axId val="0"/>
      </c:bar3DChart>
      <c:catAx>
        <c:axId val="16352051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522048"/>
        <c:crosses val="autoZero"/>
        <c:auto val="1"/>
        <c:lblAlgn val="ctr"/>
        <c:lblOffset val="100"/>
      </c:catAx>
      <c:valAx>
        <c:axId val="1635220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52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4.3190726848920382E-3"/>
                  <c:y val="-7.82216747389344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3.1624723926950635E-2"/>
                  <c:y val="-0.11851768899838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51.6</c:v>
                </c:pt>
              </c:numCache>
            </c:numRef>
          </c:val>
        </c:ser>
        <c:gapDepth val="0"/>
        <c:shape val="cylinder"/>
        <c:axId val="163710848"/>
        <c:axId val="163712384"/>
        <c:axId val="0"/>
      </c:bar3DChart>
      <c:catAx>
        <c:axId val="16371084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712384"/>
        <c:crosses val="autoZero"/>
        <c:auto val="1"/>
        <c:lblAlgn val="ctr"/>
        <c:lblOffset val="100"/>
      </c:catAx>
      <c:valAx>
        <c:axId val="163712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71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5999694978037"/>
          <c:y val="6.5835484560649304E-2"/>
          <c:w val="0.71885300694952536"/>
          <c:h val="0.7083630560765995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4.8180772411999618E-17"/>
                  <c:y val="-8.07915606650934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50.1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5.2561449818611418E-3"/>
                  <c:y val="-0.1319443722963845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1"/>
                <c:pt idx="0">
                  <c:v>53.6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3.4164942382097344E-2"/>
                  <c:y val="-4.1666643883068739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51.8</c:v>
                </c:pt>
              </c:numCache>
            </c:numRef>
          </c:val>
        </c:ser>
        <c:gapDepth val="0"/>
        <c:shape val="cylinder"/>
        <c:axId val="163927552"/>
        <c:axId val="163929088"/>
        <c:axId val="0"/>
      </c:bar3DChart>
      <c:catAx>
        <c:axId val="16392755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929088"/>
        <c:crosses val="autoZero"/>
        <c:auto val="1"/>
        <c:lblAlgn val="ctr"/>
        <c:lblOffset val="100"/>
      </c:catAx>
      <c:valAx>
        <c:axId val="1639290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92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6009665186126"/>
          <c:y val="5.1946583051037394E-2"/>
          <c:w val="0.71885300694952536"/>
          <c:h val="0.7083630560765995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9.6269357721166342E-3"/>
                  <c:y val="-0.1254508197620944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47.1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1.9253871544232617E-3"/>
                  <c:y val="-6.969459499208681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1"/>
                <c:pt idx="0">
                  <c:v>50.6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3.9470436665678205E-2"/>
                  <c:y val="-8.3633239602334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5.3342775310654393E-2"/>
                      <c:h val="0.1896044200641409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47.5</c:v>
                </c:pt>
              </c:numCache>
            </c:numRef>
          </c:val>
        </c:ser>
        <c:gapDepth val="0"/>
        <c:shape val="cylinder"/>
        <c:axId val="164063872"/>
        <c:axId val="164098432"/>
        <c:axId val="0"/>
      </c:bar3DChart>
      <c:catAx>
        <c:axId val="16406387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098432"/>
        <c:crosses val="autoZero"/>
        <c:auto val="1"/>
        <c:lblAlgn val="ctr"/>
        <c:lblOffset val="100"/>
      </c:catAx>
      <c:valAx>
        <c:axId val="1640984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06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43"/>
          <c:dLbls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город</c:v>
                </c:pt>
                <c:pt idx="1">
                  <c:v>село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420</c:v>
                </c:pt>
                <c:pt idx="1">
                  <c:v>682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251028455608713"/>
          <c:y val="0.20875525782832244"/>
          <c:w val="0.25395039106259631"/>
          <c:h val="0.62346436383849368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4461864897334064E-2"/>
                  <c:y val="-7.29833465795234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61.31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2.651341897844579E-2"/>
                  <c:y val="-5.108834260566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60.8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3.1334040610890485E-2"/>
                  <c:y val="-8.02816812374755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48.5</c:v>
                </c:pt>
              </c:numCache>
            </c:numRef>
          </c:val>
        </c:ser>
        <c:gapDepth val="0"/>
        <c:shape val="cylinder"/>
        <c:axId val="164123776"/>
        <c:axId val="164125696"/>
        <c:axId val="0"/>
      </c:bar3DChart>
      <c:catAx>
        <c:axId val="16412377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125696"/>
        <c:crosses val="autoZero"/>
        <c:auto val="1"/>
        <c:lblAlgn val="ctr"/>
        <c:lblOffset val="100"/>
      </c:catAx>
      <c:valAx>
        <c:axId val="164125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12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10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63.5</c:v>
                </c:pt>
                <c:pt idx="1">
                  <c:v>63.5</c:v>
                </c:pt>
                <c:pt idx="2">
                  <c:v>63.5</c:v>
                </c:pt>
                <c:pt idx="3">
                  <c:v>63.5</c:v>
                </c:pt>
                <c:pt idx="4">
                  <c:v>63.5</c:v>
                </c:pt>
                <c:pt idx="5">
                  <c:v>63.5</c:v>
                </c:pt>
                <c:pt idx="6">
                  <c:v>63.5</c:v>
                </c:pt>
                <c:pt idx="7">
                  <c:v>63.5</c:v>
                </c:pt>
                <c:pt idx="8">
                  <c:v>63.5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Pt>
            <c:idx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8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4925" cap="rnd" cmpd="sng">
                <a:solidFill>
                  <a:srgbClr val="FF0000">
                    <a:alpha val="94000"/>
                  </a:srgbClr>
                </a:solidFill>
                <a:prstDash val="solid"/>
                <a:bevel/>
                <a:headEnd type="diamond"/>
              </a:ln>
              <a:effectLst/>
            </c:spPr>
            <c:trendlineType val="linear"/>
          </c:trendline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63.3</c:v>
                </c:pt>
                <c:pt idx="1">
                  <c:v>61.2</c:v>
                </c:pt>
                <c:pt idx="2">
                  <c:v>80</c:v>
                </c:pt>
                <c:pt idx="3">
                  <c:v>68.8</c:v>
                </c:pt>
                <c:pt idx="4">
                  <c:v>58.6</c:v>
                </c:pt>
                <c:pt idx="5">
                  <c:v>50</c:v>
                </c:pt>
                <c:pt idx="6">
                  <c:v>49.6</c:v>
                </c:pt>
                <c:pt idx="7">
                  <c:v>46</c:v>
                </c:pt>
                <c:pt idx="8">
                  <c:v>78</c:v>
                </c:pt>
              </c:numCache>
            </c:numRef>
          </c:val>
        </c:ser>
        <c:dLbls>
          <c:showVal val="1"/>
        </c:dLbls>
        <c:gapWidth val="219"/>
        <c:overlap val="-27"/>
        <c:axId val="164445568"/>
        <c:axId val="164459648"/>
      </c:barChart>
      <c:catAx>
        <c:axId val="16444556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459648"/>
        <c:crosses val="autoZero"/>
        <c:auto val="1"/>
        <c:lblAlgn val="ctr"/>
        <c:lblOffset val="100"/>
      </c:catAx>
      <c:valAx>
        <c:axId val="1644596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44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10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44.7</c:v>
                </c:pt>
                <c:pt idx="1">
                  <c:v>44.7</c:v>
                </c:pt>
                <c:pt idx="2">
                  <c:v>44.7</c:v>
                </c:pt>
                <c:pt idx="3">
                  <c:v>44.7</c:v>
                </c:pt>
                <c:pt idx="4">
                  <c:v>44.7</c:v>
                </c:pt>
                <c:pt idx="5">
                  <c:v>44.7</c:v>
                </c:pt>
                <c:pt idx="6">
                  <c:v>44.7</c:v>
                </c:pt>
                <c:pt idx="7">
                  <c:v>44.7</c:v>
                </c:pt>
                <c:pt idx="8">
                  <c:v>44.7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Pt>
            <c:idx val="1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 cmpd="sng">
                <a:solidFill>
                  <a:srgbClr val="FF0000"/>
                </a:solidFill>
                <a:prstDash val="solid"/>
              </a:ln>
              <a:effectLst/>
            </c:spPr>
            <c:trendlineType val="linear"/>
          </c:trendline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44.2</c:v>
                </c:pt>
                <c:pt idx="1">
                  <c:v>49.6</c:v>
                </c:pt>
                <c:pt idx="2">
                  <c:v>44.3</c:v>
                </c:pt>
                <c:pt idx="3">
                  <c:v>47.8</c:v>
                </c:pt>
                <c:pt idx="4">
                  <c:v>42.4</c:v>
                </c:pt>
                <c:pt idx="5">
                  <c:v>45</c:v>
                </c:pt>
                <c:pt idx="6">
                  <c:v>33</c:v>
                </c:pt>
                <c:pt idx="7">
                  <c:v>14</c:v>
                </c:pt>
                <c:pt idx="8">
                  <c:v>33</c:v>
                </c:pt>
              </c:numCache>
            </c:numRef>
          </c:val>
        </c:ser>
        <c:dLbls>
          <c:showVal val="1"/>
        </c:dLbls>
        <c:gapWidth val="219"/>
        <c:overlap val="-27"/>
        <c:axId val="164521088"/>
        <c:axId val="164522624"/>
      </c:barChart>
      <c:catAx>
        <c:axId val="16452108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22624"/>
        <c:crosses val="autoZero"/>
        <c:auto val="1"/>
        <c:lblAlgn val="ctr"/>
        <c:lblOffset val="100"/>
      </c:catAx>
      <c:valAx>
        <c:axId val="1645226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21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floor>
      <c:spPr>
        <a:solidFill>
          <a:schemeClr val="accent6">
            <a:lumMod val="20000"/>
            <a:lumOff val="80000"/>
          </a:schemeClr>
        </a:solidFill>
      </c:spPr>
    </c:floor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2.9572145410255959E-2"/>
          <c:y val="0.14782224207504974"/>
          <c:w val="0.93667294044264549"/>
          <c:h val="0.7295675378441505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Медаль "За особые успехи в учении" и/или аттестат с отличием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2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</c:v>
                </c:pt>
                <c:pt idx="1">
                  <c:v>26</c:v>
                </c:pt>
                <c:pt idx="2">
                  <c:v>22</c:v>
                </c:pt>
              </c:numCache>
            </c:numRef>
          </c:val>
        </c:ser>
        <c:gapWidth val="219"/>
        <c:shape val="box"/>
        <c:axId val="163881344"/>
        <c:axId val="163948032"/>
        <c:axId val="0"/>
      </c:bar3DChart>
      <c:catAx>
        <c:axId val="1638813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63948032"/>
        <c:crosses val="autoZero"/>
        <c:auto val="1"/>
        <c:lblAlgn val="ctr"/>
        <c:lblOffset val="100"/>
      </c:catAx>
      <c:valAx>
        <c:axId val="16394803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63881344"/>
        <c:crosses val="autoZero"/>
        <c:crossBetween val="between"/>
      </c:valAx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  <c:pt idx="3">
                  <c:v>2020 год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2324</c:v>
                </c:pt>
                <c:pt idx="1">
                  <c:v>2398</c:v>
                </c:pt>
                <c:pt idx="2">
                  <c:v>2437</c:v>
                </c:pt>
                <c:pt idx="3">
                  <c:v>2437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Лист1!$A$2:$A$5</c:f>
              <c:strCache>
                <c:ptCount val="4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  <c:pt idx="3">
                  <c:v>2020 год </c:v>
                </c:pt>
              </c:strCache>
            </c:str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Лист1!$A$2:$A$5</c:f>
              <c:strCache>
                <c:ptCount val="4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  <c:pt idx="3">
                  <c:v>2020 год </c:v>
                </c:pt>
              </c:strCache>
            </c:strRef>
          </c:cat>
          <c:val>
            <c:numRef>
              <c:f>Лист1!$D$2:$D$5</c:f>
            </c:numRef>
          </c:val>
        </c:ser>
        <c:gapWidth val="115"/>
        <c:overlap val="-20"/>
        <c:axId val="166322560"/>
        <c:axId val="166324096"/>
      </c:barChart>
      <c:catAx>
        <c:axId val="16632256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324096"/>
        <c:crosses val="autoZero"/>
        <c:auto val="1"/>
        <c:lblAlgn val="ctr"/>
        <c:lblOffset val="100"/>
      </c:catAx>
      <c:valAx>
        <c:axId val="16632409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322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</c:v>
                </c:pt>
                <c:pt idx="1">
                  <c:v>2019</c:v>
                </c:pt>
                <c:pt idx="2">
                  <c:v>1 полугодие 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27251</c:v>
                </c:pt>
                <c:pt idx="1">
                  <c:v>29500</c:v>
                </c:pt>
                <c:pt idx="2">
                  <c:v>30687</c:v>
                </c:pt>
              </c:numCache>
            </c:numRef>
          </c:val>
        </c:ser>
        <c:axId val="166278272"/>
        <c:axId val="166279808"/>
      </c:barChart>
      <c:catAx>
        <c:axId val="166278272"/>
        <c:scaling>
          <c:orientation val="minMax"/>
        </c:scaling>
        <c:axPos val="b"/>
        <c:numFmt formatCode="General" sourceLinked="0"/>
        <c:tickLblPos val="nextTo"/>
        <c:crossAx val="166279808"/>
        <c:crosses val="autoZero"/>
        <c:auto val="1"/>
        <c:lblAlgn val="ctr"/>
        <c:lblOffset val="100"/>
      </c:catAx>
      <c:valAx>
        <c:axId val="16627980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662782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4.2054663838137017E-2"/>
          <c:y val="6.6149407813052397E-2"/>
          <c:w val="0.95794533616186484"/>
          <c:h val="0.73138847997645706"/>
        </c:manualLayout>
      </c:layout>
      <c:bar3D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Лист3!$B$134:$D$134</c:f>
              <c:strCache>
                <c:ptCount val="3"/>
                <c:pt idx="0">
                  <c:v>до 35 лет</c:v>
                </c:pt>
                <c:pt idx="1">
                  <c:v>от 30 до 55 </c:v>
                </c:pt>
                <c:pt idx="2">
                  <c:v>свыше 55</c:v>
                </c:pt>
              </c:strCache>
            </c:strRef>
          </c:cat>
          <c:val>
            <c:numRef>
              <c:f>Лист3!$B$135:$D$135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Лист3!$B$134:$D$134</c:f>
              <c:strCache>
                <c:ptCount val="3"/>
                <c:pt idx="0">
                  <c:v>до 35 лет</c:v>
                </c:pt>
                <c:pt idx="1">
                  <c:v>от 30 до 55 </c:v>
                </c:pt>
                <c:pt idx="2">
                  <c:v>свыше 55</c:v>
                </c:pt>
              </c:strCache>
            </c:strRef>
          </c:cat>
          <c:val>
            <c:numRef>
              <c:f>Лист3!$B$136:$D$136</c:f>
              <c:numCache>
                <c:formatCode>0%</c:formatCode>
                <c:ptCount val="3"/>
                <c:pt idx="0">
                  <c:v>0.2</c:v>
                </c:pt>
                <c:pt idx="1">
                  <c:v>0.46</c:v>
                </c:pt>
                <c:pt idx="2">
                  <c:v>0.34000000000000041</c:v>
                </c:pt>
              </c:numCache>
            </c:numRef>
          </c:val>
        </c:ser>
        <c:dLbls>
          <c:showVal val="1"/>
        </c:dLbls>
        <c:shape val="cylinder"/>
        <c:axId val="110615168"/>
        <c:axId val="112656768"/>
        <c:axId val="0"/>
      </c:bar3DChart>
      <c:catAx>
        <c:axId val="11061516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2656768"/>
        <c:crosses val="autoZero"/>
        <c:auto val="1"/>
        <c:lblAlgn val="ctr"/>
        <c:lblOffset val="100"/>
      </c:catAx>
      <c:valAx>
        <c:axId val="11265676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10615168"/>
        <c:crosses val="autoZero"/>
        <c:crossBetween val="between"/>
      </c:valAx>
    </c:plotArea>
    <c:plotVisOnly val="1"/>
    <c:dispBlanksAs val="gap"/>
  </c:chart>
  <c:externalData r:id="rId2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Приоритетные конкурсы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Костенская СОШ</c:v>
                </c:pt>
                <c:pt idx="1">
                  <c:v>Хохольский лицей</c:v>
                </c:pt>
                <c:pt idx="2">
                  <c:v>Орловская СОШ</c:v>
                </c:pt>
                <c:pt idx="3">
                  <c:v>Хохольская СОШ</c:v>
                </c:pt>
                <c:pt idx="4">
                  <c:v>Оськинская ООШ</c:v>
                </c:pt>
                <c:pt idx="5">
                  <c:v>Гремяченская СОШ</c:v>
                </c:pt>
                <c:pt idx="6">
                  <c:v>Гремяченская ООШ</c:v>
                </c:pt>
                <c:pt idx="7">
                  <c:v>Староникольская СОШ</c:v>
                </c:pt>
                <c:pt idx="8">
                  <c:v>Новогремяченская СОШ</c:v>
                </c:pt>
                <c:pt idx="9">
                  <c:v>Устьевская СОШ</c:v>
                </c:pt>
                <c:pt idx="10">
                  <c:v>Архангельская ООШ</c:v>
                </c:pt>
                <c:pt idx="11">
                  <c:v>Семидесятская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20</c:v>
                </c:pt>
                <c:pt idx="4">
                  <c:v>0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10</c:v>
                </c:pt>
                <c:pt idx="9">
                  <c:v>5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Дистанционные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Костенская СОШ</c:v>
                </c:pt>
                <c:pt idx="1">
                  <c:v>Хохольский лицей</c:v>
                </c:pt>
                <c:pt idx="2">
                  <c:v>Орловская СОШ</c:v>
                </c:pt>
                <c:pt idx="3">
                  <c:v>Хохольская СОШ</c:v>
                </c:pt>
                <c:pt idx="4">
                  <c:v>Оськинская ООШ</c:v>
                </c:pt>
                <c:pt idx="5">
                  <c:v>Гремяченская СОШ</c:v>
                </c:pt>
                <c:pt idx="6">
                  <c:v>Гремяченская ООШ</c:v>
                </c:pt>
                <c:pt idx="7">
                  <c:v>Староникольская СОШ</c:v>
                </c:pt>
                <c:pt idx="8">
                  <c:v>Новогремяченская СОШ</c:v>
                </c:pt>
                <c:pt idx="9">
                  <c:v>Устьевская СОШ</c:v>
                </c:pt>
                <c:pt idx="10">
                  <c:v>Архангельская ООШ</c:v>
                </c:pt>
                <c:pt idx="11">
                  <c:v>Семидесятская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</c:v>
                </c:pt>
                <c:pt idx="1">
                  <c:v>9</c:v>
                </c:pt>
                <c:pt idx="2">
                  <c:v>18</c:v>
                </c:pt>
                <c:pt idx="3">
                  <c:v>26</c:v>
                </c:pt>
                <c:pt idx="4">
                  <c:v>0</c:v>
                </c:pt>
                <c:pt idx="5">
                  <c:v>4</c:v>
                </c:pt>
                <c:pt idx="6">
                  <c:v>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</c:v>
                </c:pt>
                <c:pt idx="11">
                  <c:v>0</c:v>
                </c:pt>
                <c:pt idx="12">
                  <c:v>1</c:v>
                </c:pt>
              </c:numCache>
            </c:numRef>
          </c:val>
        </c:ser>
        <c:gapWidth val="75"/>
        <c:overlap val="-25"/>
        <c:axId val="173541248"/>
        <c:axId val="173542784"/>
      </c:barChart>
      <c:catAx>
        <c:axId val="173541248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 rot="-60000000" vert="horz"/>
          <a:lstStyle/>
          <a:p>
            <a:pPr>
              <a:defRPr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73542784"/>
        <c:crosses val="autoZero"/>
        <c:auto val="1"/>
        <c:lblAlgn val="ctr"/>
        <c:lblOffset val="100"/>
      </c:catAx>
      <c:valAx>
        <c:axId val="173542784"/>
        <c:scaling>
          <c:orientation val="minMax"/>
        </c:scaling>
        <c:delete val="1"/>
        <c:axPos val="l"/>
        <c:majorGridlines/>
        <c:numFmt formatCode="General" sourceLinked="1"/>
        <c:majorTickMark val="none"/>
        <c:tickLblPos val="none"/>
        <c:crossAx val="1735412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2191609652529934"/>
          <c:y val="0.81912565114579794"/>
          <c:w val="0.45995891369036113"/>
          <c:h val="9.6587926334994065E-2"/>
        </c:manualLayout>
      </c:layout>
      <c:txPr>
        <a:bodyPr rot="0" vert="horz"/>
        <a:lstStyle/>
        <a:p>
          <a:pPr>
            <a:defRPr sz="14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9.9621599948808065E-2"/>
          <c:y val="2.6503073022932411E-2"/>
          <c:w val="0.73574323189339985"/>
          <c:h val="0.4726317705010287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Приоритетные конкурсы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МБДОУ ЦРР "Родничок"</c:v>
                </c:pt>
                <c:pt idx="1">
                  <c:v>МБДОУ ЦРР "Теремок"</c:v>
                </c:pt>
                <c:pt idx="2">
                  <c:v>МБДОУ д/с "Колокольчик"</c:v>
                </c:pt>
                <c:pt idx="3">
                  <c:v>МКДОУ д/с "Сказка"</c:v>
                </c:pt>
                <c:pt idx="4">
                  <c:v>МКДОУ "Светлячок"</c:v>
                </c:pt>
                <c:pt idx="5">
                  <c:v>МБДОУ д/с "Солнышко"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Дистанционные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МБДОУ ЦРР "Родничок"</c:v>
                </c:pt>
                <c:pt idx="1">
                  <c:v>МБДОУ ЦРР "Теремок"</c:v>
                </c:pt>
                <c:pt idx="2">
                  <c:v>МБДОУ д/с "Колокольчик"</c:v>
                </c:pt>
                <c:pt idx="3">
                  <c:v>МКДОУ д/с "Сказка"</c:v>
                </c:pt>
                <c:pt idx="4">
                  <c:v>МКДОУ "Светлячок"</c:v>
                </c:pt>
                <c:pt idx="5">
                  <c:v>МБДОУ д/с "Солнышко"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12</c:v>
                </c:pt>
                <c:pt idx="1">
                  <c:v>21</c:v>
                </c:pt>
                <c:pt idx="2">
                  <c:v>19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</c:ser>
        <c:axId val="173752704"/>
        <c:axId val="173754240"/>
      </c:barChart>
      <c:catAx>
        <c:axId val="173752704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73754240"/>
        <c:crosses val="autoZero"/>
        <c:auto val="1"/>
        <c:lblAlgn val="ctr"/>
        <c:lblOffset val="100"/>
      </c:catAx>
      <c:valAx>
        <c:axId val="173754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7375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518749275822286"/>
          <c:y val="0.7994865360885266"/>
          <c:w val="0.49993211572742857"/>
          <c:h val="8.7570177915462427E-2"/>
        </c:manualLayout>
      </c:layout>
      <c:spPr>
        <a:noFill/>
        <a:ln>
          <a:noFill/>
        </a:ln>
        <a:effectLst/>
      </c:spPr>
      <c:txPr>
        <a:bodyPr rot="0" vert="horz"/>
        <a:lstStyle/>
        <a:p>
          <a:pPr>
            <a:defRPr sz="14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b="1"/>
      </a:pPr>
      <a:endParaRPr lang="ru-RU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3856961853529672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rgbClr val="00B05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 </c:v>
                </c:pt>
                <c:pt idx="1">
                  <c:v>Хохольский лицей</c:v>
                </c:pt>
                <c:pt idx="2">
                  <c:v>Хохольская СОШ</c:v>
                </c:pt>
                <c:pt idx="3">
                  <c:v>Гремяченская СОШ</c:v>
                </c:pt>
                <c:pt idx="4">
                  <c:v>Костенская СОШ</c:v>
                </c:pt>
                <c:pt idx="5">
                  <c:v>Орловская СОШ</c:v>
                </c:pt>
                <c:pt idx="6">
                  <c:v>Новогремяченская СОШ</c:v>
                </c:pt>
                <c:pt idx="7">
                  <c:v> Устьевская СОШ</c:v>
                </c:pt>
                <c:pt idx="8">
                  <c:v>Семидесятская СОШ</c:v>
                </c:pt>
                <c:pt idx="9">
                  <c:v>Староникольская СОШ</c:v>
                </c:pt>
                <c:pt idx="10">
                  <c:v>Яблоченская СОШ</c:v>
                </c:pt>
                <c:pt idx="11">
                  <c:v>Архангельская ООШ</c:v>
                </c:pt>
                <c:pt idx="12">
                  <c:v>Гремяченская ООШ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</c:v>
                </c:pt>
                <c:pt idx="1">
                  <c:v>52</c:v>
                </c:pt>
                <c:pt idx="2">
                  <c:v>35</c:v>
                </c:pt>
                <c:pt idx="3">
                  <c:v>23</c:v>
                </c:pt>
                <c:pt idx="4">
                  <c:v>16</c:v>
                </c:pt>
                <c:pt idx="5">
                  <c:v>15</c:v>
                </c:pt>
                <c:pt idx="6">
                  <c:v>15</c:v>
                </c:pt>
                <c:pt idx="7">
                  <c:v>16</c:v>
                </c:pt>
                <c:pt idx="8">
                  <c:v>11</c:v>
                </c:pt>
                <c:pt idx="9">
                  <c:v>17</c:v>
                </c:pt>
                <c:pt idx="10">
                  <c:v>7</c:v>
                </c:pt>
                <c:pt idx="11">
                  <c:v>9</c:v>
                </c:pt>
                <c:pt idx="12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имеют сайт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9"/>
              <c:layout>
                <c:manualLayout>
                  <c:x val="4.5897877223177591E-3"/>
                  <c:y val="6.644518272425233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 </c:v>
                </c:pt>
                <c:pt idx="1">
                  <c:v>Хохольский лицей</c:v>
                </c:pt>
                <c:pt idx="2">
                  <c:v>Хохольская СОШ</c:v>
                </c:pt>
                <c:pt idx="3">
                  <c:v>Гремяченская СОШ</c:v>
                </c:pt>
                <c:pt idx="4">
                  <c:v>Костенская СОШ</c:v>
                </c:pt>
                <c:pt idx="5">
                  <c:v>Орловская СОШ</c:v>
                </c:pt>
                <c:pt idx="6">
                  <c:v>Новогремяченская СОШ</c:v>
                </c:pt>
                <c:pt idx="7">
                  <c:v> Устьевская СОШ</c:v>
                </c:pt>
                <c:pt idx="8">
                  <c:v>Семидесятская СОШ</c:v>
                </c:pt>
                <c:pt idx="9">
                  <c:v>Староникольская СОШ</c:v>
                </c:pt>
                <c:pt idx="10">
                  <c:v>Яблоченская СОШ</c:v>
                </c:pt>
                <c:pt idx="11">
                  <c:v>Архангельская ООШ</c:v>
                </c:pt>
                <c:pt idx="12">
                  <c:v>Гремяченская ООШ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0</c:v>
                </c:pt>
                <c:pt idx="1">
                  <c:v>45</c:v>
                </c:pt>
                <c:pt idx="2">
                  <c:v>35</c:v>
                </c:pt>
                <c:pt idx="3">
                  <c:v>13</c:v>
                </c:pt>
                <c:pt idx="4">
                  <c:v>9</c:v>
                </c:pt>
                <c:pt idx="5">
                  <c:v>13</c:v>
                </c:pt>
                <c:pt idx="6">
                  <c:v>8</c:v>
                </c:pt>
                <c:pt idx="7">
                  <c:v>14</c:v>
                </c:pt>
                <c:pt idx="8">
                  <c:v>11</c:v>
                </c:pt>
                <c:pt idx="9">
                  <c:v>15</c:v>
                </c:pt>
                <c:pt idx="10">
                  <c:v>4</c:v>
                </c:pt>
                <c:pt idx="11">
                  <c:v>7</c:v>
                </c:pt>
                <c:pt idx="12">
                  <c:v>7</c:v>
                </c:pt>
              </c:numCache>
            </c:numRef>
          </c:val>
        </c:ser>
        <c:gapWidth val="100"/>
        <c:overlap val="-24"/>
        <c:axId val="173429504"/>
        <c:axId val="173431040"/>
      </c:barChart>
      <c:catAx>
        <c:axId val="1734295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3431040"/>
        <c:crosses val="autoZero"/>
        <c:auto val="1"/>
        <c:lblAlgn val="ctr"/>
        <c:lblOffset val="100"/>
      </c:catAx>
      <c:valAx>
        <c:axId val="1734310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429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721702492875533"/>
          <c:y val="0.83034862370697882"/>
          <c:w val="0.44941885590845393"/>
          <c:h val="0.1696513762930211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детский сад Колокольчик</c:v>
                </c:pt>
                <c:pt idx="1">
                  <c:v>детский сад Сказка</c:v>
                </c:pt>
                <c:pt idx="2">
                  <c:v>детский сад Светлячок</c:v>
                </c:pt>
                <c:pt idx="3">
                  <c:v>Староникольская СОШ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228</c:v>
                </c:pt>
                <c:pt idx="1">
                  <c:v>115</c:v>
                </c:pt>
                <c:pt idx="2">
                  <c:v>95</c:v>
                </c:pt>
                <c:pt idx="3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детский сад Колокольчик</c:v>
                </c:pt>
                <c:pt idx="1">
                  <c:v>детский сад Сказка</c:v>
                </c:pt>
                <c:pt idx="2">
                  <c:v>детский сад Светлячок</c:v>
                </c:pt>
                <c:pt idx="3">
                  <c:v>Староникольская СОШ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215</c:v>
                </c:pt>
                <c:pt idx="1">
                  <c:v>104</c:v>
                </c:pt>
                <c:pt idx="2">
                  <c:v>90</c:v>
                </c:pt>
                <c:pt idx="3">
                  <c:v>30</c:v>
                </c:pt>
              </c:numCache>
            </c:numRef>
          </c:val>
        </c:ser>
        <c:dLbls>
          <c:showVal val="1"/>
        </c:dLbls>
        <c:gapWidth val="219"/>
        <c:overlap val="-27"/>
        <c:axId val="166793600"/>
        <c:axId val="166795136"/>
      </c:barChart>
      <c:catAx>
        <c:axId val="166793600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95136"/>
        <c:crosses val="autoZero"/>
        <c:auto val="1"/>
        <c:lblAlgn val="ctr"/>
        <c:lblOffset val="100"/>
      </c:catAx>
      <c:valAx>
        <c:axId val="1667951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9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3856961853529672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rgbClr val="00B05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 </c:v>
                </c:pt>
                <c:pt idx="1">
                  <c:v>МБДОУ д/с "Колокольчик"</c:v>
                </c:pt>
                <c:pt idx="2">
                  <c:v>МБДОУ д/с "Теремок"</c:v>
                </c:pt>
                <c:pt idx="3">
                  <c:v>МБДОУ д/с "Родничок"</c:v>
                </c:pt>
                <c:pt idx="4">
                  <c:v>МБДОУ д/с "Солнышко"</c:v>
                </c:pt>
                <c:pt idx="5">
                  <c:v>МКДОУ д/с "Сказка"</c:v>
                </c:pt>
                <c:pt idx="6">
                  <c:v>МКДОУ д/с "Светлячок"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16</c:v>
                </c:pt>
                <c:pt idx="2">
                  <c:v>15</c:v>
                </c:pt>
                <c:pt idx="3">
                  <c:v>18</c:v>
                </c:pt>
                <c:pt idx="4">
                  <c:v>8</c:v>
                </c:pt>
                <c:pt idx="5">
                  <c:v>6</c:v>
                </c:pt>
                <c:pt idx="6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имеют сайт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 </c:v>
                </c:pt>
                <c:pt idx="1">
                  <c:v>МБДОУ д/с "Колокольчик"</c:v>
                </c:pt>
                <c:pt idx="2">
                  <c:v>МБДОУ д/с "Теремок"</c:v>
                </c:pt>
                <c:pt idx="3">
                  <c:v>МБДОУ д/с "Родничок"</c:v>
                </c:pt>
                <c:pt idx="4">
                  <c:v>МБДОУ д/с "Солнышко"</c:v>
                </c:pt>
                <c:pt idx="5">
                  <c:v>МКДОУ д/с "Сказка"</c:v>
                </c:pt>
                <c:pt idx="6">
                  <c:v>МКДОУ д/с "Светлячок"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</c:v>
                </c:pt>
                <c:pt idx="1">
                  <c:v>13</c:v>
                </c:pt>
                <c:pt idx="2">
                  <c:v>8</c:v>
                </c:pt>
                <c:pt idx="3">
                  <c:v>6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</c:ser>
        <c:gapWidth val="100"/>
        <c:overlap val="-24"/>
        <c:axId val="173841792"/>
        <c:axId val="173841024"/>
      </c:barChart>
      <c:catAx>
        <c:axId val="1738417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3841024"/>
        <c:crosses val="autoZero"/>
        <c:auto val="1"/>
        <c:lblAlgn val="ctr"/>
        <c:lblOffset val="100"/>
      </c:catAx>
      <c:valAx>
        <c:axId val="1738410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84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721702492875533"/>
          <c:y val="0.83034862370697882"/>
          <c:w val="0.44941885590845393"/>
          <c:h val="0.1696513762930211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3856961853529672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rgbClr val="00B05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 </c:v>
                </c:pt>
                <c:pt idx="1">
                  <c:v>Хохольская ДЮСШ</c:v>
                </c:pt>
                <c:pt idx="2">
                  <c:v>Хохольская ДШИ</c:v>
                </c:pt>
                <c:pt idx="3">
                  <c:v>Гремяченская ДШИ</c:v>
                </c:pt>
                <c:pt idx="4">
                  <c:v>Дом детского творчества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19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имеют сайт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 </c:v>
                </c:pt>
                <c:pt idx="1">
                  <c:v>Хохольская ДЮСШ</c:v>
                </c:pt>
                <c:pt idx="2">
                  <c:v>Хохольская ДШИ</c:v>
                </c:pt>
                <c:pt idx="3">
                  <c:v>Гремяченская ДШИ</c:v>
                </c:pt>
                <c:pt idx="4">
                  <c:v>Дом детского творчества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</c:ser>
        <c:gapWidth val="100"/>
        <c:overlap val="-24"/>
        <c:axId val="173987328"/>
        <c:axId val="173988864"/>
      </c:barChart>
      <c:catAx>
        <c:axId val="1739873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3988864"/>
        <c:crosses val="autoZero"/>
        <c:auto val="1"/>
        <c:lblAlgn val="ctr"/>
        <c:lblOffset val="100"/>
      </c:catAx>
      <c:valAx>
        <c:axId val="1739888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98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721702492875533"/>
          <c:y val="0.83034862370697882"/>
          <c:w val="0.44941885590845393"/>
          <c:h val="0.1696513762930211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165603973608817"/>
          <c:y val="2.407033491091376E-2"/>
          <c:w val="0.59228375187808546"/>
          <c:h val="0.56212738455109301"/>
        </c:manualLayout>
      </c:layout>
      <c:barChart>
        <c:barDir val="col"/>
        <c:grouping val="clustered"/>
        <c:ser>
          <c:idx val="0"/>
          <c:order val="0"/>
          <c:tx>
            <c:strRef>
              <c:f>Лист1!$A$3</c:f>
              <c:strCache>
                <c:ptCount val="1"/>
                <c:pt idx="0">
                  <c:v>Сборники материалов   научно-практических конференций, методических работ Изд-во ВГПУ</c:v>
                </c:pt>
              </c:strCache>
            </c:strRef>
          </c:tx>
          <c:spPr>
            <a:solidFill>
              <a:schemeClr val="accent1"/>
            </a:solidFill>
            <a:ln w="76200">
              <a:noFill/>
            </a:ln>
            <a:effectLst/>
            <a:scene3d>
              <a:camera prst="orthographicFront"/>
              <a:lightRig rig="threePt" dir="t"/>
            </a:scene3d>
            <a:sp3d>
              <a:bevelT w="139700" h="127000"/>
            </a:sp3d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Лист1!$B$3:$N$3</c:f>
              <c:numCache>
                <c:formatCode>General</c:formatCode>
                <c:ptCount val="13"/>
                <c:pt idx="0">
                  <c:v>12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6">
                  <c:v>5</c:v>
                </c:pt>
                <c:pt idx="7">
                  <c:v>17</c:v>
                </c:pt>
                <c:pt idx="8">
                  <c:v>17</c:v>
                </c:pt>
                <c:pt idx="1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Материалы научно-практических конференций, методических разработок Изд-во ВИРО</c:v>
                </c:pt>
              </c:strCache>
            </c:strRef>
          </c:tx>
          <c:spPr>
            <a:solidFill>
              <a:schemeClr val="accent2"/>
            </a:solidFill>
            <a:ln w="76200"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Лист1!$B$4:$N$4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3">
                  <c:v>3</c:v>
                </c:pt>
                <c:pt idx="4">
                  <c:v>1</c:v>
                </c:pt>
                <c:pt idx="6">
                  <c:v>1</c:v>
                </c:pt>
                <c:pt idx="7">
                  <c:v>10</c:v>
                </c:pt>
                <c:pt idx="8">
                  <c:v>12</c:v>
                </c:pt>
                <c:pt idx="10">
                  <c:v>1</c:v>
                </c:pt>
                <c:pt idx="11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Лист1!$A$5</c:f>
              <c:strCache>
                <c:ptCount val="1"/>
                <c:pt idx="0">
                  <c:v>Издательство ВГУ</c:v>
                </c:pt>
              </c:strCache>
            </c:strRef>
          </c:tx>
          <c:spPr>
            <a:solidFill>
              <a:schemeClr val="accent3"/>
            </a:solidFill>
            <a:ln w="76200"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Лист1!$B$5:$N$5</c:f>
              <c:numCache>
                <c:formatCode>General</c:formatCode>
                <c:ptCount val="13"/>
                <c:pt idx="6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Лист1!$A$6</c:f>
              <c:strCache>
                <c:ptCount val="1"/>
                <c:pt idx="0">
                  <c:v>ИПЦ «Научная книга» г.Воронеж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Лист1!$B$6:$N$6</c:f>
              <c:numCache>
                <c:formatCode>General</c:formatCode>
                <c:ptCount val="13"/>
                <c:pt idx="7">
                  <c:v>3</c:v>
                </c:pt>
                <c:pt idx="8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Лист1!$A$7</c:f>
              <c:strCache>
                <c:ptCount val="1"/>
                <c:pt idx="0">
                  <c:v>Издательств «Наука-Юнипресс» г.Воронеж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Лист1!$B$7:$N$7</c:f>
              <c:numCache>
                <c:formatCode>General</c:formatCode>
                <c:ptCount val="13"/>
                <c:pt idx="6">
                  <c:v>1</c:v>
                </c:pt>
                <c:pt idx="8">
                  <c:v>1</c:v>
                </c:pt>
              </c:numCache>
            </c:numRef>
          </c:val>
        </c:ser>
        <c:ser>
          <c:idx val="5"/>
          <c:order val="5"/>
          <c:tx>
            <c:strRef>
              <c:f>Лист1!$A$8</c:f>
              <c:strCache>
                <c:ptCount val="1"/>
                <c:pt idx="0">
                  <c:v>Издательство «Перо» г.Москва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Лист1!$B$8:$N$8</c:f>
              <c:numCache>
                <c:formatCode>General</c:formatCode>
                <c:ptCount val="13"/>
                <c:pt idx="8">
                  <c:v>6</c:v>
                </c:pt>
              </c:numCache>
            </c:numRef>
          </c:val>
        </c:ser>
        <c:ser>
          <c:idx val="6"/>
          <c:order val="6"/>
          <c:tx>
            <c:strRef>
              <c:f>Лист1!$A$9</c:f>
              <c:strCache>
                <c:ptCount val="1"/>
                <c:pt idx="0">
                  <c:v>НОУ «Вектор науки» г.Москва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Лист1!$B$9:$N$9</c:f>
              <c:numCache>
                <c:formatCode>General</c:formatCode>
                <c:ptCount val="13"/>
                <c:pt idx="8">
                  <c:v>7</c:v>
                </c:pt>
              </c:numCache>
            </c:numRef>
          </c:val>
        </c:ser>
        <c:ser>
          <c:idx val="7"/>
          <c:order val="7"/>
          <c:tx>
            <c:strRef>
              <c:f>Лист1!$A$10</c:f>
              <c:strCache>
                <c:ptCount val="1"/>
                <c:pt idx="0">
                  <c:v>Журнал «Центральный научный вестник»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Лист1!$B$10:$N$10</c:f>
              <c:numCache>
                <c:formatCode>General</c:formatCode>
                <c:ptCount val="13"/>
                <c:pt idx="8">
                  <c:v>1</c:v>
                </c:pt>
              </c:numCache>
            </c:numRef>
          </c:val>
        </c:ser>
        <c:ser>
          <c:idx val="8"/>
          <c:order val="8"/>
          <c:tx>
            <c:strRef>
              <c:f>Лист1!$A$11</c:f>
              <c:strCache>
                <c:ptCount val="1"/>
                <c:pt idx="0">
                  <c:v>Курский гос. университет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Лист1!$B$11:$N$11</c:f>
              <c:numCache>
                <c:formatCode>General</c:formatCode>
                <c:ptCount val="13"/>
                <c:pt idx="8">
                  <c:v>2</c:v>
                </c:pt>
              </c:numCache>
            </c:numRef>
          </c:val>
        </c:ser>
        <c:ser>
          <c:idx val="9"/>
          <c:order val="9"/>
          <c:tx>
            <c:strRef>
              <c:f>Лист1!$A$12</c:f>
              <c:strCache>
                <c:ptCount val="1"/>
                <c:pt idx="0">
                  <c:v>ИНФОУРОК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76200"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Лист1!$B$12:$N$12</c:f>
              <c:numCache>
                <c:formatCode>General</c:formatCode>
                <c:ptCount val="13"/>
                <c:pt idx="1">
                  <c:v>1</c:v>
                </c:pt>
                <c:pt idx="6">
                  <c:v>1</c:v>
                </c:pt>
                <c:pt idx="7">
                  <c:v>17</c:v>
                </c:pt>
                <c:pt idx="8">
                  <c:v>1</c:v>
                </c:pt>
              </c:numCache>
            </c:numRef>
          </c:val>
        </c:ser>
        <c:ser>
          <c:idx val="11"/>
          <c:order val="10"/>
          <c:tx>
            <c:strRef>
              <c:f>Лист1!$A$14</c:f>
              <c:strCache>
                <c:ptCount val="1"/>
                <c:pt idx="0">
                  <c:v>NSPORTAL.RU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cat>
            <c:strRef>
              <c:f>Лист1!$B$1:$N$2</c:f>
              <c:strCache>
                <c:ptCount val="13"/>
                <c:pt idx="0">
                  <c:v>МБОУ «Гремяченская СОШ»</c:v>
                </c:pt>
                <c:pt idx="1">
                  <c:v>МБОУ «Костенская СОШ»</c:v>
                </c:pt>
                <c:pt idx="2">
                  <c:v>МКОУ «Новогремяченская СОШ»</c:v>
                </c:pt>
                <c:pt idx="3">
                  <c:v>МБОУ «Орловская СОШ»</c:v>
                </c:pt>
                <c:pt idx="4">
                  <c:v>МКОУ «Семидесятская СОШ»</c:v>
                </c:pt>
                <c:pt idx="5">
                  <c:v>МКОУ «Староникольская СОШ»</c:v>
                </c:pt>
                <c:pt idx="6">
                  <c:v>МКОУ «Устьевская СОШ»</c:v>
                </c:pt>
                <c:pt idx="7">
                  <c:v>МБОУ «Хохольская СОШ»</c:v>
                </c:pt>
                <c:pt idx="8">
                  <c:v>МБОУ «Хохольский лицей»</c:v>
                </c:pt>
                <c:pt idx="9">
                  <c:v>МКОУ «Яблоченская СОШ»</c:v>
                </c:pt>
                <c:pt idx="10">
                  <c:v>МКОУ «Архангельская ООШ»</c:v>
                </c:pt>
                <c:pt idx="11">
                  <c:v>МКОУ «Гремяченская ООШ»</c:v>
                </c:pt>
                <c:pt idx="12">
                  <c:v>Оськинский филиал МБОУ «Гремяченская СОШ»</c:v>
                </c:pt>
              </c:strCache>
            </c:strRef>
          </c:cat>
          <c:val>
            <c:numRef>
              <c:f>Лист1!$B$14:$N$14</c:f>
              <c:numCache>
                <c:formatCode>General</c:formatCode>
                <c:ptCount val="13"/>
                <c:pt idx="4">
                  <c:v>10</c:v>
                </c:pt>
                <c:pt idx="6">
                  <c:v>6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</c:ser>
        <c:gapWidth val="199"/>
        <c:axId val="112884352"/>
        <c:axId val="112906624"/>
      </c:barChart>
      <c:catAx>
        <c:axId val="11288435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12906624"/>
        <c:crosses val="autoZero"/>
        <c:auto val="1"/>
        <c:lblAlgn val="ctr"/>
        <c:lblOffset val="100"/>
      </c:catAx>
      <c:valAx>
        <c:axId val="1129066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88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77540700419307373"/>
          <c:y val="6.7208201688108871E-2"/>
          <c:w val="0.22408436559759304"/>
          <c:h val="0.9327917983118915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Лист2!$A$3</c:f>
              <c:strCache>
                <c:ptCount val="1"/>
                <c:pt idx="0">
                  <c:v>Материалы научно-практических конференций, научно-методических статей Издательство ВГПУ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Лист2!$B$3:$G$3</c:f>
              <c:numCache>
                <c:formatCode>General</c:formatCode>
                <c:ptCount val="6"/>
                <c:pt idx="0">
                  <c:v>10</c:v>
                </c:pt>
                <c:pt idx="2">
                  <c:v>16</c:v>
                </c:pt>
              </c:numCache>
            </c:numRef>
          </c:val>
        </c:ser>
        <c:ser>
          <c:idx val="2"/>
          <c:order val="1"/>
          <c:tx>
            <c:strRef>
              <c:f>Лист2!$A$5</c:f>
              <c:strCache>
                <c:ptCount val="1"/>
                <c:pt idx="0">
                  <c:v>Сборники методических материалов Издательство АНО ДПО «Институт современного образования»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Лист2!$B$5:$G$5</c:f>
              <c:numCache>
                <c:formatCode>General</c:formatCode>
                <c:ptCount val="6"/>
                <c:pt idx="0">
                  <c:v>10</c:v>
                </c:pt>
                <c:pt idx="2">
                  <c:v>5</c:v>
                </c:pt>
              </c:numCache>
            </c:numRef>
          </c:val>
        </c:ser>
        <c:ser>
          <c:idx val="4"/>
          <c:order val="2"/>
          <c:tx>
            <c:strRef>
              <c:f>Лист2!$A$7</c:f>
              <c:strCache>
                <c:ptCount val="1"/>
                <c:pt idx="0">
                  <c:v>Материалы научно-практических конференций, научно-методических статей Издательство ВИРО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Лист2!$B$7:$G$7</c:f>
              <c:numCache>
                <c:formatCode>General</c:formatCode>
                <c:ptCount val="6"/>
                <c:pt idx="0">
                  <c:v>2</c:v>
                </c:pt>
                <c:pt idx="2">
                  <c:v>1</c:v>
                </c:pt>
              </c:numCache>
            </c:numRef>
          </c:val>
        </c:ser>
        <c:ser>
          <c:idx val="6"/>
          <c:order val="3"/>
          <c:tx>
            <c:strRef>
              <c:f>Лист2!$A$9</c:f>
              <c:strCache>
                <c:ptCount val="1"/>
                <c:pt idx="0">
                  <c:v>Международный Инернет-портал  МААМ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Лист2!$B$9:$G$9</c:f>
              <c:numCache>
                <c:formatCode>General</c:formatCode>
                <c:ptCount val="6"/>
                <c:pt idx="0">
                  <c:v>10</c:v>
                </c:pt>
              </c:numCache>
            </c:numRef>
          </c:val>
        </c:ser>
        <c:ser>
          <c:idx val="7"/>
          <c:order val="4"/>
          <c:tx>
            <c:strRef>
              <c:f>Лист2!$A$10</c:f>
              <c:strCache>
                <c:ptCount val="1"/>
                <c:pt idx="0">
                  <c:v>Интернет-ресурс 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Лист2!$B$10:$G$10</c:f>
              <c:numCache>
                <c:formatCode>General</c:formatCode>
                <c:ptCount val="6"/>
                <c:pt idx="2">
                  <c:v>3</c:v>
                </c:pt>
              </c:numCache>
            </c:numRef>
          </c:val>
        </c:ser>
        <c:ser>
          <c:idx val="8"/>
          <c:order val="5"/>
          <c:tx>
            <c:strRef>
              <c:f>Лист2!$A$11</c:f>
              <c:strCache>
                <c:ptCount val="1"/>
                <c:pt idx="0">
                  <c:v>«Фонд 21 век»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Лист2!$B$11:$G$11</c:f>
              <c:numCache>
                <c:formatCode>General</c:formatCode>
                <c:ptCount val="6"/>
              </c:numCache>
            </c:numRef>
          </c:val>
        </c:ser>
        <c:ser>
          <c:idx val="1"/>
          <c:order val="6"/>
          <c:tx>
            <c:strRef>
              <c:f>Лист2!$A$12</c:f>
              <c:strCache>
                <c:ptCount val="1"/>
                <c:pt idx="0">
                  <c:v>Интернет-портал «Пед.развитие»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Лист2!$B$12:$G$12</c:f>
              <c:numCache>
                <c:formatCode>General</c:formatCode>
                <c:ptCount val="6"/>
                <c:pt idx="0">
                  <c:v>1</c:v>
                </c:pt>
                <c:pt idx="2">
                  <c:v>2</c:v>
                </c:pt>
                <c:pt idx="5">
                  <c:v>3</c:v>
                </c:pt>
              </c:numCache>
            </c:numRef>
          </c:val>
        </c:ser>
        <c:ser>
          <c:idx val="3"/>
          <c:order val="7"/>
          <c:tx>
            <c:strRef>
              <c:f>Лист2!$A$13</c:f>
              <c:strCache>
                <c:ptCount val="1"/>
                <c:pt idx="0">
                  <c:v>Инфоурок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Лист2!$B$13:$G$13</c:f>
              <c:numCache>
                <c:formatCode>General</c:formatCode>
                <c:ptCount val="6"/>
                <c:pt idx="0">
                  <c:v>4</c:v>
                </c:pt>
                <c:pt idx="4">
                  <c:v>4</c:v>
                </c:pt>
              </c:numCache>
            </c:numRef>
          </c:val>
        </c:ser>
        <c:ser>
          <c:idx val="5"/>
          <c:order val="8"/>
          <c:tx>
            <c:strRef>
              <c:f>Лист2!$A$14</c:f>
              <c:strCache>
                <c:ptCount val="1"/>
                <c:pt idx="0">
                  <c:v>Мультиурок</c:v>
                </c:pt>
              </c:strCache>
            </c:strRef>
          </c:tx>
          <c:cat>
            <c:strRef>
              <c:f>Лист2!$B$1:$G$2</c:f>
              <c:strCache>
                <c:ptCount val="6"/>
                <c:pt idx="0">
                  <c:v>МБДОУ ЦРР д/с «Родничок»</c:v>
                </c:pt>
                <c:pt idx="1">
                  <c:v>МБДОУ ЦРР д/с «Теремок»</c:v>
                </c:pt>
                <c:pt idx="2">
                  <c:v>МБДОУ д/с «Колокольчик»</c:v>
                </c:pt>
                <c:pt idx="3">
                  <c:v>МКДОУ д/с Сказка»</c:v>
                </c:pt>
                <c:pt idx="4">
                  <c:v>МКДОУ д/с «Светлячок»</c:v>
                </c:pt>
                <c:pt idx="5">
                  <c:v>МКДОУ д/с «Солнышко»</c:v>
                </c:pt>
              </c:strCache>
            </c:strRef>
          </c:cat>
          <c:val>
            <c:numRef>
              <c:f>Лист2!$B$14:$G$14</c:f>
              <c:numCache>
                <c:formatCode>General</c:formatCode>
                <c:ptCount val="6"/>
                <c:pt idx="0">
                  <c:v>5</c:v>
                </c:pt>
              </c:numCache>
            </c:numRef>
          </c:val>
        </c:ser>
        <c:axId val="117122176"/>
        <c:axId val="117123712"/>
      </c:barChart>
      <c:catAx>
        <c:axId val="11712217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  <c:crossAx val="117123712"/>
        <c:crosses val="autoZero"/>
        <c:auto val="1"/>
        <c:lblAlgn val="ctr"/>
        <c:lblOffset val="100"/>
      </c:catAx>
      <c:valAx>
        <c:axId val="11712371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1712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642968592486618"/>
          <c:y val="6.9234860998348247E-2"/>
          <c:w val="0.33243330787155684"/>
          <c:h val="0.9136778745205637"/>
        </c:manualLayout>
      </c:layout>
      <c:txPr>
        <a:bodyPr/>
        <a:lstStyle/>
        <a:p>
          <a:pPr>
            <a:defRPr sz="14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</c:v>
                </c:pt>
                <c:pt idx="1">
                  <c:v>2019</c:v>
                </c:pt>
                <c:pt idx="2">
                  <c:v>1 полугодие 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23262</c:v>
                </c:pt>
                <c:pt idx="1">
                  <c:v>26270</c:v>
                </c:pt>
                <c:pt idx="2">
                  <c:v>28000</c:v>
                </c:pt>
              </c:numCache>
            </c:numRef>
          </c:val>
        </c:ser>
        <c:axId val="166848384"/>
        <c:axId val="166849920"/>
      </c:barChart>
      <c:catAx>
        <c:axId val="1668483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66849920"/>
        <c:crosses val="autoZero"/>
        <c:auto val="1"/>
        <c:lblAlgn val="ctr"/>
        <c:lblOffset val="100"/>
      </c:catAx>
      <c:valAx>
        <c:axId val="16684992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668483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развитие ребенка</c:v>
                </c:pt>
                <c:pt idx="1">
                  <c:v>сохранение и укрепление здоровья</c:v>
                </c:pt>
                <c:pt idx="2">
                  <c:v>режим и распорядок дня  вне образовательного учреждения</c:v>
                </c:pt>
                <c:pt idx="3">
                  <c:v>чем занять ребенка?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0.21000000000000013</c:v>
                </c:pt>
                <c:pt idx="1">
                  <c:v>0.39000000000000035</c:v>
                </c:pt>
                <c:pt idx="2">
                  <c:v>0.31000000000000028</c:v>
                </c:pt>
                <c:pt idx="3">
                  <c:v>9.0000000000000024E-2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explosion val="4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haroni" panose="02010803020104030203" pitchFamily="2" charset="-79"/>
                    <a:ea typeface="+mn-ea"/>
                    <a:cs typeface="Aharoni" panose="02010803020104030203" pitchFamily="2" charset="-79"/>
                  </a:defRPr>
                </a:pPr>
                <a:endParaRPr lang="ru-RU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мастер-классы</c:v>
                </c:pt>
                <c:pt idx="1">
                  <c:v>видеоуроки и памятки</c:v>
                </c:pt>
                <c:pt idx="2">
                  <c:v>конкурсы, викторины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0.24000000000000013</c:v>
                </c:pt>
                <c:pt idx="1">
                  <c:v>0.59</c:v>
                </c:pt>
                <c:pt idx="2">
                  <c:v>0.27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 год</c:v>
                </c:pt>
                <c:pt idx="4">
                  <c:v>2020 год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2437</c:v>
                </c:pt>
                <c:pt idx="1">
                  <c:v>2467</c:v>
                </c:pt>
                <c:pt idx="2">
                  <c:v>2504</c:v>
                </c:pt>
                <c:pt idx="3">
                  <c:v>2524</c:v>
                </c:pt>
                <c:pt idx="4">
                  <c:v>2528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Лист1!$A$2:$A$6</c:f>
              <c:strCache>
                <c:ptCount val="5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 год</c:v>
                </c:pt>
                <c:pt idx="4">
                  <c:v>2020 год </c:v>
                </c:pt>
              </c:strCache>
            </c:strRef>
          </c:cat>
          <c:val>
            <c:numRef>
              <c:f>Лист1!$C$2:$C$6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Лист1!$A$2:$A$6</c:f>
              <c:strCache>
                <c:ptCount val="5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 год</c:v>
                </c:pt>
                <c:pt idx="4">
                  <c:v>2020 год </c:v>
                </c:pt>
              </c:strCache>
            </c:strRef>
          </c:cat>
          <c:val>
            <c:numRef>
              <c:f>Лист1!$D$2:$D$6</c:f>
            </c:numRef>
          </c:val>
        </c:ser>
        <c:gapWidth val="115"/>
        <c:overlap val="-20"/>
        <c:axId val="167932672"/>
        <c:axId val="167934208"/>
      </c:barChart>
      <c:catAx>
        <c:axId val="16793267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934208"/>
        <c:crosses val="autoZero"/>
        <c:auto val="1"/>
        <c:lblAlgn val="ctr"/>
        <c:lblOffset val="100"/>
      </c:catAx>
      <c:valAx>
        <c:axId val="16793420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932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2544530082416662"/>
          <c:y val="5.7570523891767422E-2"/>
          <c:w val="0.35266996271793"/>
          <c:h val="0.8678042511525443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43"/>
          <c:dLbls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город</c:v>
                </c:pt>
                <c:pt idx="1">
                  <c:v>село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739</c:v>
                </c:pt>
                <c:pt idx="1">
                  <c:v>1777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251028455608713"/>
          <c:y val="0.20875525782832244"/>
          <c:w val="0.25395039106259631"/>
          <c:h val="0.62346436383849368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5B254-8014-4EA5-8658-85A8E92FDC8A}" type="doc">
      <dgm:prSet loTypeId="urn:microsoft.com/office/officeart/2005/8/layout/cycle4#1" loCatId="matrix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34B13F0-FFDB-4392-951A-BD93740E966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ГИА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4E87487-F4D0-4FD4-B9BA-B126F8590BA8}" type="parTrans" cxnId="{FB683247-3B93-4F27-B6C2-720A01C0E672}">
      <dgm:prSet/>
      <dgm:spPr/>
      <dgm:t>
        <a:bodyPr/>
        <a:lstStyle/>
        <a:p>
          <a:endParaRPr lang="ru-RU"/>
        </a:p>
      </dgm:t>
    </dgm:pt>
    <dgm:pt modelId="{83C0E90B-0036-4F59-8654-1947ADF3061A}" type="sibTrans" cxnId="{FB683247-3B93-4F27-B6C2-720A01C0E672}">
      <dgm:prSet/>
      <dgm:spPr/>
      <dgm:t>
        <a:bodyPr/>
        <a:lstStyle/>
        <a:p>
          <a:endParaRPr lang="ru-RU"/>
        </a:p>
      </dgm:t>
    </dgm:pt>
    <dgm:pt modelId="{1BEEBE92-11A4-4C74-8B6E-2FFF87554FC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ВПР,НИКО, исследования компетенции учителей 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E6E17C9-FBBE-4A4E-98F6-E2FBF7962B6E}" type="parTrans" cxnId="{13AB4961-79C3-4FFC-A695-5C96254CA3A3}">
      <dgm:prSet/>
      <dgm:spPr/>
      <dgm:t>
        <a:bodyPr/>
        <a:lstStyle/>
        <a:p>
          <a:endParaRPr lang="ru-RU"/>
        </a:p>
      </dgm:t>
    </dgm:pt>
    <dgm:pt modelId="{606F044E-9881-4235-BA3D-0D942D8ED7B5}" type="sibTrans" cxnId="{13AB4961-79C3-4FFC-A695-5C96254CA3A3}">
      <dgm:prSet/>
      <dgm:spPr/>
      <dgm:t>
        <a:bodyPr/>
        <a:lstStyle/>
        <a:p>
          <a:endParaRPr lang="ru-RU"/>
        </a:p>
      </dgm:t>
    </dgm:pt>
    <dgm:pt modelId="{9BF7403D-8318-4160-BD37-8386916E85B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Региональные исследования 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D120730-229A-4841-9626-B250068A27CC}" type="parTrans" cxnId="{BD0B15CC-8167-4744-9B6B-DCD9E8844CCF}">
      <dgm:prSet/>
      <dgm:spPr/>
      <dgm:t>
        <a:bodyPr/>
        <a:lstStyle/>
        <a:p>
          <a:endParaRPr lang="ru-RU"/>
        </a:p>
      </dgm:t>
    </dgm:pt>
    <dgm:pt modelId="{BC42DBF0-91DC-4EC8-938B-9D5C677EBD03}" type="sibTrans" cxnId="{BD0B15CC-8167-4744-9B6B-DCD9E8844CCF}">
      <dgm:prSet/>
      <dgm:spPr/>
      <dgm:t>
        <a:bodyPr/>
        <a:lstStyle/>
        <a:p>
          <a:endParaRPr lang="ru-RU"/>
        </a:p>
      </dgm:t>
    </dgm:pt>
    <dgm:pt modelId="{A9A60CE3-1B0D-4A21-838B-3F8C3F6294D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Международные исследования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98BC758-BAE7-495F-919E-5BA643F9DB65}" type="parTrans" cxnId="{EBAFB4C2-7E0A-407F-991C-10BA92CC3B11}">
      <dgm:prSet/>
      <dgm:spPr/>
      <dgm:t>
        <a:bodyPr/>
        <a:lstStyle/>
        <a:p>
          <a:endParaRPr lang="ru-RU"/>
        </a:p>
      </dgm:t>
    </dgm:pt>
    <dgm:pt modelId="{426D152B-08B7-41DC-AFE1-DDCA1A0F8FB4}" type="sibTrans" cxnId="{EBAFB4C2-7E0A-407F-991C-10BA92CC3B11}">
      <dgm:prSet/>
      <dgm:spPr/>
      <dgm:t>
        <a:bodyPr/>
        <a:lstStyle/>
        <a:p>
          <a:endParaRPr lang="ru-RU"/>
        </a:p>
      </dgm:t>
    </dgm:pt>
    <dgm:pt modelId="{DA67068C-1F67-4E58-8CBA-E0F53FE8FC92}" type="pres">
      <dgm:prSet presAssocID="{1F25B254-8014-4EA5-8658-85A8E92FDC8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458D02-63FE-4EB2-B3E1-44B04F18213E}" type="pres">
      <dgm:prSet presAssocID="{1F25B254-8014-4EA5-8658-85A8E92FDC8A}" presName="children" presStyleCnt="0"/>
      <dgm:spPr/>
      <dgm:t>
        <a:bodyPr/>
        <a:lstStyle/>
        <a:p>
          <a:endParaRPr lang="ru-RU"/>
        </a:p>
      </dgm:t>
    </dgm:pt>
    <dgm:pt modelId="{008AD703-6A32-42CA-BBB2-67FD78570A34}" type="pres">
      <dgm:prSet presAssocID="{1F25B254-8014-4EA5-8658-85A8E92FDC8A}" presName="childPlaceholder" presStyleCnt="0"/>
      <dgm:spPr/>
      <dgm:t>
        <a:bodyPr/>
        <a:lstStyle/>
        <a:p>
          <a:endParaRPr lang="ru-RU"/>
        </a:p>
      </dgm:t>
    </dgm:pt>
    <dgm:pt modelId="{81D404A6-D673-49C0-8B54-1B2EBF2BB26F}" type="pres">
      <dgm:prSet presAssocID="{1F25B254-8014-4EA5-8658-85A8E92FDC8A}" presName="circle" presStyleCnt="0"/>
      <dgm:spPr/>
      <dgm:t>
        <a:bodyPr/>
        <a:lstStyle/>
        <a:p>
          <a:endParaRPr lang="ru-RU"/>
        </a:p>
      </dgm:t>
    </dgm:pt>
    <dgm:pt modelId="{D44C6C96-95A9-4777-A822-F53D9DFD479B}" type="pres">
      <dgm:prSet presAssocID="{1F25B254-8014-4EA5-8658-85A8E92FDC8A}" presName="quadrant1" presStyleLbl="node1" presStyleIdx="0" presStyleCnt="4" custScaleX="106426" custScaleY="973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644BF-7938-4678-B803-13F5D949604E}" type="pres">
      <dgm:prSet presAssocID="{1F25B254-8014-4EA5-8658-85A8E92FDC8A}" presName="quadrant2" presStyleLbl="node1" presStyleIdx="1" presStyleCnt="4" custScaleX="109880" custScaleY="997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BDD389-5FBF-416C-AEEA-038D2991A763}" type="pres">
      <dgm:prSet presAssocID="{1F25B254-8014-4EA5-8658-85A8E92FDC8A}" presName="quadrant3" presStyleLbl="node1" presStyleIdx="2" presStyleCnt="4" custScaleX="105296" custScaleY="105404" custLinFactNeighborX="2750" custLinFactNeighborY="-45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B97CE-D002-4255-89B9-E567BEAF3E86}" type="pres">
      <dgm:prSet presAssocID="{1F25B254-8014-4EA5-8658-85A8E92FDC8A}" presName="quadrant4" presStyleLbl="node1" presStyleIdx="3" presStyleCnt="4" custScaleX="110849" custScaleY="106320" custLinFactNeighborX="-1834" custLinFactNeighborY="-45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C9B13-D7C0-445E-9033-53A5845DA198}" type="pres">
      <dgm:prSet presAssocID="{1F25B254-8014-4EA5-8658-85A8E92FDC8A}" presName="quadrantPlaceholder" presStyleCnt="0"/>
      <dgm:spPr/>
      <dgm:t>
        <a:bodyPr/>
        <a:lstStyle/>
        <a:p>
          <a:endParaRPr lang="ru-RU"/>
        </a:p>
      </dgm:t>
    </dgm:pt>
    <dgm:pt modelId="{28B12A19-D4BC-4EC1-B6FE-013553E3CA97}" type="pres">
      <dgm:prSet presAssocID="{1F25B254-8014-4EA5-8658-85A8E92FDC8A}" presName="center1" presStyleLbl="fgShp" presStyleIdx="0" presStyleCnt="2" custLinFactNeighborX="-9293"/>
      <dgm:spPr/>
      <dgm:t>
        <a:bodyPr/>
        <a:lstStyle/>
        <a:p>
          <a:endParaRPr lang="ru-RU"/>
        </a:p>
      </dgm:t>
    </dgm:pt>
    <dgm:pt modelId="{31A1532A-B08F-4D36-9FF1-C2A4306381E2}" type="pres">
      <dgm:prSet presAssocID="{1F25B254-8014-4EA5-8658-85A8E92FDC8A}" presName="center2" presStyleLbl="fgShp" presStyleIdx="1" presStyleCnt="2" custLinFactNeighborX="-3983" custLinFactNeighborY="-4580"/>
      <dgm:spPr/>
      <dgm:t>
        <a:bodyPr/>
        <a:lstStyle/>
        <a:p>
          <a:endParaRPr lang="ru-RU"/>
        </a:p>
      </dgm:t>
    </dgm:pt>
  </dgm:ptLst>
  <dgm:cxnLst>
    <dgm:cxn modelId="{3C4F1475-2807-4849-94DC-93E97CA16180}" type="presOf" srcId="{134B13F0-FFDB-4392-951A-BD93740E966D}" destId="{D44C6C96-95A9-4777-A822-F53D9DFD479B}" srcOrd="0" destOrd="0" presId="urn:microsoft.com/office/officeart/2005/8/layout/cycle4#1"/>
    <dgm:cxn modelId="{EBAFB4C2-7E0A-407F-991C-10BA92CC3B11}" srcId="{1F25B254-8014-4EA5-8658-85A8E92FDC8A}" destId="{A9A60CE3-1B0D-4A21-838B-3F8C3F6294D6}" srcOrd="3" destOrd="0" parTransId="{898BC758-BAE7-495F-919E-5BA643F9DB65}" sibTransId="{426D152B-08B7-41DC-AFE1-DDCA1A0F8FB4}"/>
    <dgm:cxn modelId="{D36B9283-AC58-4067-BEDB-7609D69CA010}" type="presOf" srcId="{9BF7403D-8318-4160-BD37-8386916E85BB}" destId="{D4BDD389-5FBF-416C-AEEA-038D2991A763}" srcOrd="0" destOrd="0" presId="urn:microsoft.com/office/officeart/2005/8/layout/cycle4#1"/>
    <dgm:cxn modelId="{4260D273-8100-4B65-9094-8469F4BF2EEC}" type="presOf" srcId="{1BEEBE92-11A4-4C74-8B6E-2FFF87554FC4}" destId="{F76644BF-7938-4678-B803-13F5D949604E}" srcOrd="0" destOrd="0" presId="urn:microsoft.com/office/officeart/2005/8/layout/cycle4#1"/>
    <dgm:cxn modelId="{124D0370-B30F-48E8-8C43-8D52C8D55DBB}" type="presOf" srcId="{A9A60CE3-1B0D-4A21-838B-3F8C3F6294D6}" destId="{12EB97CE-D002-4255-89B9-E567BEAF3E86}" srcOrd="0" destOrd="0" presId="urn:microsoft.com/office/officeart/2005/8/layout/cycle4#1"/>
    <dgm:cxn modelId="{88B5EBF2-AD3C-4878-9E00-D2722E119321}" type="presOf" srcId="{1F25B254-8014-4EA5-8658-85A8E92FDC8A}" destId="{DA67068C-1F67-4E58-8CBA-E0F53FE8FC92}" srcOrd="0" destOrd="0" presId="urn:microsoft.com/office/officeart/2005/8/layout/cycle4#1"/>
    <dgm:cxn modelId="{BD0B15CC-8167-4744-9B6B-DCD9E8844CCF}" srcId="{1F25B254-8014-4EA5-8658-85A8E92FDC8A}" destId="{9BF7403D-8318-4160-BD37-8386916E85BB}" srcOrd="2" destOrd="0" parTransId="{CD120730-229A-4841-9626-B250068A27CC}" sibTransId="{BC42DBF0-91DC-4EC8-938B-9D5C677EBD03}"/>
    <dgm:cxn modelId="{13AB4961-79C3-4FFC-A695-5C96254CA3A3}" srcId="{1F25B254-8014-4EA5-8658-85A8E92FDC8A}" destId="{1BEEBE92-11A4-4C74-8B6E-2FFF87554FC4}" srcOrd="1" destOrd="0" parTransId="{CE6E17C9-FBBE-4A4E-98F6-E2FBF7962B6E}" sibTransId="{606F044E-9881-4235-BA3D-0D942D8ED7B5}"/>
    <dgm:cxn modelId="{FB683247-3B93-4F27-B6C2-720A01C0E672}" srcId="{1F25B254-8014-4EA5-8658-85A8E92FDC8A}" destId="{134B13F0-FFDB-4392-951A-BD93740E966D}" srcOrd="0" destOrd="0" parTransId="{64E87487-F4D0-4FD4-B9BA-B126F8590BA8}" sibTransId="{83C0E90B-0036-4F59-8654-1947ADF3061A}"/>
    <dgm:cxn modelId="{F6988B0D-A205-47D7-B534-4F1E9FDD15CD}" type="presParOf" srcId="{DA67068C-1F67-4E58-8CBA-E0F53FE8FC92}" destId="{EA458D02-63FE-4EB2-B3E1-44B04F18213E}" srcOrd="0" destOrd="0" presId="urn:microsoft.com/office/officeart/2005/8/layout/cycle4#1"/>
    <dgm:cxn modelId="{95AA4CDE-84B2-4041-98F1-F173FD50B0A9}" type="presParOf" srcId="{EA458D02-63FE-4EB2-B3E1-44B04F18213E}" destId="{008AD703-6A32-42CA-BBB2-67FD78570A34}" srcOrd="0" destOrd="0" presId="urn:microsoft.com/office/officeart/2005/8/layout/cycle4#1"/>
    <dgm:cxn modelId="{EFF3D206-09DB-4597-B09D-4FC618E70FF1}" type="presParOf" srcId="{DA67068C-1F67-4E58-8CBA-E0F53FE8FC92}" destId="{81D404A6-D673-49C0-8B54-1B2EBF2BB26F}" srcOrd="1" destOrd="0" presId="urn:microsoft.com/office/officeart/2005/8/layout/cycle4#1"/>
    <dgm:cxn modelId="{9564C44B-8336-473C-838B-3B7860339C55}" type="presParOf" srcId="{81D404A6-D673-49C0-8B54-1B2EBF2BB26F}" destId="{D44C6C96-95A9-4777-A822-F53D9DFD479B}" srcOrd="0" destOrd="0" presId="urn:microsoft.com/office/officeart/2005/8/layout/cycle4#1"/>
    <dgm:cxn modelId="{C5879226-A703-405B-9FBE-4130753ECB17}" type="presParOf" srcId="{81D404A6-D673-49C0-8B54-1B2EBF2BB26F}" destId="{F76644BF-7938-4678-B803-13F5D949604E}" srcOrd="1" destOrd="0" presId="urn:microsoft.com/office/officeart/2005/8/layout/cycle4#1"/>
    <dgm:cxn modelId="{421F4720-9E5C-4425-8A0A-8BB4384884B9}" type="presParOf" srcId="{81D404A6-D673-49C0-8B54-1B2EBF2BB26F}" destId="{D4BDD389-5FBF-416C-AEEA-038D2991A763}" srcOrd="2" destOrd="0" presId="urn:microsoft.com/office/officeart/2005/8/layout/cycle4#1"/>
    <dgm:cxn modelId="{C89FB94F-F42A-4CB6-BDA6-CF36E30A5357}" type="presParOf" srcId="{81D404A6-D673-49C0-8B54-1B2EBF2BB26F}" destId="{12EB97CE-D002-4255-89B9-E567BEAF3E86}" srcOrd="3" destOrd="0" presId="urn:microsoft.com/office/officeart/2005/8/layout/cycle4#1"/>
    <dgm:cxn modelId="{3BAB250B-4AAA-47FD-95BA-1118D8AECACD}" type="presParOf" srcId="{81D404A6-D673-49C0-8B54-1B2EBF2BB26F}" destId="{303C9B13-D7C0-445E-9033-53A5845DA198}" srcOrd="4" destOrd="0" presId="urn:microsoft.com/office/officeart/2005/8/layout/cycle4#1"/>
    <dgm:cxn modelId="{D83A8CB2-DD76-4092-A5BE-1A31B797AAD0}" type="presParOf" srcId="{DA67068C-1F67-4E58-8CBA-E0F53FE8FC92}" destId="{28B12A19-D4BC-4EC1-B6FE-013553E3CA97}" srcOrd="2" destOrd="0" presId="urn:microsoft.com/office/officeart/2005/8/layout/cycle4#1"/>
    <dgm:cxn modelId="{8259693D-C7D5-4DCD-9B6B-598706B7347C}" type="presParOf" srcId="{DA67068C-1F67-4E58-8CBA-E0F53FE8FC92}" destId="{31A1532A-B08F-4D36-9FF1-C2A4306381E2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4C6C96-95A9-4777-A822-F53D9DFD479B}">
      <dsp:nvSpPr>
        <dsp:cNvPr id="0" name=""/>
        <dsp:cNvSpPr/>
      </dsp:nvSpPr>
      <dsp:spPr>
        <a:xfrm>
          <a:off x="1827204" y="288878"/>
          <a:ext cx="2123004" cy="1942254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ГИА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827204" y="288878"/>
        <a:ext cx="2123004" cy="1942254"/>
      </dsp:txXfrm>
    </dsp:sp>
    <dsp:sp modelId="{F76644BF-7938-4678-B803-13F5D949604E}">
      <dsp:nvSpPr>
        <dsp:cNvPr id="0" name=""/>
        <dsp:cNvSpPr/>
      </dsp:nvSpPr>
      <dsp:spPr>
        <a:xfrm rot="5400000">
          <a:off x="3980837" y="164053"/>
          <a:ext cx="1989650" cy="2191905"/>
        </a:xfrm>
        <a:prstGeom prst="pieWedge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ВПР,НИКО, исследования компетенции учителей </a:t>
          </a:r>
          <a:endParaRPr lang="ru-RU" sz="13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5400000">
        <a:off x="3980837" y="164053"/>
        <a:ext cx="1989650" cy="2191905"/>
      </dsp:txXfrm>
    </dsp:sp>
    <dsp:sp modelId="{D4BDD389-5FBF-416C-AEEA-038D2991A763}">
      <dsp:nvSpPr>
        <dsp:cNvPr id="0" name=""/>
        <dsp:cNvSpPr/>
      </dsp:nvSpPr>
      <dsp:spPr>
        <a:xfrm rot="10800000">
          <a:off x="3980289" y="2204211"/>
          <a:ext cx="2100463" cy="2102617"/>
        </a:xfrm>
        <a:prstGeom prst="pieWedge">
          <a:avLst/>
        </a:prstGeom>
        <a:gradFill rotWithShape="0">
          <a:gsLst>
            <a:gs pos="0">
              <a:schemeClr val="accent4">
                <a:hueOff val="6930462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2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2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Региональные исследования </a:t>
          </a:r>
          <a:endParaRPr lang="ru-RU" sz="13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980289" y="2204211"/>
        <a:ext cx="2100463" cy="2102617"/>
      </dsp:txXfrm>
    </dsp:sp>
    <dsp:sp modelId="{12EB97CE-D002-4255-89B9-E567BEAF3E86}">
      <dsp:nvSpPr>
        <dsp:cNvPr id="0" name=""/>
        <dsp:cNvSpPr/>
      </dsp:nvSpPr>
      <dsp:spPr>
        <a:xfrm rot="16200000">
          <a:off x="1791676" y="2149902"/>
          <a:ext cx="2120890" cy="2211235"/>
        </a:xfrm>
        <a:prstGeom prst="pieWedge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Международные исследования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6200000">
        <a:off x="1791676" y="2149902"/>
        <a:ext cx="2120890" cy="2211235"/>
      </dsp:txXfrm>
    </dsp:sp>
    <dsp:sp modelId="{28B12A19-D4BC-4EC1-B6FE-013553E3CA97}">
      <dsp:nvSpPr>
        <dsp:cNvPr id="0" name=""/>
        <dsp:cNvSpPr/>
      </dsp:nvSpPr>
      <dsp:spPr>
        <a:xfrm>
          <a:off x="3523809" y="1888857"/>
          <a:ext cx="688741" cy="598905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A1532A-B08F-4D36-9FF1-C2A4306381E2}">
      <dsp:nvSpPr>
        <dsp:cNvPr id="0" name=""/>
        <dsp:cNvSpPr/>
      </dsp:nvSpPr>
      <dsp:spPr>
        <a:xfrm rot="10800000">
          <a:off x="3560381" y="2091775"/>
          <a:ext cx="688741" cy="598905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jpe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0.71839</cdr:x>
      <cdr:y>0.62458</cdr:y>
    </cdr:from>
    <cdr:to>
      <cdr:x>1</cdr:x>
      <cdr:y>0.88094</cdr:y>
    </cdr:to>
    <cdr:sp macro="" textlink="">
      <cdr:nvSpPr>
        <cdr:cNvPr id="2" name="Выноска 1 1"/>
        <cdr:cNvSpPr/>
      </cdr:nvSpPr>
      <cdr:spPr>
        <a:xfrm xmlns:a="http://schemas.openxmlformats.org/drawingml/2006/main">
          <a:off x="3313043" y="2091561"/>
          <a:ext cx="1298714" cy="858476"/>
        </a:xfrm>
        <a:prstGeom xmlns:a="http://schemas.openxmlformats.org/drawingml/2006/main" prst="borderCallout1">
          <a:avLst>
            <a:gd name="adj1" fmla="val 18750"/>
            <a:gd name="adj2" fmla="val -8333"/>
            <a:gd name="adj3" fmla="val 39031"/>
            <a:gd name="adj4" fmla="val -63333"/>
          </a:avLst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solidFill>
            <a:schemeClr val="accent1">
              <a:lumMod val="40000"/>
              <a:lumOff val="6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cs typeface="Aharoni" panose="02010803020104030203" pitchFamily="2" charset="-79"/>
            </a:rPr>
            <a:t>Сохранение и укрепление здоровья 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  <a:cs typeface="Aharoni" panose="02010803020104030203" pitchFamily="2" charset="-79"/>
          </a:endParaRPr>
        </a:p>
      </cdr:txBody>
    </cdr:sp>
  </cdr:relSizeAnchor>
  <cdr:relSizeAnchor xmlns:cdr="http://schemas.openxmlformats.org/drawingml/2006/chartDrawing">
    <cdr:from>
      <cdr:x>0.76774</cdr:x>
      <cdr:y>0.08246</cdr:y>
    </cdr:from>
    <cdr:to>
      <cdr:x>1</cdr:x>
      <cdr:y>0.28028</cdr:y>
    </cdr:to>
    <cdr:sp macro="" textlink="">
      <cdr:nvSpPr>
        <cdr:cNvPr id="3" name="Выноска 1 2"/>
        <cdr:cNvSpPr/>
      </cdr:nvSpPr>
      <cdr:spPr>
        <a:xfrm xmlns:a="http://schemas.openxmlformats.org/drawingml/2006/main">
          <a:off x="3540640" y="276126"/>
          <a:ext cx="1071117" cy="662465"/>
        </a:xfrm>
        <a:prstGeom xmlns:a="http://schemas.openxmlformats.org/drawingml/2006/main" prst="borderCallout1">
          <a:avLst>
            <a:gd name="adj1" fmla="val 18750"/>
            <a:gd name="adj2" fmla="val -8333"/>
            <a:gd name="adj3" fmla="val 41072"/>
            <a:gd name="adj4" fmla="val -43095"/>
          </a:avLst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solidFill>
            <a:schemeClr val="accent1">
              <a:lumMod val="40000"/>
              <a:lumOff val="6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cs typeface="Aharoni" panose="02010803020104030203" pitchFamily="2" charset="-79"/>
            </a:rPr>
            <a:t>Развитие ребенка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  <a:cs typeface="Aharoni" panose="02010803020104030203" pitchFamily="2" charset="-79"/>
          </a:endParaRPr>
        </a:p>
      </cdr:txBody>
    </cdr:sp>
  </cdr:relSizeAnchor>
  <cdr:relSizeAnchor xmlns:cdr="http://schemas.openxmlformats.org/drawingml/2006/chartDrawing">
    <cdr:from>
      <cdr:x>0.1027</cdr:x>
      <cdr:y>0</cdr:y>
    </cdr:from>
    <cdr:to>
      <cdr:x>0.36068</cdr:x>
      <cdr:y>0.15464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503584" y="0"/>
          <a:ext cx="1264940" cy="52604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solidFill>
            <a:schemeClr val="accent1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Чем занять ребенка?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0.02606</cdr:x>
      <cdr:y>0.65238</cdr:y>
    </cdr:from>
    <cdr:to>
      <cdr:x>0.34854</cdr:x>
      <cdr:y>1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120189" y="2184671"/>
          <a:ext cx="1487191" cy="116408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Режим и распорядок дня вне образовательного учреждения</a:t>
          </a:r>
          <a:endParaRPr lang="ru-RU" sz="1200" b="1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0.36334</cdr:x>
      <cdr:y>0.13841</cdr:y>
    </cdr:from>
    <cdr:to>
      <cdr:x>0.48171</cdr:x>
      <cdr:y>0.23935</cdr:y>
    </cdr:to>
    <cdr:cxnSp macro="">
      <cdr:nvCxnSpPr>
        <cdr:cNvPr id="9" name="Прямая соединительная линия 8"/>
        <cdr:cNvCxnSpPr/>
      </cdr:nvCxnSpPr>
      <cdr:spPr>
        <a:xfrm xmlns:a="http://schemas.openxmlformats.org/drawingml/2006/main">
          <a:off x="1914787" y="509371"/>
          <a:ext cx="623797" cy="37143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0.30387</cdr:x>
      <cdr:y>0.55713</cdr:y>
    </cdr:from>
    <cdr:to>
      <cdr:x>0.41263</cdr:x>
      <cdr:y>0.68679</cdr:y>
    </cdr:to>
    <cdr:cxnSp macro="">
      <cdr:nvCxnSpPr>
        <cdr:cNvPr id="11" name="Прямая соединительная линия 10"/>
        <cdr:cNvCxnSpPr/>
      </cdr:nvCxnSpPr>
      <cdr:spPr>
        <a:xfrm xmlns:a="http://schemas.openxmlformats.org/drawingml/2006/main" flipV="1">
          <a:off x="1489955" y="1895234"/>
          <a:ext cx="533272" cy="44107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0.73207</cdr:x>
      <cdr:y>0</cdr:y>
    </cdr:from>
    <cdr:to>
      <cdr:x>1</cdr:x>
      <cdr:y>0.23075</cdr:y>
    </cdr:to>
    <cdr:sp macro="" textlink="">
      <cdr:nvSpPr>
        <cdr:cNvPr id="3" name="Выноска 1 2"/>
        <cdr:cNvSpPr/>
      </cdr:nvSpPr>
      <cdr:spPr>
        <a:xfrm xmlns:a="http://schemas.openxmlformats.org/drawingml/2006/main">
          <a:off x="3263670" y="0"/>
          <a:ext cx="1194475" cy="711570"/>
        </a:xfrm>
        <a:prstGeom xmlns:a="http://schemas.openxmlformats.org/drawingml/2006/main" prst="borderCallout1">
          <a:avLst>
            <a:gd name="adj1" fmla="val 18750"/>
            <a:gd name="adj2" fmla="val -8333"/>
            <a:gd name="adj3" fmla="val 41072"/>
            <a:gd name="adj4" fmla="val -43095"/>
          </a:avLst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solidFill>
            <a:schemeClr val="accent1">
              <a:lumMod val="40000"/>
              <a:lumOff val="6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cs typeface="Aharoni" panose="02010803020104030203" pitchFamily="2" charset="-79"/>
            </a:rPr>
            <a:t>Конкурсы, викторины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cs typeface="Aharoni" panose="02010803020104030203" pitchFamily="2" charset="-79"/>
          </a:endParaRPr>
        </a:p>
      </cdr:txBody>
    </cdr:sp>
  </cdr:relSizeAnchor>
  <cdr:relSizeAnchor xmlns:cdr="http://schemas.openxmlformats.org/drawingml/2006/chartDrawing">
    <cdr:from>
      <cdr:x>0.0819</cdr:x>
      <cdr:y>0</cdr:y>
    </cdr:from>
    <cdr:to>
      <cdr:x>0.36068</cdr:x>
      <cdr:y>0.20457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377687" y="0"/>
          <a:ext cx="1285682" cy="68506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solidFill>
            <a:schemeClr val="accent1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Мастер – классы 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0.04821</cdr:x>
      <cdr:y>0.60564</cdr:y>
    </cdr:from>
    <cdr:to>
      <cdr:x>0.31351</cdr:x>
      <cdr:y>0.95325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236395" y="2060227"/>
          <a:ext cx="1300857" cy="118250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Видео уроки, занятия</a:t>
          </a:r>
          <a:endParaRPr lang="ru-RU" sz="1800" b="1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0.36334</cdr:x>
      <cdr:y>0.13841</cdr:y>
    </cdr:from>
    <cdr:to>
      <cdr:x>0.48171</cdr:x>
      <cdr:y>0.23935</cdr:y>
    </cdr:to>
    <cdr:cxnSp macro="">
      <cdr:nvCxnSpPr>
        <cdr:cNvPr id="9" name="Прямая соединительная линия 8"/>
        <cdr:cNvCxnSpPr/>
      </cdr:nvCxnSpPr>
      <cdr:spPr>
        <a:xfrm xmlns:a="http://schemas.openxmlformats.org/drawingml/2006/main">
          <a:off x="1914787" y="509371"/>
          <a:ext cx="623797" cy="37143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0.30387</cdr:x>
      <cdr:y>0.58844</cdr:y>
    </cdr:from>
    <cdr:to>
      <cdr:x>0.46121</cdr:x>
      <cdr:y>0.68679</cdr:y>
    </cdr:to>
    <cdr:cxnSp macro="">
      <cdr:nvCxnSpPr>
        <cdr:cNvPr id="11" name="Прямая соединительная линия 10"/>
        <cdr:cNvCxnSpPr/>
      </cdr:nvCxnSpPr>
      <cdr:spPr>
        <a:xfrm xmlns:a="http://schemas.openxmlformats.org/drawingml/2006/main" flipV="1">
          <a:off x="1401375" y="1970527"/>
          <a:ext cx="725599" cy="32936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0.36754</cdr:x>
      <cdr:y>0</cdr:y>
    </cdr:from>
    <cdr:to>
      <cdr:x>0.39407</cdr:x>
      <cdr:y>0.1631</cdr:y>
    </cdr:to>
    <cdr:sp macro="" textlink="">
      <cdr:nvSpPr>
        <cdr:cNvPr id="4" name="TextBox 15"/>
        <cdr:cNvSpPr txBox="1"/>
      </cdr:nvSpPr>
      <cdr:spPr>
        <a:xfrm xmlns:a="http://schemas.openxmlformats.org/drawingml/2006/main">
          <a:off x="4437269" y="0"/>
          <a:ext cx="320261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0.79125</cdr:x>
      <cdr:y>0</cdr:y>
    </cdr:from>
    <cdr:to>
      <cdr:x>0.81101</cdr:x>
      <cdr:y>0.1631</cdr:y>
    </cdr:to>
    <cdr:sp macro="" textlink="">
      <cdr:nvSpPr>
        <cdr:cNvPr id="7" name="TextBox 15"/>
        <cdr:cNvSpPr txBox="1"/>
      </cdr:nvSpPr>
      <cdr:spPr>
        <a:xfrm xmlns:a="http://schemas.openxmlformats.org/drawingml/2006/main">
          <a:off x="9552608" y="-2504661"/>
          <a:ext cx="238540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0.74743</cdr:x>
      <cdr:y>0.35037</cdr:y>
    </cdr:from>
    <cdr:to>
      <cdr:x>0.80408</cdr:x>
      <cdr:y>0.51021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=""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715172" y="928694"/>
          <a:ext cx="508961" cy="423675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  <cdr:relSizeAnchor xmlns:cdr="http://schemas.openxmlformats.org/drawingml/2006/chartDrawing">
    <cdr:from>
      <cdr:x>0.47111</cdr:x>
      <cdr:y>0.42857</cdr:y>
    </cdr:from>
    <cdr:to>
      <cdr:x>0.52026</cdr:x>
      <cdr:y>0.56726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=""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357586" y="1285884"/>
          <a:ext cx="350289" cy="416124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0.36754</cdr:x>
      <cdr:y>0</cdr:y>
    </cdr:from>
    <cdr:to>
      <cdr:x>0.39407</cdr:x>
      <cdr:y>0.1631</cdr:y>
    </cdr:to>
    <cdr:sp macro="" textlink="">
      <cdr:nvSpPr>
        <cdr:cNvPr id="4" name="TextBox 15"/>
        <cdr:cNvSpPr txBox="1"/>
      </cdr:nvSpPr>
      <cdr:spPr>
        <a:xfrm xmlns:a="http://schemas.openxmlformats.org/drawingml/2006/main">
          <a:off x="4437269" y="0"/>
          <a:ext cx="320261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0.79125</cdr:x>
      <cdr:y>0</cdr:y>
    </cdr:from>
    <cdr:to>
      <cdr:x>0.81101</cdr:x>
      <cdr:y>0.1631</cdr:y>
    </cdr:to>
    <cdr:sp macro="" textlink="">
      <cdr:nvSpPr>
        <cdr:cNvPr id="7" name="TextBox 15"/>
        <cdr:cNvSpPr txBox="1"/>
      </cdr:nvSpPr>
      <cdr:spPr>
        <a:xfrm xmlns:a="http://schemas.openxmlformats.org/drawingml/2006/main">
          <a:off x="9552608" y="-2504661"/>
          <a:ext cx="238540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0.36754</cdr:x>
      <cdr:y>0</cdr:y>
    </cdr:from>
    <cdr:to>
      <cdr:x>0.39407</cdr:x>
      <cdr:y>0.1631</cdr:y>
    </cdr:to>
    <cdr:sp macro="" textlink="">
      <cdr:nvSpPr>
        <cdr:cNvPr id="4" name="TextBox 15"/>
        <cdr:cNvSpPr txBox="1"/>
      </cdr:nvSpPr>
      <cdr:spPr>
        <a:xfrm xmlns:a="http://schemas.openxmlformats.org/drawingml/2006/main">
          <a:off x="4437269" y="0"/>
          <a:ext cx="320261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0.79125</cdr:x>
      <cdr:y>0</cdr:y>
    </cdr:from>
    <cdr:to>
      <cdr:x>0.81101</cdr:x>
      <cdr:y>0.1631</cdr:y>
    </cdr:to>
    <cdr:sp macro="" textlink="">
      <cdr:nvSpPr>
        <cdr:cNvPr id="7" name="TextBox 15"/>
        <cdr:cNvSpPr txBox="1"/>
      </cdr:nvSpPr>
      <cdr:spPr>
        <a:xfrm xmlns:a="http://schemas.openxmlformats.org/drawingml/2006/main">
          <a:off x="9552608" y="-2504661"/>
          <a:ext cx="238540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0.36754</cdr:x>
      <cdr:y>0</cdr:y>
    </cdr:from>
    <cdr:to>
      <cdr:x>0.39407</cdr:x>
      <cdr:y>0.1631</cdr:y>
    </cdr:to>
    <cdr:sp macro="" textlink="">
      <cdr:nvSpPr>
        <cdr:cNvPr id="4" name="TextBox 15"/>
        <cdr:cNvSpPr txBox="1"/>
      </cdr:nvSpPr>
      <cdr:spPr>
        <a:xfrm xmlns:a="http://schemas.openxmlformats.org/drawingml/2006/main">
          <a:off x="4437269" y="0"/>
          <a:ext cx="320261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0.79125</cdr:x>
      <cdr:y>0</cdr:y>
    </cdr:from>
    <cdr:to>
      <cdr:x>0.81101</cdr:x>
      <cdr:y>0.1631</cdr:y>
    </cdr:to>
    <cdr:sp macro="" textlink="">
      <cdr:nvSpPr>
        <cdr:cNvPr id="7" name="TextBox 15"/>
        <cdr:cNvSpPr txBox="1"/>
      </cdr:nvSpPr>
      <cdr:spPr>
        <a:xfrm xmlns:a="http://schemas.openxmlformats.org/drawingml/2006/main">
          <a:off x="9552608" y="-2504661"/>
          <a:ext cx="238540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4000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6465C-6CC8-447E-A5F8-2CD396CB3118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6235D-600F-443C-85DD-A1985166D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881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7863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6235D-600F-443C-85DD-A1985166D64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2358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6235D-600F-443C-85DD-A1985166D64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1150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815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1359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6722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681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103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323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499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393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621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01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550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258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419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539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397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CAF27-6460-4158-B93E-9AF563FFF264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1838D-FAA4-4E0D-A2D1-24C90E91B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448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7" Type="http://schemas.openxmlformats.org/officeDocument/2006/relationships/chart" Target="../charts/chart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9.xml"/><Relationship Id="rId3" Type="http://schemas.openxmlformats.org/officeDocument/2006/relationships/chart" Target="../charts/chart24.xml"/><Relationship Id="rId7" Type="http://schemas.openxmlformats.org/officeDocument/2006/relationships/chart" Target="../charts/chart2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Relationship Id="rId9" Type="http://schemas.openxmlformats.org/officeDocument/2006/relationships/chart" Target="../charts/char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chart" Target="../charts/char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</p:txBody>
      </p:sp>
      <p:pic>
        <p:nvPicPr>
          <p:cNvPr id="2051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776" y="205146"/>
            <a:ext cx="1168334" cy="109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1666267" y="142852"/>
            <a:ext cx="9663173" cy="90011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ru-RU" sz="2000" b="1" dirty="0" smtClean="0">
                <a:latin typeface="Cambria Math" pitchFamily="18" charset="0"/>
                <a:ea typeface="Cambria Math" pitchFamily="18" charset="0"/>
              </a:rPr>
              <a:t>Отдел по образованию, молодежной политике и спорту администрации Хохольского муниципального района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214" y="1571612"/>
            <a:ext cx="10655300" cy="2881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О ходе реализации национального проекта «Образование» 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и задачах 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на 2020-2021 учебный год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 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20440" y="6044184"/>
            <a:ext cx="4640350" cy="367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р.п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. Хохольский 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2020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01968" y="4861560"/>
            <a:ext cx="5020056" cy="87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Руководитель отдела по образованию, молодежной политике и спорту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Ольга Юрьевна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Золоторева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133600" y="2650462"/>
            <a:ext cx="38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467" y="137160"/>
            <a:ext cx="749950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53312" y="164592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инфраструктуры и создание комфортной среды в общеобразовательных учреждениях района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378" y="2151720"/>
            <a:ext cx="1778118" cy="13335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1" y="2177684"/>
            <a:ext cx="1754331" cy="13157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649" y="2101454"/>
            <a:ext cx="1828247" cy="1371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205682" y="924029"/>
            <a:ext cx="6075821" cy="11544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Федеральный проект «Современная школа»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  естественнонаучного и цифрового профилей «Точка роста»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МБОУ «Хохольский лицей»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5448" y="3639312"/>
            <a:ext cx="5449824" cy="4023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Оборудование – 1,2 млн. рублей 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4112" y="4184904"/>
            <a:ext cx="5425440" cy="36880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Ремонт помещений – 1,5 млн. рублей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4216" y="4666488"/>
            <a:ext cx="5382768" cy="4358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Приобретение мебели – 600,0 тыс. рублей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763256" y="1005840"/>
            <a:ext cx="3886200" cy="4937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Реализация сетевых программ 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14616" y="1591056"/>
            <a:ext cx="2843784" cy="2468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МБОУ «Орловская СОШ»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324515" y="1932791"/>
            <a:ext cx="2542033" cy="50031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Авиаконструирование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316724" y="2517284"/>
            <a:ext cx="3087624" cy="3465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МБОУ «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Новогремяченская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СОШ»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324515" y="2947978"/>
            <a:ext cx="2563368" cy="4236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Геоинформативные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технологии»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63968" y="3589269"/>
            <a:ext cx="2993136" cy="2468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МБОУ «Хохольский лицей»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654341" y="3951162"/>
            <a:ext cx="3224784" cy="9784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«3-д моделирование,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прототипирование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»,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«Производство и технологии» «Робототехника»</a:t>
            </a:r>
          </a:p>
        </p:txBody>
      </p:sp>
      <p:sp>
        <p:nvSpPr>
          <p:cNvPr id="23" name="Левая круглая скобка 22"/>
          <p:cNvSpPr/>
          <p:nvPr/>
        </p:nvSpPr>
        <p:spPr>
          <a:xfrm rot="16200000">
            <a:off x="6080761" y="4818886"/>
            <a:ext cx="374903" cy="2734059"/>
          </a:xfrm>
          <a:prstGeom prst="leftBracket">
            <a:avLst>
              <a:gd name="adj" fmla="val 104952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2542411" y="5856162"/>
            <a:ext cx="6285726" cy="14287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 flipH="1">
            <a:off x="2852925" y="5733288"/>
            <a:ext cx="155450" cy="246888"/>
          </a:xfrm>
          <a:prstGeom prst="flowChartConnector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 flipH="1">
            <a:off x="3900546" y="5733288"/>
            <a:ext cx="155450" cy="246888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 flipH="1">
            <a:off x="4948167" y="5733288"/>
            <a:ext cx="155450" cy="246888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 flipH="1">
            <a:off x="6281503" y="5733288"/>
            <a:ext cx="155450" cy="246888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 flipH="1">
            <a:off x="7329124" y="5733288"/>
            <a:ext cx="155450" cy="246888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 flipH="1">
            <a:off x="8186268" y="5733288"/>
            <a:ext cx="155450" cy="246888"/>
          </a:xfrm>
          <a:prstGeom prst="flowChartConnector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532888" y="5385817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2019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14672" y="5401057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2021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37504" y="5352289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2022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67728" y="5340097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2023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906512" y="5318761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2024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23488" y="5379721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2020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5744" y="5999038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5024"/>
                </a:solidFill>
                <a:latin typeface="Century Gothic" panose="020B0502020202020204" pitchFamily="34" charset="0"/>
              </a:rPr>
              <a:t>25%</a:t>
            </a:r>
            <a:endParaRPr lang="ru-RU" sz="2800" b="1" dirty="0">
              <a:solidFill>
                <a:srgbClr val="005024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42838" y="596989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5024"/>
                </a:solidFill>
                <a:latin typeface="Century Gothic" panose="020B0502020202020204" pitchFamily="34" charset="0"/>
              </a:rPr>
              <a:t>100%</a:t>
            </a:r>
            <a:endParaRPr lang="ru-RU" sz="2800" b="1" dirty="0">
              <a:solidFill>
                <a:srgbClr val="005024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9" name="Picture 2" descr="http://school16kusch.narod.ru/tochka_rosta/tochka_rosta_logotip_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99" y="5511529"/>
            <a:ext cx="2245065" cy="560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2840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133600" y="2650462"/>
            <a:ext cx="38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755" y="219456"/>
            <a:ext cx="749950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53312" y="283464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инфраструктуры и создание комфортной среды в общеобразовательных учреждениях района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464" y="2407920"/>
            <a:ext cx="2990088" cy="2242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6744" y="2307336"/>
            <a:ext cx="3110992" cy="2333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5" name="Скругленный прямоугольник 44"/>
          <p:cNvSpPr/>
          <p:nvPr/>
        </p:nvSpPr>
        <p:spPr>
          <a:xfrm>
            <a:off x="493776" y="1005840"/>
            <a:ext cx="5340096" cy="896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Федеральный проект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«Цифровая образовательная среда»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МБОУ «Хохольский лицей»</a:t>
            </a:r>
          </a:p>
          <a:p>
            <a:pPr algn="ctr"/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123176" y="1892808"/>
            <a:ext cx="2267712" cy="576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38 ноутбуков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120128" y="2667000"/>
            <a:ext cx="2362200" cy="576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интерактивные доски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135368" y="3422904"/>
            <a:ext cx="2310384" cy="576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МФУ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7150608" y="4114800"/>
            <a:ext cx="2276856" cy="576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Приобретение мебели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авая фигурная скобка 49"/>
          <p:cNvSpPr/>
          <p:nvPr/>
        </p:nvSpPr>
        <p:spPr>
          <a:xfrm>
            <a:off x="9564624" y="2514600"/>
            <a:ext cx="521208" cy="1837944"/>
          </a:xfrm>
          <a:prstGeom prst="rightBrace">
            <a:avLst>
              <a:gd name="adj1" fmla="val 39912"/>
              <a:gd name="adj2" fmla="val 49503"/>
            </a:avLst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0222992" y="2926080"/>
            <a:ext cx="1682496" cy="9784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2,4 млн. рублей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77240" y="5340096"/>
            <a:ext cx="3621024" cy="9601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2021 год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МБОУ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Гремяченская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СОШ»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840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637" y="81779"/>
            <a:ext cx="717195" cy="7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bject 16"/>
          <p:cNvSpPr txBox="1"/>
          <p:nvPr/>
        </p:nvSpPr>
        <p:spPr>
          <a:xfrm>
            <a:off x="7896434" y="1034818"/>
            <a:ext cx="375758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5"/>
              </a:spcBef>
            </a:pPr>
            <a:r>
              <a:rPr lang="ru-RU" sz="2400" b="1" dirty="0">
                <a:latin typeface="Century Gothic" pitchFamily="34" charset="0"/>
                <a:cs typeface="Times New Roman" pitchFamily="18" charset="0"/>
              </a:rPr>
              <a:t>ГП ВО «Развитие образования» с привлечением внебюджетных </a:t>
            </a:r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средств из расчета 50х50</a:t>
            </a:r>
          </a:p>
          <a:p>
            <a:pPr marL="12065" marR="5080" algn="ctr">
              <a:spcBef>
                <a:spcPts val="15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4570,0 тыс. руб.</a:t>
            </a:r>
            <a:endParaRPr sz="2400" b="1" dirty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98448" y="192024"/>
            <a:ext cx="10001663" cy="5760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инфраструктуры и создание комфортной среды в общеобразовательных учреждениях района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0962" name="Picture 2" descr="E:\Ноутбук\Документы\раб стол\новоселова\Августовкое совещание\Августовка 2020\ддт\IMG_20200825_151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442" y="969264"/>
            <a:ext cx="2621281" cy="1965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0248" y="902208"/>
            <a:ext cx="2725928" cy="2044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984" y="3897630"/>
            <a:ext cx="3020568" cy="2265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79392" y="3898392"/>
            <a:ext cx="2918968" cy="2189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Скругленный прямоугольник 14"/>
          <p:cNvSpPr/>
          <p:nvPr/>
        </p:nvSpPr>
        <p:spPr>
          <a:xfrm>
            <a:off x="630936" y="3063240"/>
            <a:ext cx="2157984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Дом детского творчества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44568" y="3014472"/>
            <a:ext cx="2340864" cy="4693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Староникольская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СОШ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1896" y="6266688"/>
            <a:ext cx="2340864" cy="4693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Хохольская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СОШ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593336" y="6199632"/>
            <a:ext cx="2340864" cy="4693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Хохольский лицей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7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614" y="223718"/>
            <a:ext cx="943539" cy="87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6029" y="16573592"/>
            <a:ext cx="24384000" cy="18288000"/>
          </a:xfrm>
          <a:prstGeom prst="rect">
            <a:avLst/>
          </a:prstGeom>
          <a:noFill/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1298448" y="192024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комплексной безопасности </a:t>
            </a:r>
            <a:endParaRPr kumimoji="0" lang="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3562" y="1267880"/>
            <a:ext cx="5135447" cy="152832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Антитеррористическая защищенность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840, 0 тыс. руб.</a:t>
            </a:r>
            <a:endParaRPr lang="ru-RU" sz="2000" b="1" dirty="0">
              <a:latin typeface="Century Gothic" panose="020B0502020202020204" pitchFamily="34" charset="0"/>
            </a:endParaRP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77871" y="1254630"/>
            <a:ext cx="5069572" cy="136535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Противопожарные мероприятия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1,6  млн. руб.</a:t>
            </a:r>
            <a:endParaRPr lang="ru-RU" sz="2000" b="1" dirty="0">
              <a:latin typeface="Century Gothic" panose="020B0502020202020204" pitchFamily="34" charset="0"/>
            </a:endParaRP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2424" y="4834624"/>
            <a:ext cx="5036585" cy="135361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Профилактика гриппа и острых респираторных вирусных инфекций 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4,0 млн. руб.</a:t>
            </a:r>
            <a:endParaRPr lang="ru-RU" sz="2000" b="1" dirty="0">
              <a:latin typeface="Century Gothic" panose="020B0502020202020204" pitchFamily="34" charset="0"/>
            </a:endParaRP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85938" y="4768010"/>
            <a:ext cx="4994027" cy="142022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Подготовка к отопительному сезону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1,6  млн. руб.</a:t>
            </a: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05" t="20767" r="7482" b="26910"/>
          <a:stretch/>
        </p:blipFill>
        <p:spPr>
          <a:xfrm>
            <a:off x="4094921" y="2852661"/>
            <a:ext cx="4638261" cy="1749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574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930" y="191433"/>
            <a:ext cx="608758" cy="75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17278313"/>
              </p:ext>
            </p:extLst>
          </p:nvPr>
        </p:nvGraphicFramePr>
        <p:xfrm>
          <a:off x="3794760" y="1344168"/>
          <a:ext cx="7864370" cy="4606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763764" y="1325880"/>
            <a:ext cx="1594620" cy="98314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ЕГЭ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ОГЭ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66160" y="4813389"/>
            <a:ext cx="1920240" cy="1111924"/>
          </a:xfrm>
          <a:prstGeom prst="roundRect">
            <a:avLst/>
          </a:prstGeom>
          <a:solidFill>
            <a:srgbClr val="1CD4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920"/>
              </a:lnSpc>
            </a:pPr>
            <a:r>
              <a:rPr lang="en-US" b="1" dirty="0">
                <a:solidFill>
                  <a:srgbClr val="C00000"/>
                </a:solidFill>
                <a:latin typeface="Arial"/>
              </a:rPr>
              <a:t>PISA, TIMMS, PIRLS, ICCS, TALIS....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863535" y="1463709"/>
            <a:ext cx="2093845" cy="1073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</a:pPr>
            <a:r>
              <a:rPr lang="ru" sz="1600" b="1" dirty="0">
                <a:solidFill>
                  <a:srgbClr val="FFFFFF"/>
                </a:solidFill>
                <a:latin typeface="Arial"/>
              </a:rPr>
              <a:t>ВПР, НИКО, исследования компетенций учителей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30671" y="4613943"/>
            <a:ext cx="2226367" cy="160284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440"/>
              </a:lnSpc>
              <a:buFont typeface="Arial" pitchFamily="34" charset="0"/>
              <a:buChar char="•"/>
            </a:pPr>
            <a:r>
              <a:rPr lang="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МИУД,</a:t>
            </a:r>
          </a:p>
          <a:p>
            <a:pPr indent="0" algn="ctr">
              <a:lnSpc>
                <a:spcPts val="1440"/>
              </a:lnSpc>
              <a:buFont typeface="Arial" pitchFamily="34" charset="0"/>
              <a:buChar char="•"/>
            </a:pPr>
            <a:r>
              <a:rPr lang="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Рейтингование </a:t>
            </a:r>
            <a:r>
              <a:rPr lang="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ОО </a:t>
            </a:r>
            <a:r>
              <a:rPr lang="ru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(оценка </a:t>
            </a:r>
            <a:r>
              <a:rPr lang="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директоров)</a:t>
            </a:r>
          </a:p>
          <a:p>
            <a:pPr indent="0" algn="ctr">
              <a:lnSpc>
                <a:spcPts val="1440"/>
              </a:lnSpc>
              <a:buFont typeface="Arial" pitchFamily="34" charset="0"/>
              <a:buChar char="•"/>
            </a:pPr>
            <a:r>
              <a:rPr lang="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Исследования дополнительного образования </a:t>
            </a:r>
            <a:endParaRPr lang="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 rot="20298651">
            <a:off x="9128384" y="1709898"/>
            <a:ext cx="662608" cy="576470"/>
          </a:xfrm>
          <a:prstGeom prst="notch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1715353">
            <a:off x="9178689" y="4976571"/>
            <a:ext cx="497548" cy="416154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 rot="12878082">
            <a:off x="5467634" y="1695435"/>
            <a:ext cx="662608" cy="576470"/>
          </a:xfrm>
          <a:prstGeom prst="notched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 rot="9862551">
            <a:off x="5541243" y="4724461"/>
            <a:ext cx="517866" cy="472327"/>
          </a:xfrm>
          <a:prstGeom prst="notchedRightArrow">
            <a:avLst/>
          </a:prstGeom>
          <a:solidFill>
            <a:srgbClr val="1CD4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648307" y="3247503"/>
            <a:ext cx="1603248" cy="640080"/>
          </a:xfrm>
          <a:prstGeom prst="rect">
            <a:avLst/>
          </a:prstGeom>
          <a:solidFill>
            <a:srgbClr val="D5E69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>
            <a:noAutofit/>
          </a:bodyPr>
          <a:lstStyle/>
          <a:p>
            <a:pPr marL="12700" indent="0" algn="ctr">
              <a:lnSpc>
                <a:spcPts val="1680"/>
              </a:lnSpc>
            </a:pPr>
            <a:r>
              <a:rPr lang="ru" sz="1350" b="1" dirty="0">
                <a:latin typeface="Arial"/>
              </a:rPr>
              <a:t>РЦОИ</a:t>
            </a:r>
          </a:p>
          <a:p>
            <a:pPr marL="12700" indent="0" algn="ctr">
              <a:lnSpc>
                <a:spcPts val="1680"/>
              </a:lnSpc>
            </a:pPr>
            <a:r>
              <a:rPr lang="ru" sz="1400" i="1" dirty="0">
                <a:solidFill>
                  <a:srgbClr val="C00000"/>
                </a:solidFill>
                <a:latin typeface="Arial"/>
              </a:rPr>
              <a:t>(технологическое</a:t>
            </a:r>
          </a:p>
          <a:p>
            <a:pPr marL="12700" indent="0" algn="ctr">
              <a:lnSpc>
                <a:spcPts val="1680"/>
              </a:lnSpc>
            </a:pPr>
            <a:r>
              <a:rPr lang="ru" sz="1400" i="1" dirty="0">
                <a:solidFill>
                  <a:srgbClr val="C00000"/>
                </a:solidFill>
                <a:latin typeface="Arial"/>
              </a:rPr>
              <a:t>обеспечение)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241810" y="3319721"/>
            <a:ext cx="1694688" cy="573024"/>
          </a:xfrm>
          <a:prstGeom prst="rect">
            <a:avLst/>
          </a:prstGeom>
          <a:solidFill>
            <a:srgbClr val="D5E69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464"/>
              </a:lnSpc>
            </a:pPr>
            <a:r>
              <a:rPr lang="ru" sz="1350" b="1" dirty="0">
                <a:latin typeface="Arial"/>
              </a:rPr>
              <a:t>ВИРО</a:t>
            </a:r>
          </a:p>
          <a:p>
            <a:pPr indent="0" algn="ctr">
              <a:lnSpc>
                <a:spcPts val="1464"/>
              </a:lnSpc>
            </a:pPr>
            <a:r>
              <a:rPr lang="ru" sz="1150" i="1" dirty="0">
                <a:solidFill>
                  <a:srgbClr val="C00000"/>
                </a:solidFill>
                <a:latin typeface="Arial"/>
              </a:rPr>
              <a:t>(научно-методическое</a:t>
            </a:r>
          </a:p>
          <a:p>
            <a:pPr indent="0" algn="ctr">
              <a:lnSpc>
                <a:spcPts val="1464"/>
              </a:lnSpc>
            </a:pPr>
            <a:r>
              <a:rPr lang="ru" sz="1150" i="1" dirty="0">
                <a:solidFill>
                  <a:srgbClr val="C00000"/>
                </a:solidFill>
                <a:latin typeface="Arial"/>
              </a:rPr>
              <a:t>обеспечение)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5358384" y="3383280"/>
            <a:ext cx="947530" cy="365760"/>
          </a:xfrm>
          <a:prstGeom prst="rightArrow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9230276" y="3387707"/>
            <a:ext cx="946996" cy="343043"/>
          </a:xfrm>
          <a:prstGeom prst="rightArrow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325880" y="192024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система оценки качества образования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46888" y="1426464"/>
            <a:ext cx="3200400" cy="585216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Обеспечить 100% объективность процедур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61544" y="2374392"/>
            <a:ext cx="3322320" cy="807720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Анализ, обработка и интерпретации полученных данных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8496" y="3587496"/>
            <a:ext cx="3279648" cy="646176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Оценка эффективности механизмов управления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95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874" y="0"/>
            <a:ext cx="856404" cy="78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87488" y="58942"/>
            <a:ext cx="9785191" cy="396401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Мониторинг индивидуальных учебных достижений 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7" y="4573471"/>
            <a:ext cx="2398646" cy="64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925" y="595826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Русский язык 5 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73" y="685254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Русский язык  7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2202" y="3585157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Русский язык 6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2805" y="3667453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Русский язык 8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1131208811"/>
              </p:ext>
            </p:extLst>
          </p:nvPr>
        </p:nvGraphicFramePr>
        <p:xfrm>
          <a:off x="225388" y="974303"/>
          <a:ext cx="4118012" cy="1924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="" xmlns:p14="http://schemas.microsoft.com/office/powerpoint/2010/main" val="1307109233"/>
              </p:ext>
            </p:extLst>
          </p:nvPr>
        </p:nvGraphicFramePr>
        <p:xfrm>
          <a:off x="8274675" y="1145649"/>
          <a:ext cx="3758829" cy="171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512408537"/>
              </p:ext>
            </p:extLst>
          </p:nvPr>
        </p:nvGraphicFramePr>
        <p:xfrm>
          <a:off x="206114" y="4128225"/>
          <a:ext cx="4109854" cy="2144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="" xmlns:p14="http://schemas.microsoft.com/office/powerpoint/2010/main" val="2212395931"/>
              </p:ext>
            </p:extLst>
          </p:nvPr>
        </p:nvGraphicFramePr>
        <p:xfrm>
          <a:off x="8257032" y="4283675"/>
          <a:ext cx="3694176" cy="1970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1307109233"/>
              </p:ext>
            </p:extLst>
          </p:nvPr>
        </p:nvGraphicFramePr>
        <p:xfrm>
          <a:off x="4403715" y="2852529"/>
          <a:ext cx="3758829" cy="171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456149" y="2282406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Русский язык  9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00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18" y="137160"/>
            <a:ext cx="660553" cy="60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87488" y="58942"/>
            <a:ext cx="9785191" cy="396401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Мониторинг индивидуальных учебных достижений 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7" y="4573471"/>
            <a:ext cx="2398646" cy="64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925" y="595826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Математика 5 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73" y="685254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Математика 7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2202" y="3585157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Математика  6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2805" y="3667453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Математика 8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1131208811"/>
              </p:ext>
            </p:extLst>
          </p:nvPr>
        </p:nvGraphicFramePr>
        <p:xfrm>
          <a:off x="225388" y="974303"/>
          <a:ext cx="4118012" cy="1924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="" xmlns:p14="http://schemas.microsoft.com/office/powerpoint/2010/main" val="1307109233"/>
              </p:ext>
            </p:extLst>
          </p:nvPr>
        </p:nvGraphicFramePr>
        <p:xfrm>
          <a:off x="8274675" y="1145649"/>
          <a:ext cx="3758829" cy="171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512408537"/>
              </p:ext>
            </p:extLst>
          </p:nvPr>
        </p:nvGraphicFramePr>
        <p:xfrm>
          <a:off x="206114" y="4128225"/>
          <a:ext cx="4109854" cy="2144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="" xmlns:p14="http://schemas.microsoft.com/office/powerpoint/2010/main" val="2212395931"/>
              </p:ext>
            </p:extLst>
          </p:nvPr>
        </p:nvGraphicFramePr>
        <p:xfrm>
          <a:off x="8257032" y="4283675"/>
          <a:ext cx="3694176" cy="1970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1307109233"/>
              </p:ext>
            </p:extLst>
          </p:nvPr>
        </p:nvGraphicFramePr>
        <p:xfrm>
          <a:off x="4403715" y="2852529"/>
          <a:ext cx="3758829" cy="171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456149" y="2282406"/>
            <a:ext cx="381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Математика  9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00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46" y="142852"/>
            <a:ext cx="729466" cy="74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57613" y="101983"/>
            <a:ext cx="9920583" cy="50006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algn="ctr"/>
            <a:r>
              <a:rPr lang="ru" sz="2400" b="1" dirty="0" smtClean="0">
                <a:solidFill>
                  <a:schemeClr val="tx1"/>
                </a:solidFill>
                <a:latin typeface="Century Gothic" pitchFamily="34" charset="0"/>
              </a:rPr>
              <a:t>ЕГЭ-2020</a:t>
            </a:r>
            <a:endParaRPr lang="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311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Инфраструктура 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850" y="4573513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70866556"/>
              </p:ext>
            </p:extLst>
          </p:nvPr>
        </p:nvGraphicFramePr>
        <p:xfrm>
          <a:off x="231602" y="899840"/>
          <a:ext cx="11714306" cy="5450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5770"/>
                <a:gridCol w="2620044"/>
                <a:gridCol w="2468880"/>
                <a:gridCol w="2719612"/>
              </a:tblGrid>
              <a:tr h="3267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предмет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8" marR="91428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2020 </a:t>
                      </a:r>
                      <a:r>
                        <a:rPr lang="ru-RU" sz="2000" baseline="0" dirty="0" smtClean="0"/>
                        <a:t>год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584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Всего</a:t>
                      </a:r>
                      <a:r>
                        <a:rPr lang="ru-RU" sz="1800" b="1" baseline="0" dirty="0" smtClean="0"/>
                        <a:t> </a:t>
                      </a:r>
                    </a:p>
                    <a:p>
                      <a:pPr algn="ctr"/>
                      <a:r>
                        <a:rPr lang="ru-RU" sz="1800" b="1" baseline="0" dirty="0" smtClean="0"/>
                        <a:t>сдавали</a:t>
                      </a:r>
                      <a:endParaRPr lang="ru-RU" sz="18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Средний балл район</a:t>
                      </a:r>
                      <a:endParaRPr lang="ru-RU" sz="18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Средний балл по Воронежской области 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68571" marR="68571" marT="0" marB="0"/>
                </a:tc>
              </a:tr>
              <a:tr h="42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Русский </a:t>
                      </a:r>
                      <a:r>
                        <a:rPr lang="ru-RU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язык</a:t>
                      </a: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102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63,5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70,0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91428" marR="91428"/>
                </a:tc>
              </a:tr>
              <a:tr h="44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Математика </a:t>
                      </a:r>
                      <a:r>
                        <a:rPr lang="ru-RU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ПУ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44,7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53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91428" marR="91428"/>
                </a:tc>
              </a:tr>
              <a:tr h="44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Обществознание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49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51,6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53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Физика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effectLst/>
                        </a:rPr>
                        <a:t>47,5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53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История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48,5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Биология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51,8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49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>
                    <a:solidFill>
                      <a:srgbClr val="33CC33"/>
                    </a:solidFill>
                  </a:tcPr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Химия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56,8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>
                    <a:solidFill>
                      <a:srgbClr val="00CC00"/>
                    </a:solidFill>
                  </a:tcPr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Литература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56,5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География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  <a:tr h="44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Английский язык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Информатика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28" marR="91428"/>
                </a:tc>
              </a:tr>
            </a:tbl>
          </a:graphicData>
        </a:graphic>
      </p:graphicFrame>
      <p:graphicFrame>
        <p:nvGraphicFramePr>
          <p:cNvPr id="31" name="Диаграмма 30"/>
          <p:cNvGraphicFramePr/>
          <p:nvPr>
            <p:extLst/>
          </p:nvPr>
        </p:nvGraphicFramePr>
        <p:xfrm>
          <a:off x="605319" y="4821042"/>
          <a:ext cx="3781374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5007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40" y="73670"/>
            <a:ext cx="828401" cy="71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59561" y="138700"/>
            <a:ext cx="9920583" cy="42862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algn="ctr"/>
            <a:r>
              <a:rPr lang="ru" sz="2000" b="1" dirty="0" smtClean="0">
                <a:solidFill>
                  <a:schemeClr val="tx1"/>
                </a:solidFill>
                <a:latin typeface="Century Gothic" pitchFamily="34" charset="0"/>
              </a:rPr>
              <a:t>ЕГЭ-2020</a:t>
            </a:r>
            <a:endParaRPr lang="ru" sz="2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850" y="4573513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graphicFrame>
        <p:nvGraphicFramePr>
          <p:cNvPr id="31" name="Диаграмма 30"/>
          <p:cNvGraphicFramePr/>
          <p:nvPr>
            <p:extLst/>
          </p:nvPr>
        </p:nvGraphicFramePr>
        <p:xfrm>
          <a:off x="636937" y="5193899"/>
          <a:ext cx="3839871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2484564680"/>
              </p:ext>
            </p:extLst>
          </p:nvPr>
        </p:nvGraphicFramePr>
        <p:xfrm>
          <a:off x="794" y="928670"/>
          <a:ext cx="5666578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43610" y="571480"/>
            <a:ext cx="2666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+mj-lt"/>
                <a:cs typeface="Times New Roman" pitchFamily="18" charset="0"/>
              </a:rPr>
              <a:t>Русский язык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39074" y="714356"/>
            <a:ext cx="3072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Математика профиль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5406" y="2786058"/>
            <a:ext cx="28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Обществознание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74503" y="4538917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Биология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59561" y="4716719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Физика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="" xmlns:p14="http://schemas.microsoft.com/office/powerpoint/2010/main" val="2983467568"/>
              </p:ext>
            </p:extLst>
          </p:nvPr>
        </p:nvGraphicFramePr>
        <p:xfrm>
          <a:off x="5738810" y="1071547"/>
          <a:ext cx="5715040" cy="162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865806584"/>
              </p:ext>
            </p:extLst>
          </p:nvPr>
        </p:nvGraphicFramePr>
        <p:xfrm>
          <a:off x="794" y="3071810"/>
          <a:ext cx="602376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6" name="Диаграмма 25"/>
          <p:cNvGraphicFramePr/>
          <p:nvPr>
            <p:extLst/>
          </p:nvPr>
        </p:nvGraphicFramePr>
        <p:xfrm>
          <a:off x="6846957" y="4892039"/>
          <a:ext cx="4832439" cy="182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="" xmlns:p14="http://schemas.microsoft.com/office/powerpoint/2010/main" val="607392396"/>
              </p:ext>
            </p:extLst>
          </p:nvPr>
        </p:nvGraphicFramePr>
        <p:xfrm>
          <a:off x="-821092" y="5000636"/>
          <a:ext cx="6596076" cy="1822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="" xmlns:p14="http://schemas.microsoft.com/office/powerpoint/2010/main" val="2886791739"/>
              </p:ext>
            </p:extLst>
          </p:nvPr>
        </p:nvGraphicFramePr>
        <p:xfrm>
          <a:off x="6644363" y="3027396"/>
          <a:ext cx="5269030" cy="1740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7813745" y="2609508"/>
            <a:ext cx="228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История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0431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325980137"/>
              </p:ext>
            </p:extLst>
          </p:nvPr>
        </p:nvGraphicFramePr>
        <p:xfrm>
          <a:off x="240112" y="1124744"/>
          <a:ext cx="11642366" cy="4447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944" y="214290"/>
            <a:ext cx="952383" cy="76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000756" y="285729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Century Gothic" pitchFamily="34" charset="0"/>
              </a:rPr>
              <a:t>ЕГЭ РУССКИЙ ЯЗЫК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76944" y="5298303"/>
            <a:ext cx="1972597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89 </a:t>
            </a:r>
            <a:r>
              <a:rPr lang="ru-RU" b="1" dirty="0">
                <a:solidFill>
                  <a:schemeClr val="tx1"/>
                </a:solidFill>
                <a:latin typeface="Century Gothic" pitchFamily="34" charset="0"/>
              </a:rPr>
              <a:t>БАЛЛОВ 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2686373" y="5468071"/>
            <a:ext cx="1151978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</a:t>
            </a:r>
            <a:r>
              <a:rPr lang="ru-RU" dirty="0"/>
              <a:t>чел.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461" y="5480168"/>
            <a:ext cx="34559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Хохольский</a:t>
            </a:r>
            <a:r>
              <a:rPr lang="ru-RU" b="1" dirty="0"/>
              <a:t> </a:t>
            </a:r>
            <a:r>
              <a:rPr lang="ru-RU" sz="2000" b="1" dirty="0"/>
              <a:t>лицей</a:t>
            </a:r>
          </a:p>
          <a:p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75461" y="5812018"/>
            <a:ext cx="34559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Гремяченская СОШ</a:t>
            </a:r>
            <a:endParaRPr lang="ru-RU" sz="2000" b="1" dirty="0"/>
          </a:p>
          <a:p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129078" y="6117680"/>
            <a:ext cx="34559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Костенская</a:t>
            </a:r>
            <a:r>
              <a:rPr lang="ru-RU" sz="2000" b="1" dirty="0" smtClean="0"/>
              <a:t> СОШ</a:t>
            </a:r>
            <a:endParaRPr lang="ru-RU" sz="2000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160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67" y="137160"/>
            <a:ext cx="749950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219456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цели и задачи развития образования до 2030 года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3192" y="1088136"/>
            <a:ext cx="5020056" cy="103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Указ Президента Российской Федерации от 21 июля 2020 г. №474 «О национальных целях развития Российской Федерации на период до 2030 года»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1087" y="2412230"/>
            <a:ext cx="5254452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сохранение населения, здоровье и благополучие людей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3617" y="2933438"/>
            <a:ext cx="518456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возможности для самореализации и развития талантов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1085" y="3427214"/>
            <a:ext cx="4063613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комфортная и безопасная среда для жизни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85928" y="3919651"/>
            <a:ext cx="454152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достойный, эффективный труд и успешное предпринимательство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1140" y="4588502"/>
            <a:ext cx="2573269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цифровая трансформация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95544" y="2900874"/>
            <a:ext cx="6202680" cy="43088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вхождение Российской Федерации в число десяти ведущих стран мира по качеству общего образования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519928" y="3383274"/>
            <a:ext cx="6205728" cy="7694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обучающихся;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74208" y="4234779"/>
            <a:ext cx="6224016" cy="6001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обеспечение присутствия Российской Федерации в числе десяти ведущих стран мира по объему научных исследований и разработок, в том числе за счет создания эффективной системы высшего образования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22976" y="4864608"/>
            <a:ext cx="6181344" cy="6001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создание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497068" y="6199401"/>
            <a:ext cx="6199632" cy="6001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достижение "цифровой зрелости" ключевых отраслей экономики и социальной сферы, в том числе здравоохранения и образования, а также государственного управления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495544" y="5517172"/>
            <a:ext cx="6208776" cy="6001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увеличение доли граждан, занимающихся волонтерской (добровольческой) деятельностью или вовлеченных в деятельность волонтерских (добровольческих) организаций, до 15 процентов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3408" y="886967"/>
            <a:ext cx="3493008" cy="195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6807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2545956169"/>
              </p:ext>
            </p:extLst>
          </p:nvPr>
        </p:nvGraphicFramePr>
        <p:xfrm>
          <a:off x="238084" y="1285860"/>
          <a:ext cx="11356614" cy="430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646" y="214290"/>
            <a:ext cx="106523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66845" y="285729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Century Gothic" pitchFamily="34" charset="0"/>
              </a:rPr>
              <a:t>ЕГЭ МАТЕМАТИКА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52465" y="5500703"/>
            <a:ext cx="1972597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78 </a:t>
            </a:r>
            <a:r>
              <a:rPr lang="ru-RU" b="1" dirty="0">
                <a:solidFill>
                  <a:schemeClr val="tx1"/>
                </a:solidFill>
                <a:latin typeface="Century Gothic" pitchFamily="34" charset="0"/>
              </a:rPr>
              <a:t>БАЛЛОВ 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3167042" y="5715016"/>
            <a:ext cx="1151978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itchFamily="34" charset="0"/>
              </a:rPr>
              <a:t>1 чел.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5802" y="5643579"/>
            <a:ext cx="345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entury Gothic" pitchFamily="34" charset="0"/>
              </a:rPr>
              <a:t>Хохольский лицей</a:t>
            </a:r>
          </a:p>
          <a:p>
            <a:endParaRPr lang="ru-RU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0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568" y="162207"/>
            <a:ext cx="798560" cy="77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881159" y="214291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Bookman Old Style" pitchFamily="18" charset="0"/>
              </a:rPr>
              <a:t>ЕГЭ ПРЕДМЕТЫ ПО ВЫБОРУ  </a:t>
            </a:r>
          </a:p>
        </p:txBody>
      </p:sp>
      <p:sp>
        <p:nvSpPr>
          <p:cNvPr id="6" name="Выноска 2 5"/>
          <p:cNvSpPr/>
          <p:nvPr/>
        </p:nvSpPr>
        <p:spPr>
          <a:xfrm>
            <a:off x="609848" y="1054899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Обществознание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0569" y="1902933"/>
            <a:ext cx="3765084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85 баллов </a:t>
            </a:r>
            <a:r>
              <a:rPr lang="ru-RU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- ученица Хохольского лицея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4" name="Выноска 2 13"/>
          <p:cNvSpPr/>
          <p:nvPr/>
        </p:nvSpPr>
        <p:spPr>
          <a:xfrm>
            <a:off x="536434" y="3492343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solidFill>
            <a:schemeClr val="accent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Химия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0568" y="4531264"/>
            <a:ext cx="3445565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99 баллов </a:t>
            </a:r>
            <a:r>
              <a:rPr lang="ru-RU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– ученик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Хохольского лицея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8" name="Выноска 2 17"/>
          <p:cNvSpPr/>
          <p:nvPr/>
        </p:nvSpPr>
        <p:spPr>
          <a:xfrm>
            <a:off x="9038535" y="3419191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Литература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81216" y="4632379"/>
            <a:ext cx="3525078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80 баллов </a:t>
            </a:r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ученица </a:t>
            </a:r>
            <a:r>
              <a:rPr lang="ru-RU" b="1" dirty="0" err="1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Гремяченской</a:t>
            </a: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 СОШ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6" name="Выноска 2 15"/>
          <p:cNvSpPr/>
          <p:nvPr/>
        </p:nvSpPr>
        <p:spPr>
          <a:xfrm>
            <a:off x="9039476" y="1009615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Физика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666922" y="1986742"/>
            <a:ext cx="3439372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74 баллов </a:t>
            </a:r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-  ученик  </a:t>
            </a:r>
            <a:r>
              <a:rPr lang="ru-RU" b="1" dirty="0" err="1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Гремяченской</a:t>
            </a: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 СОШ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0" name="Выноска 2 19"/>
          <p:cNvSpPr/>
          <p:nvPr/>
        </p:nvSpPr>
        <p:spPr>
          <a:xfrm>
            <a:off x="5218821" y="1045755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История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763971" y="2022882"/>
            <a:ext cx="3439372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75 баллов </a:t>
            </a:r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-  ученик  </a:t>
            </a:r>
            <a:r>
              <a:rPr lang="ru-RU" b="1" dirty="0" err="1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Хохольской</a:t>
            </a: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 СОШ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2" name="Выноска 2 21"/>
          <p:cNvSpPr/>
          <p:nvPr/>
        </p:nvSpPr>
        <p:spPr>
          <a:xfrm>
            <a:off x="5168595" y="3526293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Биология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73094" y="4632379"/>
            <a:ext cx="3439372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84 балла </a:t>
            </a:r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-  ученик  </a:t>
            </a: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Хохольского лицея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4" name="Выноска 2 23"/>
          <p:cNvSpPr/>
          <p:nvPr/>
        </p:nvSpPr>
        <p:spPr>
          <a:xfrm>
            <a:off x="582416" y="1064043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solidFill>
            <a:schemeClr val="accent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Обществознание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25" name="Выноска 2 24"/>
          <p:cNvSpPr/>
          <p:nvPr/>
        </p:nvSpPr>
        <p:spPr>
          <a:xfrm>
            <a:off x="9011103" y="3428335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solidFill>
            <a:schemeClr val="accent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Литература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6" name="Выноска 2 25"/>
          <p:cNvSpPr/>
          <p:nvPr/>
        </p:nvSpPr>
        <p:spPr>
          <a:xfrm>
            <a:off x="9021188" y="1009615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solidFill>
            <a:schemeClr val="accent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Физика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7" name="Выноска 2 26"/>
          <p:cNvSpPr/>
          <p:nvPr/>
        </p:nvSpPr>
        <p:spPr>
          <a:xfrm>
            <a:off x="5191389" y="1000035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solidFill>
            <a:schemeClr val="accent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История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8" name="Выноска 2 27"/>
          <p:cNvSpPr/>
          <p:nvPr/>
        </p:nvSpPr>
        <p:spPr>
          <a:xfrm>
            <a:off x="5141163" y="3535437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solidFill>
            <a:schemeClr val="accent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Биология </a:t>
            </a:r>
            <a:endParaRPr lang="ru-RU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10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46" y="142853"/>
            <a:ext cx="785818" cy="98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81093" y="214290"/>
            <a:ext cx="9921179" cy="50006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algn="ctr"/>
            <a:r>
              <a:rPr lang="ru" sz="1800" b="1" dirty="0">
                <a:solidFill>
                  <a:schemeClr val="tx1"/>
                </a:solidFill>
                <a:latin typeface="Arial"/>
              </a:rPr>
              <a:t>ЕГЭ - </a:t>
            </a:r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2020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311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Инфраструктура 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850" y="4573513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877577" y="1136082"/>
            <a:ext cx="2580731" cy="5743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9959198"/>
              </p:ext>
            </p:extLst>
          </p:nvPr>
        </p:nvGraphicFramePr>
        <p:xfrm>
          <a:off x="451778" y="1123449"/>
          <a:ext cx="10850590" cy="5256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3045"/>
                <a:gridCol w="1433329"/>
                <a:gridCol w="1558035"/>
                <a:gridCol w="1070413"/>
                <a:gridCol w="1014984"/>
                <a:gridCol w="1082173"/>
                <a:gridCol w="959822"/>
                <a:gridCol w="1158789"/>
              </a:tblGrid>
              <a:tr h="825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 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сдававших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Не преодолели мин. порог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 </a:t>
                      </a:r>
                      <a:r>
                        <a:rPr lang="ru-RU" sz="1600" dirty="0" smtClean="0">
                          <a:effectLst/>
                        </a:rPr>
                        <a:t>54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55-69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70-84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85-99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5/4,9%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23/22,5%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37/36,2%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27/26,4%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10/9,8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П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/13,7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31/53,4%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/15,5%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10/17,2%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/28,5%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12/24,4%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20/40,8%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 2,04%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 2,04%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Физика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4/12,5%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20/62,5%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6/18,7%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2/6,2%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1/5,8%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10/58,8%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5/29,4%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1/5,8%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Химия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1/5,8%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9/52,9%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2/11,7%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4/23,5%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1/5,8%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2/7,6%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17/65,3%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5/19,2%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2/7,6%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Литература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3/50%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1/16,6%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2/33,3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Информатика 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1/100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География 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3/75%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1/25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Английский язык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1/50%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1/50%</a:t>
                      </a: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0607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54479" y="188640"/>
            <a:ext cx="10205413" cy="5520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Century Gothic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2000" b="1" i="1" dirty="0">
                <a:latin typeface="Century Gothic" pitchFamily="34" charset="0"/>
                <a:cs typeface="Times New Roman" pitchFamily="18" charset="0"/>
              </a:rPr>
              <a:t>Медалисты</a:t>
            </a: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11528990" y="6407946"/>
            <a:ext cx="487617" cy="365125"/>
          </a:xfrm>
        </p:spPr>
        <p:txBody>
          <a:bodyPr/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graphicFrame>
        <p:nvGraphicFramePr>
          <p:cNvPr id="22" name="Диаграмма 21"/>
          <p:cNvGraphicFramePr/>
          <p:nvPr>
            <p:extLst/>
          </p:nvPr>
        </p:nvGraphicFramePr>
        <p:xfrm>
          <a:off x="4524365" y="2214554"/>
          <a:ext cx="7126925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22" y="1162040"/>
            <a:ext cx="2584368" cy="1052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10183" y="1357299"/>
            <a:ext cx="5955889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entury Gothic" pitchFamily="34" charset="0"/>
                <a:cs typeface="Arial" pitchFamily="34" charset="0"/>
              </a:rPr>
              <a:t>Количество выпускников 11 классов, получивших аттестат особого образца медаль 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«За особые успехи в учении»</a:t>
            </a:r>
          </a:p>
        </p:txBody>
      </p:sp>
      <p:pic>
        <p:nvPicPr>
          <p:cNvPr id="21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085" y="142852"/>
            <a:ext cx="1068605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81686" y="3357562"/>
            <a:ext cx="382000" cy="571504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850392" y="2807208"/>
            <a:ext cx="3520440" cy="1042416"/>
          </a:xfrm>
          <a:prstGeom prst="roundRect">
            <a:avLst/>
          </a:prstGeom>
          <a:solidFill>
            <a:srgbClr val="00CC0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Без учета результатов ЕГЭ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569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713232"/>
            <a:ext cx="4910328" cy="1399032"/>
          </a:xfr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Школы </a:t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 низкими результатам обучения:</a:t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МКОУ «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Староникольская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СОШ»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МКОУ «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Устьевская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СОШ»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МКОУ «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Яблоченская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СОШ»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90979" y="633200"/>
            <a:ext cx="5433600" cy="17145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Школы «зоны</a:t>
            </a:r>
            <a:r>
              <a:rPr kumimoji="0" lang="ru-RU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риска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»: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МБОУ «</a:t>
            </a:r>
            <a:r>
              <a:rPr lang="ru-RU" sz="2000" noProof="0" dirty="0" err="1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Гремяченская</a:t>
            </a:r>
            <a:r>
              <a:rPr lang="ru-RU" sz="2000" noProof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СОШ»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МБОУ «Орловская СОШ»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МКОУ «</a:t>
            </a:r>
            <a:r>
              <a:rPr lang="ru-RU" sz="2000" noProof="0" dirty="0" err="1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Семидесятская</a:t>
            </a:r>
            <a:r>
              <a:rPr lang="ru-RU" sz="2000" noProof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СОШ»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МБОУ «</a:t>
            </a:r>
            <a:r>
              <a:rPr kumimoji="0" lang="ru-RU" sz="200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Хохольская</a:t>
            </a:r>
            <a:r>
              <a:rPr kumimoji="0" lang="ru-RU" sz="20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СОШ</a:t>
            </a:r>
            <a:r>
              <a:rPr kumimoji="0" lang="ru-RU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МКОУ «</a:t>
            </a:r>
            <a:r>
              <a:rPr lang="ru-RU" sz="2000" noProof="0" dirty="0" err="1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Гремяченская</a:t>
            </a:r>
            <a:r>
              <a:rPr lang="ru-RU" sz="2000" noProof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ООШ»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80960" y="4929198"/>
            <a:ext cx="5334037" cy="15001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Организации, характеризующиеся высокой эффективностью: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МБОУ «Хохольский лицей»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МБОУ «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Хохольская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СОШ»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9944" y="5001768"/>
            <a:ext cx="5504688" cy="11757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Организации, характеризующиеся высокой эффективностью инновационной деятельностью:</a:t>
            </a:r>
          </a:p>
          <a:p>
            <a:pPr algn="ctr">
              <a:lnSpc>
                <a:spcPct val="80000"/>
              </a:lnSpc>
            </a:pP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МБОУ «Хохольский лицей»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11"/>
          <p:cNvGrpSpPr/>
          <p:nvPr/>
        </p:nvGrpSpPr>
        <p:grpSpPr>
          <a:xfrm>
            <a:off x="2570655" y="2414016"/>
            <a:ext cx="7387416" cy="2308156"/>
            <a:chOff x="1679507" y="2491426"/>
            <a:chExt cx="5137348" cy="2551110"/>
          </a:xfrm>
        </p:grpSpPr>
        <p:sp>
          <p:nvSpPr>
            <p:cNvPr id="8" name="Стрелка вправо 7"/>
            <p:cNvSpPr/>
            <p:nvPr/>
          </p:nvSpPr>
          <p:spPr>
            <a:xfrm rot="19307578">
              <a:off x="5934466" y="2618593"/>
              <a:ext cx="865198" cy="61279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 вправо 8"/>
            <p:cNvSpPr/>
            <p:nvPr/>
          </p:nvSpPr>
          <p:spPr>
            <a:xfrm rot="2192362">
              <a:off x="6011139" y="4513746"/>
              <a:ext cx="805716" cy="528790"/>
            </a:xfrm>
            <a:prstGeom prst="rightArrow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трелка вправо 9"/>
            <p:cNvSpPr/>
            <p:nvPr/>
          </p:nvSpPr>
          <p:spPr>
            <a:xfrm rot="13101947">
              <a:off x="1942833" y="2491426"/>
              <a:ext cx="928694" cy="71438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/>
            <p:cNvSpPr/>
            <p:nvPr/>
          </p:nvSpPr>
          <p:spPr>
            <a:xfrm rot="8623931">
              <a:off x="1679507" y="4563898"/>
              <a:ext cx="728213" cy="47072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025322" y="2987481"/>
              <a:ext cx="4357686" cy="1545183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200" b="1" dirty="0" smtClean="0">
                  <a:latin typeface="Times New Roman" pitchFamily="18" charset="0"/>
                  <a:cs typeface="Times New Roman" pitchFamily="18" charset="0"/>
                </a:rPr>
                <a:t>МОНИТОРИНГ общеобразовательных учреждений Воронежской области на предмет </a:t>
              </a:r>
            </a:p>
            <a:p>
              <a:pPr algn="ctr"/>
              <a:r>
                <a:rPr lang="ru-RU" sz="2200" b="1" u="sng" dirty="0" smtClean="0">
                  <a:latin typeface="Times New Roman" pitchFamily="18" charset="0"/>
                  <a:cs typeface="Times New Roman" pitchFamily="18" charset="0"/>
                </a:rPr>
                <a:t>качества образования</a:t>
              </a:r>
            </a:p>
            <a:p>
              <a:pPr algn="ctr"/>
              <a:r>
                <a:rPr lang="ru-RU" b="1" u="sng" dirty="0" smtClean="0">
                  <a:latin typeface="Times New Roman" pitchFamily="18" charset="0"/>
                  <a:cs typeface="Times New Roman" pitchFamily="18" charset="0"/>
                </a:rPr>
                <a:t>(приказ департамента от 19.06.2020 № 554)</a:t>
              </a:r>
              <a:endParaRPr lang="ru-RU" b="1" u="sng" dirty="0"/>
            </a:p>
          </p:txBody>
        </p:sp>
      </p:grpSp>
      <p:pic>
        <p:nvPicPr>
          <p:cNvPr id="1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70" y="124565"/>
            <a:ext cx="683746" cy="853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64981" y="113706"/>
            <a:ext cx="9921179" cy="4623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</a:t>
            </a:r>
            <a:r>
              <a:rPr kumimoji="0" lang="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езультаты</a:t>
            </a:r>
            <a:r>
              <a:rPr kumimoji="0" lang="ru" sz="1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образовательной деятельности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60" y="214290"/>
            <a:ext cx="841370" cy="100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70722" y="315441"/>
            <a:ext cx="9998902" cy="41805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Century Gothic" pitchFamily="34" charset="0"/>
              </a:rPr>
              <a:t>Р</a:t>
            </a:r>
            <a:r>
              <a:rPr lang="ru" sz="1800" b="1" dirty="0" smtClean="0">
                <a:solidFill>
                  <a:schemeClr val="tx1"/>
                </a:solidFill>
                <a:latin typeface="Century Gothic" pitchFamily="34" charset="0"/>
              </a:rPr>
              <a:t>ейтингование учреждений образования </a:t>
            </a:r>
            <a:endParaRPr lang="ru" sz="18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1830" y="2243700"/>
            <a:ext cx="5856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место – МБОУ «Хохольский лицей»</a:t>
            </a:r>
          </a:p>
          <a:p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место МБОУ «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Хохольская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СОШ»</a:t>
            </a:r>
          </a:p>
          <a:p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1500" y="1214397"/>
            <a:ext cx="4240430" cy="741481"/>
          </a:xfrm>
          <a:prstGeom prst="roundRect">
            <a:avLst/>
          </a:prstGeom>
          <a:solidFill>
            <a:srgbClr val="00CC00"/>
          </a:solidFill>
          <a:ln>
            <a:solidFill>
              <a:srgbClr val="008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ТОП 50 ЛУЧШИХ ШКОЛ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Воронежской области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9672" y="3219061"/>
            <a:ext cx="4949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/>
            <a:r>
              <a:rPr lang="ru-RU" b="1" dirty="0" smtClean="0">
                <a:solidFill>
                  <a:srgbClr val="008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МБОУ «Хохольский лицей» </a:t>
            </a:r>
            <a:endParaRPr lang="ru-RU" dirty="0" smtClean="0">
              <a:solidFill>
                <a:srgbClr val="008000"/>
              </a:solidFill>
            </a:endParaRPr>
          </a:p>
          <a:p>
            <a:pPr marL="285750" indent="-285750" algn="just"/>
            <a:r>
              <a:rPr lang="ru-RU" dirty="0" smtClean="0">
                <a:solidFill>
                  <a:srgbClr val="008000"/>
                </a:solidFill>
              </a:rPr>
              <a:t>    </a:t>
            </a:r>
            <a:r>
              <a:rPr lang="ru-RU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«Разработка, апробация и внедрение новых механизмов, форм и методов управления образованием на разных уровнях, в том числе с использованием современных технологий»</a:t>
            </a:r>
            <a:endParaRPr lang="ru-RU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00924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986" name="AutoShape 2" descr="Средняя Общеобразовательная Школа №109 г. Челябинск - Региональная инновационная  площад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7" name="Picture 3" descr="E:\Ноутбук\Документы\раб стол\новоселова\Августовкое совещание\Августовка 2020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0429" y="812292"/>
            <a:ext cx="193357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E:\Ноутбук\Документы\раб стол\новоселова\Августовкое совещание\Августовка 2020\png-clipart-boy-reading-book-reading-book-child-kid-reading-hand-comic-boo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9159" y="2127378"/>
            <a:ext cx="1711213" cy="1521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460" y="214291"/>
            <a:ext cx="824295" cy="87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544007" y="180633"/>
            <a:ext cx="9998902" cy="41805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Выявление и поддержка талантливой молодежи</a:t>
            </a:r>
            <a:endParaRPr lang="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 rot="12042650">
            <a:off x="4090270" y="1717497"/>
            <a:ext cx="759256" cy="344803"/>
          </a:xfrm>
          <a:prstGeom prst="notchedRightArrow">
            <a:avLst>
              <a:gd name="adj1" fmla="val 39400"/>
              <a:gd name="adj2" fmla="val 59093"/>
            </a:avLst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3776" y="1298448"/>
            <a:ext cx="3401568" cy="530352"/>
          </a:xfrm>
          <a:prstGeom prst="roundRect">
            <a:avLst/>
          </a:prstGeom>
          <a:solidFill>
            <a:srgbClr val="CCFFCC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Всероссийская олимпиада школьников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82880" y="1938528"/>
            <a:ext cx="1719072" cy="62179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Муниципальный этап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286 чел.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670304" y="2310384"/>
            <a:ext cx="1630680" cy="62179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Региональный этап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29 чел.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075432" y="2691384"/>
            <a:ext cx="1642872" cy="62179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Призеры регионального этапа  - 6 чел.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0184" y="3800856"/>
            <a:ext cx="3401568" cy="530352"/>
          </a:xfrm>
          <a:prstGeom prst="roundRect">
            <a:avLst/>
          </a:prstGeom>
          <a:solidFill>
            <a:srgbClr val="66FF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Профильные смены для одаренных детей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545592" y="4632960"/>
            <a:ext cx="1719072" cy="621792"/>
          </a:xfrm>
          <a:prstGeom prst="homePlate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«Репное»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12 чел.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2782824" y="4712208"/>
            <a:ext cx="1630680" cy="621792"/>
          </a:xfrm>
          <a:prstGeom prst="homePlate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«Сириус»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3чел.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 rot="9879932">
            <a:off x="4204410" y="3449430"/>
            <a:ext cx="676501" cy="244589"/>
          </a:xfrm>
          <a:prstGeom prst="notchedRightArrow">
            <a:avLst>
              <a:gd name="adj1" fmla="val 39400"/>
              <a:gd name="adj2" fmla="val 59093"/>
            </a:avLst>
          </a:prstGeom>
          <a:solidFill>
            <a:srgbClr val="66FFFF"/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с вырезом 15"/>
          <p:cNvSpPr/>
          <p:nvPr/>
        </p:nvSpPr>
        <p:spPr>
          <a:xfrm rot="1314894">
            <a:off x="6450394" y="3360643"/>
            <a:ext cx="861271" cy="300004"/>
          </a:xfrm>
          <a:prstGeom prst="notchedRightArrow">
            <a:avLst>
              <a:gd name="adj1" fmla="val 39400"/>
              <a:gd name="adj2" fmla="val 59093"/>
            </a:avLst>
          </a:prstGeom>
          <a:ln>
            <a:solidFill>
              <a:srgbClr val="FF66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949184" y="3706368"/>
            <a:ext cx="3401568" cy="530352"/>
          </a:xfrm>
          <a:prstGeom prst="roundRect">
            <a:avLst/>
          </a:prstGeom>
          <a:solidFill>
            <a:srgbClr val="FFCC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Arial" pitchFamily="34" charset="0"/>
                <a:cs typeface="Arial" pitchFamily="34" charset="0"/>
              </a:rPr>
              <a:t>Профориентационные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мероприятия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7571232" y="4776216"/>
            <a:ext cx="2203704" cy="609600"/>
          </a:xfrm>
          <a:prstGeom prst="homePlate">
            <a:avLst/>
          </a:prstGeom>
          <a:solidFill>
            <a:srgbClr val="FFCC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Он-лайн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уроки «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ПроеКТОриЯ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678 чел.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9902952" y="4809744"/>
            <a:ext cx="2167128" cy="621792"/>
          </a:xfrm>
          <a:prstGeom prst="homePlate">
            <a:avLst/>
          </a:prstGeom>
          <a:solidFill>
            <a:srgbClr val="FFCC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Федеральный проект «Билет в будущее»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237 чел.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24344" y="701040"/>
            <a:ext cx="4151376" cy="1072896"/>
          </a:xfrm>
          <a:prstGeom prst="roundRect">
            <a:avLst/>
          </a:prstGeom>
          <a:solidFill>
            <a:srgbClr val="FF9999"/>
          </a:solidFill>
          <a:ln>
            <a:solidFill>
              <a:srgbClr val="FF33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Конкурсы, интеллектуальные соревнования, в рамках регионального календаря образовательных событий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6373368" y="1892808"/>
            <a:ext cx="2200656" cy="621792"/>
          </a:xfrm>
          <a:prstGeom prst="homePlate">
            <a:avLst/>
          </a:prstGeom>
          <a:solidFill>
            <a:srgbClr val="FF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24 конкурса различного уровня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8180832" y="2209800"/>
            <a:ext cx="2167128" cy="621792"/>
          </a:xfrm>
          <a:prstGeom prst="homePlate">
            <a:avLst/>
          </a:prstGeom>
          <a:solidFill>
            <a:srgbClr val="FF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161 участник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9823704" y="2654808"/>
            <a:ext cx="2167128" cy="621792"/>
          </a:xfrm>
          <a:prstGeom prst="homePlate">
            <a:avLst/>
          </a:prstGeom>
          <a:solidFill>
            <a:srgbClr val="FF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35 победителей и призеров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трелка вправо с вырезом 23"/>
          <p:cNvSpPr/>
          <p:nvPr/>
        </p:nvSpPr>
        <p:spPr>
          <a:xfrm rot="5400000">
            <a:off x="5381627" y="3836295"/>
            <a:ext cx="530349" cy="246122"/>
          </a:xfrm>
          <a:prstGeom prst="notchedRightArrow">
            <a:avLst>
              <a:gd name="adj1" fmla="val 39400"/>
              <a:gd name="adj2" fmla="val 59093"/>
            </a:avLst>
          </a:prstGeom>
          <a:solidFill>
            <a:srgbClr val="00FF00"/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465320" y="4300728"/>
            <a:ext cx="2721864" cy="509016"/>
          </a:xfrm>
          <a:prstGeom prst="roundRect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Реестр одаренных детей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5138928" y="5166360"/>
            <a:ext cx="1630680" cy="621792"/>
          </a:xfrm>
          <a:prstGeom prst="homePlat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16 чел.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трелка вправо с вырезом 27"/>
          <p:cNvSpPr/>
          <p:nvPr/>
        </p:nvSpPr>
        <p:spPr>
          <a:xfrm rot="19936250">
            <a:off x="5855840" y="1773298"/>
            <a:ext cx="689906" cy="243544"/>
          </a:xfrm>
          <a:prstGeom prst="notchedRightArrow">
            <a:avLst>
              <a:gd name="adj1" fmla="val 39400"/>
              <a:gd name="adj2" fmla="val 59093"/>
            </a:avLst>
          </a:prstGeom>
          <a:solidFill>
            <a:srgbClr val="FF9999"/>
          </a:solidFill>
          <a:ln>
            <a:solidFill>
              <a:srgbClr val="FF33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67" y="137160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219456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и структура сети  как основа  реализации задач в дополнительном образовании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3408731976"/>
              </p:ext>
            </p:extLst>
          </p:nvPr>
        </p:nvGraphicFramePr>
        <p:xfrm>
          <a:off x="495808" y="1536193"/>
          <a:ext cx="3902456" cy="2029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301611" y="923544"/>
            <a:ext cx="4279534" cy="603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Контингент учреждений дополнительного образования  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484632" y="4425697"/>
          <a:ext cx="4581144" cy="2039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911211" y="3755136"/>
            <a:ext cx="3377325" cy="48768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Средняя заработная плата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70178" y="1313688"/>
            <a:ext cx="4748926" cy="1475232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2879 учащихся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задействованы в реализации программ дополнительного образования в  школах и детских садах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1994" y="3685032"/>
            <a:ext cx="4529469" cy="1459992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87,6 %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охват дополнительным образованием </a:t>
            </a:r>
          </a:p>
        </p:txBody>
      </p:sp>
    </p:spTree>
    <p:extLst>
      <p:ext uri="{BB962C8B-B14F-4D97-AF65-F5344CB8AC3E}">
        <p14:creationId xmlns="" xmlns:p14="http://schemas.microsoft.com/office/powerpoint/2010/main" val="284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67" y="137160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219456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</a:t>
            </a:r>
            <a:r>
              <a:rPr kumimoji="0" lang="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оздание</a:t>
            </a:r>
            <a:r>
              <a:rPr kumimoji="0" lang="ru" sz="1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условий для реализации программ дополнительного образования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04672" y="1188720"/>
            <a:ext cx="3712464" cy="5394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дополнительных мест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62672" y="1258824"/>
            <a:ext cx="3694176" cy="5608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условий для занятий физической культурой и спортом  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07008" y="1871472"/>
            <a:ext cx="2795016" cy="4328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Дом детского творчества 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40536" y="2380488"/>
            <a:ext cx="2795016" cy="4632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направления</a:t>
            </a:r>
          </a:p>
          <a:p>
            <a:pPr algn="ctr"/>
            <a:r>
              <a:rPr lang="ru-RU" dirty="0" smtClean="0"/>
              <a:t>120 воспитанников 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08264" y="1914144"/>
            <a:ext cx="2795016" cy="4328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Семидесятская</a:t>
            </a:r>
            <a:r>
              <a:rPr lang="ru-RU" dirty="0" smtClean="0"/>
              <a:t> СОШ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278368" y="2569464"/>
            <a:ext cx="2795016" cy="4632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Устройство спортивной площадки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210056" y="3127248"/>
            <a:ext cx="2795016" cy="4632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904,3 тыс.рублей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257032" y="3197352"/>
            <a:ext cx="2795016" cy="4632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600,0 тыс.рублей  </a:t>
            </a:r>
            <a:endParaRPr lang="ru-RU" dirty="0"/>
          </a:p>
        </p:txBody>
      </p:sp>
      <p:pic>
        <p:nvPicPr>
          <p:cNvPr id="48130" name="Picture 2" descr="E:\Ноутбук\Документы\раб стол\новоселова\Августовкое совещание\Августовка 2020\ддт\IMG_20200825_151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9395" y="3904112"/>
            <a:ext cx="3003693" cy="2252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4" cstate="print"/>
          <a:srcRect l="3220" b="1259"/>
          <a:stretch>
            <a:fillRect/>
          </a:stretch>
        </p:blipFill>
        <p:spPr bwMode="auto">
          <a:xfrm>
            <a:off x="8138160" y="3925569"/>
            <a:ext cx="3511296" cy="2237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84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Диаграмма 8"/>
          <p:cNvGraphicFramePr>
            <a:graphicFrameLocks/>
          </p:cNvGraphicFramePr>
          <p:nvPr/>
        </p:nvGraphicFramePr>
        <p:xfrm>
          <a:off x="4000500" y="642939"/>
          <a:ext cx="7524751" cy="3786187"/>
        </p:xfrm>
        <a:graphic>
          <a:graphicData uri="http://schemas.openxmlformats.org/presentationml/2006/ole">
            <p:oleObj spid="_x0000_s1039" r:id="rId3" imgW="5645385" imgH="3792041" progId="Excel.Sheet.8">
              <p:embed/>
            </p:oleObj>
          </a:graphicData>
        </a:graphic>
      </p:graphicFrame>
      <p:sp>
        <p:nvSpPr>
          <p:cNvPr id="2051" name="TextBox 13"/>
          <p:cNvSpPr txBox="1">
            <a:spLocks noChangeArrowheads="1"/>
          </p:cNvSpPr>
          <p:nvPr/>
        </p:nvSpPr>
        <p:spPr bwMode="auto">
          <a:xfrm>
            <a:off x="950216" y="767526"/>
            <a:ext cx="2152649" cy="1384995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latin typeface="Calibri" pitchFamily="34" charset="0"/>
              </a:rPr>
              <a:t>Всего педагогов – </a:t>
            </a:r>
            <a:r>
              <a:rPr lang="ru-RU" sz="3600" b="1" dirty="0">
                <a:latin typeface="Calibri" pitchFamily="34" charset="0"/>
              </a:rPr>
              <a:t>346</a:t>
            </a:r>
            <a:r>
              <a:rPr lang="ru-RU" sz="2400" b="1" dirty="0">
                <a:latin typeface="Calibri" pitchFamily="34" charset="0"/>
              </a:rPr>
              <a:t> человек</a:t>
            </a:r>
          </a:p>
        </p:txBody>
      </p:sp>
      <p:sp>
        <p:nvSpPr>
          <p:cNvPr id="2052" name="TextBox 14"/>
          <p:cNvSpPr txBox="1">
            <a:spLocks noChangeArrowheads="1"/>
          </p:cNvSpPr>
          <p:nvPr/>
        </p:nvSpPr>
        <p:spPr bwMode="auto">
          <a:xfrm>
            <a:off x="9273540" y="4336542"/>
            <a:ext cx="2577084" cy="1508105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Средний возраст педагогов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49 лет</a:t>
            </a:r>
          </a:p>
        </p:txBody>
      </p:sp>
      <p:sp>
        <p:nvSpPr>
          <p:cNvPr id="2053" name="TextBox 15"/>
          <p:cNvSpPr txBox="1">
            <a:spLocks noChangeArrowheads="1"/>
          </p:cNvSpPr>
          <p:nvPr/>
        </p:nvSpPr>
        <p:spPr bwMode="auto">
          <a:xfrm>
            <a:off x="906019" y="2310576"/>
            <a:ext cx="2286000" cy="800219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>
                <a:latin typeface="Calibri" pitchFamily="34" charset="0"/>
              </a:rPr>
              <a:t>(из них </a:t>
            </a:r>
            <a:r>
              <a:rPr lang="ru-RU" b="1" dirty="0">
                <a:latin typeface="Calibri" pitchFamily="34" charset="0"/>
              </a:rPr>
              <a:t>пенсионеры по возрасту –</a:t>
            </a:r>
            <a:r>
              <a:rPr lang="ru-RU" sz="2800" b="1" dirty="0">
                <a:latin typeface="Calibri" pitchFamily="34" charset="0"/>
              </a:rPr>
              <a:t>2</a:t>
            </a:r>
            <a:r>
              <a:rPr lang="en-US" sz="2800" b="1" dirty="0">
                <a:latin typeface="Calibri" pitchFamily="34" charset="0"/>
              </a:rPr>
              <a:t>9</a:t>
            </a:r>
            <a:r>
              <a:rPr lang="ru-RU" sz="2800" b="1" dirty="0">
                <a:latin typeface="Calibri" pitchFamily="34" charset="0"/>
              </a:rPr>
              <a:t>%</a:t>
            </a:r>
            <a:r>
              <a:rPr lang="ru-RU" sz="1600" dirty="0">
                <a:latin typeface="Calibri" pitchFamily="34" charset="0"/>
              </a:rPr>
              <a:t>)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0" y="3627314"/>
          <a:ext cx="8858312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444752" y="164592"/>
            <a:ext cx="9901079" cy="4114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Развитие кадрового потенциала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1611" y="109728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67" y="137160"/>
            <a:ext cx="749950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219456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и структура сети  как основа  реализации задач в дошкольном учреждении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41807343"/>
              </p:ext>
            </p:extLst>
          </p:nvPr>
        </p:nvGraphicFramePr>
        <p:xfrm>
          <a:off x="495808" y="4455837"/>
          <a:ext cx="3875024" cy="226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846863201"/>
              </p:ext>
            </p:extLst>
          </p:nvPr>
        </p:nvGraphicFramePr>
        <p:xfrm>
          <a:off x="495808" y="1536192"/>
          <a:ext cx="3875024" cy="226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3078107464"/>
              </p:ext>
            </p:extLst>
          </p:nvPr>
        </p:nvGraphicFramePr>
        <p:xfrm>
          <a:off x="7849430" y="1517904"/>
          <a:ext cx="4342570" cy="1764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8257032" y="923544"/>
            <a:ext cx="3529584" cy="48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Контингент дошкольных учреждений по кластерам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39007" y="3625731"/>
            <a:ext cx="3529584" cy="48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Детские сады с отрицательной динамикой контингента</a:t>
            </a:r>
            <a:endParaRPr lang="ru-RU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="" xmlns:p14="http://schemas.microsoft.com/office/powerpoint/2010/main" val="86395703"/>
              </p:ext>
            </p:extLst>
          </p:nvPr>
        </p:nvGraphicFramePr>
        <p:xfrm>
          <a:off x="5861304" y="4226389"/>
          <a:ext cx="5779008" cy="2311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936267" y="969264"/>
            <a:ext cx="3423566" cy="48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Контингент дошкольных образовательных учреждений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1537" y="3918727"/>
            <a:ext cx="3423566" cy="4846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Контингент воспитанников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от 1,5 до 3 лет 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4687916" y="1550939"/>
          <a:ext cx="3175924" cy="2056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4810275" y="1030224"/>
            <a:ext cx="2998701" cy="332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Средняя заработная плата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2237480648"/>
              </p:ext>
            </p:extLst>
          </p:nvPr>
        </p:nvGraphicFramePr>
        <p:xfrm>
          <a:off x="0" y="918386"/>
          <a:ext cx="9171432" cy="301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="" xmlns:p14="http://schemas.microsoft.com/office/powerpoint/2010/main" val="2237480648"/>
              </p:ext>
            </p:extLst>
          </p:nvPr>
        </p:nvGraphicFramePr>
        <p:xfrm>
          <a:off x="3552774" y="3786182"/>
          <a:ext cx="9528048" cy="2807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444752" y="164592"/>
            <a:ext cx="9901079" cy="4114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Участие  педагогов в конкурсном движении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611" y="109728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араллелограмм 6"/>
          <p:cNvSpPr/>
          <p:nvPr/>
        </p:nvSpPr>
        <p:spPr>
          <a:xfrm>
            <a:off x="9208008" y="1286193"/>
            <a:ext cx="2779776" cy="1435608"/>
          </a:xfrm>
          <a:prstGeom prst="parallelogram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Педагоги школ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араллелограмм 7"/>
          <p:cNvSpPr/>
          <p:nvPr/>
        </p:nvSpPr>
        <p:spPr>
          <a:xfrm>
            <a:off x="769573" y="4231754"/>
            <a:ext cx="2850320" cy="1518595"/>
          </a:xfrm>
          <a:prstGeom prst="parallelogram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Педагоги детских садов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44752" y="164592"/>
            <a:ext cx="9901079" cy="4114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Наличие у педагогических работников личных страничек на сайтах ОО (личных сайтов,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блогов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11" y="109728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692408378"/>
              </p:ext>
            </p:extLst>
          </p:nvPr>
        </p:nvGraphicFramePr>
        <p:xfrm>
          <a:off x="686299" y="792081"/>
          <a:ext cx="7887858" cy="2388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46959945"/>
              </p:ext>
            </p:extLst>
          </p:nvPr>
        </p:nvGraphicFramePr>
        <p:xfrm>
          <a:off x="4915338" y="3322314"/>
          <a:ext cx="7276662" cy="2614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39019350"/>
              </p:ext>
            </p:extLst>
          </p:nvPr>
        </p:nvGraphicFramePr>
        <p:xfrm>
          <a:off x="190937" y="4321533"/>
          <a:ext cx="4897898" cy="2423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275600397"/>
              </p:ext>
            </p:extLst>
          </p:nvPr>
        </p:nvGraphicFramePr>
        <p:xfrm>
          <a:off x="-13650" y="584200"/>
          <a:ext cx="12205650" cy="627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510889" y="149677"/>
            <a:ext cx="9901079" cy="4114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Информация </a:t>
            </a:r>
            <a:r>
              <a:rPr lang="ru-RU" b="1" dirty="0">
                <a:solidFill>
                  <a:schemeClr val="tx1"/>
                </a:solidFill>
              </a:rPr>
              <a:t>о печатных работах педагогов Хохольского района за 2015-2020 </a:t>
            </a:r>
            <a:r>
              <a:rPr lang="ru-RU" b="1" dirty="0" err="1">
                <a:solidFill>
                  <a:schemeClr val="tx1"/>
                </a:solidFill>
              </a:rPr>
              <a:t>г.г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404" y="149677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2516066776"/>
              </p:ext>
            </p:extLst>
          </p:nvPr>
        </p:nvGraphicFramePr>
        <p:xfrm>
          <a:off x="476211" y="1214422"/>
          <a:ext cx="11169684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404" y="149677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10889" y="149677"/>
            <a:ext cx="9901079" cy="4114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Информация </a:t>
            </a:r>
            <a:r>
              <a:rPr lang="ru-RU" b="1" dirty="0">
                <a:solidFill>
                  <a:schemeClr val="tx1"/>
                </a:solidFill>
              </a:rPr>
              <a:t>о печатных работах педагогов Хохольского района за 2015-2020 </a:t>
            </a:r>
            <a:r>
              <a:rPr lang="ru-RU" b="1" dirty="0" err="1">
                <a:solidFill>
                  <a:schemeClr val="tx1"/>
                </a:solidFill>
              </a:rPr>
              <a:t>г.г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6" y="34522"/>
            <a:ext cx="916314" cy="94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45164" y="124064"/>
            <a:ext cx="8733859" cy="59117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144" algn="ctr"/>
            <a:r>
              <a:rPr lang="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Федеральный проект «Социальная активность»</a:t>
            </a:r>
            <a:endParaRPr lang="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8980726" y="4052501"/>
            <a:ext cx="1349239" cy="40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13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5575" y="2968685"/>
            <a:ext cx="3381082" cy="128588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Районная детская организация «Росинка»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12 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– школ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2526 участников</a:t>
            </a:r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89396" y="2937008"/>
            <a:ext cx="3262511" cy="128588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Отряды «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Юнармия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3 – 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школы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188 участников</a:t>
            </a:r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773782" y="2825292"/>
            <a:ext cx="3763126" cy="135732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Волонтерской </a:t>
            </a:r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движение</a:t>
            </a:r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12 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– школ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248 участников </a:t>
            </a:r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 (старше 14 лет)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463" y="4489191"/>
            <a:ext cx="4703080" cy="2126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" y="4635369"/>
            <a:ext cx="3268684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AutoShape 6" descr="https://apf.mail.ru/cgi-bin/readmsg/27.jpg?id=15498646020000001007%3B0%3B26&amp;x-email=hohrono%40mail.ru&amp;exif=1"/>
          <p:cNvSpPr>
            <a:spLocks noChangeAspect="1" noChangeArrowheads="1"/>
          </p:cNvSpPr>
          <p:nvPr/>
        </p:nvSpPr>
        <p:spPr bwMode="auto">
          <a:xfrm>
            <a:off x="155575" y="74890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764" y="4612277"/>
            <a:ext cx="3992020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Блок-схема: узел 1"/>
          <p:cNvSpPr/>
          <p:nvPr/>
        </p:nvSpPr>
        <p:spPr>
          <a:xfrm>
            <a:off x="569926" y="1166657"/>
            <a:ext cx="1186692" cy="1102440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20%</a:t>
            </a:r>
            <a:endParaRPr lang="ru-RU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6116" y="922140"/>
            <a:ext cx="925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entury Gothic" panose="020B0502020202020204" pitchFamily="34" charset="0"/>
              </a:rPr>
              <a:t>Граждан будут вовлечены в добровольческую деятельность к концу 2024 г. 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135044" y="1776499"/>
            <a:ext cx="6769633" cy="6176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Блок-схема: узел 17"/>
          <p:cNvSpPr/>
          <p:nvPr/>
        </p:nvSpPr>
        <p:spPr>
          <a:xfrm>
            <a:off x="2351096" y="2074960"/>
            <a:ext cx="216052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994185" y="2629055"/>
            <a:ext cx="92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2019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98486" y="2518716"/>
            <a:ext cx="92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2020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50332" y="2472705"/>
            <a:ext cx="92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2021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55714" y="2394194"/>
            <a:ext cx="92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2022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10496" y="2383011"/>
            <a:ext cx="92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2023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416870" y="2259484"/>
            <a:ext cx="92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2024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9" name="Блок-схема: узел 17"/>
          <p:cNvSpPr/>
          <p:nvPr/>
        </p:nvSpPr>
        <p:spPr>
          <a:xfrm>
            <a:off x="3376614" y="2034600"/>
            <a:ext cx="216052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17"/>
          <p:cNvSpPr/>
          <p:nvPr/>
        </p:nvSpPr>
        <p:spPr>
          <a:xfrm>
            <a:off x="4413780" y="1966073"/>
            <a:ext cx="216052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17"/>
          <p:cNvSpPr/>
          <p:nvPr/>
        </p:nvSpPr>
        <p:spPr>
          <a:xfrm>
            <a:off x="5396775" y="1869284"/>
            <a:ext cx="216052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17"/>
          <p:cNvSpPr/>
          <p:nvPr/>
        </p:nvSpPr>
        <p:spPr>
          <a:xfrm>
            <a:off x="6413041" y="1812721"/>
            <a:ext cx="216052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17"/>
          <p:cNvSpPr/>
          <p:nvPr/>
        </p:nvSpPr>
        <p:spPr>
          <a:xfrm>
            <a:off x="7675510" y="1688561"/>
            <a:ext cx="216052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058783" y="1646285"/>
            <a:ext cx="9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14%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34860" y="1643164"/>
            <a:ext cx="9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16 %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64532" y="1574231"/>
            <a:ext cx="9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17 %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96114" y="1519285"/>
            <a:ext cx="894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17 %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55148" y="1379828"/>
            <a:ext cx="9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19 %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18599" y="1379828"/>
            <a:ext cx="9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20 %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80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319822" y="204043"/>
            <a:ext cx="9898640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Организация горячего питания учащихся 1-4 классов  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517" y="204043"/>
            <a:ext cx="654587" cy="79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3" y="1046334"/>
            <a:ext cx="5637932" cy="563793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163437" y="1487469"/>
            <a:ext cx="3179928" cy="75062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1114 учащихся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78677" y="2949881"/>
            <a:ext cx="3179928" cy="75062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4,5 млн. руб.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78677" y="4435294"/>
            <a:ext cx="3179928" cy="75062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Централизованная закупка </a:t>
            </a:r>
            <a:endParaRPr lang="ru-RU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26464" y="621792"/>
            <a:ext cx="9866376" cy="5285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67" y="137160"/>
            <a:ext cx="749950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219456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 – развивающая среда дошкольных образовательных учреждений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97689" y="4142231"/>
            <a:ext cx="2658854" cy="56984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  <a:cs typeface="Aharoni" panose="02010803020104030203" pitchFamily="2" charset="-79"/>
              </a:rPr>
              <a:t>ПРОБЛЕМА</a:t>
            </a:r>
            <a:endParaRPr lang="ru-RU" b="1" dirty="0"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74" y="5168348"/>
            <a:ext cx="854487" cy="7421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16561" y="5168348"/>
            <a:ext cx="2667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ТОЛЬКО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ПРИСМОТР И УХОД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91361" y="4127932"/>
            <a:ext cx="2658854" cy="56984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  <a:cs typeface="Aharoni" panose="02010803020104030203" pitchFamily="2" charset="-79"/>
              </a:rPr>
              <a:t>РЕШЕНИЕ </a:t>
            </a:r>
            <a:endParaRPr lang="ru-RU" b="1" dirty="0"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098" y="4800052"/>
            <a:ext cx="765585" cy="7996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296912" y="4814405"/>
            <a:ext cx="4492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Участие реализации федерального проекта «Успех каждого ребенка»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327" y="5807138"/>
            <a:ext cx="765585" cy="79961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2683" y="6010122"/>
            <a:ext cx="3951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Участие в конкурсах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грантовой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поддержки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88936" y="2793599"/>
            <a:ext cx="4206240" cy="369332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 студии эстетической направленности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33877" y="1086605"/>
            <a:ext cx="2858547" cy="369332"/>
          </a:xfrm>
          <a:prstGeom prst="rect">
            <a:avLst/>
          </a:prstGeom>
          <a:solidFill>
            <a:srgbClr val="CCFF66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Book Antiqua" pitchFamily="18" charset="0"/>
                <a:cs typeface="Arial" pitchFamily="34" charset="0"/>
              </a:rPr>
              <a:t>экологические</a:t>
            </a:r>
            <a:r>
              <a:rPr lang="ru-RU" b="1" dirty="0" smtClean="0">
                <a:solidFill>
                  <a:schemeClr val="tx1"/>
                </a:solidFill>
                <a:latin typeface="Book Antiqua" pitchFamily="18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Book Antiqua" pitchFamily="18" charset="0"/>
                <a:cs typeface="Arial" pitchFamily="34" charset="0"/>
              </a:rPr>
              <a:t>центры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74586" y="1625904"/>
            <a:ext cx="3118421" cy="584775"/>
          </a:xfrm>
          <a:prstGeom prst="rect">
            <a:avLst/>
          </a:prstGeom>
          <a:solidFill>
            <a:srgbClr val="CCFF66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Book Antiqua" pitchFamily="18" charset="0"/>
                <a:cs typeface="Arial" pitchFamily="34" charset="0"/>
              </a:rPr>
              <a:t>театральные студии и литературные гостиные </a:t>
            </a:r>
            <a:endParaRPr lang="ru-RU" sz="1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1402" y="2366695"/>
            <a:ext cx="3265614" cy="584775"/>
          </a:xfrm>
          <a:prstGeom prst="rect">
            <a:avLst/>
          </a:prstGeom>
          <a:solidFill>
            <a:srgbClr val="CCFF66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Book Antiqua" pitchFamily="18" charset="0"/>
                <a:cs typeface="Arial" pitchFamily="34" charset="0"/>
              </a:rPr>
              <a:t>информационно-библиотечные центры</a:t>
            </a:r>
            <a:endParaRPr lang="ru-RU" sz="1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9477" y="3152894"/>
            <a:ext cx="3453259" cy="584775"/>
          </a:xfrm>
          <a:prstGeom prst="rect">
            <a:avLst/>
          </a:prstGeom>
          <a:solidFill>
            <a:srgbClr val="CCFF66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Book Antiqua" pitchFamily="18" charset="0"/>
                <a:cs typeface="Arial" pitchFamily="34" charset="0"/>
              </a:rPr>
              <a:t>художественно-экспозиционные холлы</a:t>
            </a:r>
            <a:endParaRPr lang="ru-RU" sz="1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26" name="Правая фигурная скобка 25"/>
          <p:cNvSpPr/>
          <p:nvPr/>
        </p:nvSpPr>
        <p:spPr>
          <a:xfrm>
            <a:off x="3529584" y="1152144"/>
            <a:ext cx="502920" cy="2441448"/>
          </a:xfrm>
          <a:prstGeom prst="rightBrace">
            <a:avLst>
              <a:gd name="adj1" fmla="val 25980"/>
              <a:gd name="adj2" fmla="val 50749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105656" y="2130552"/>
            <a:ext cx="886968" cy="457200"/>
          </a:xfrm>
          <a:prstGeom prst="roundRect">
            <a:avLst/>
          </a:prstGeom>
          <a:solidFill>
            <a:srgbClr val="CCFFCC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100%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772400" y="1360918"/>
            <a:ext cx="3750882" cy="369332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исследовательские лаборатории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324344" y="1872030"/>
            <a:ext cx="4425696" cy="369332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студии конструирования и моделирования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615492" y="2302369"/>
            <a:ext cx="3622484" cy="369332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инженерно-технические центры</a:t>
            </a:r>
            <a:endParaRPr lang="ru-RU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892808" y="3877056"/>
            <a:ext cx="9015984" cy="54864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трелка вправо с вырезом 30"/>
          <p:cNvSpPr/>
          <p:nvPr/>
        </p:nvSpPr>
        <p:spPr>
          <a:xfrm>
            <a:off x="3995928" y="5212080"/>
            <a:ext cx="1801368" cy="585216"/>
          </a:xfrm>
          <a:prstGeom prst="notchedRightArrow">
            <a:avLst/>
          </a:prstGeom>
          <a:solidFill>
            <a:srgbClr val="33CC33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07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12" y="214290"/>
            <a:ext cx="1143008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56" y="2566018"/>
            <a:ext cx="4541449" cy="2551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" y="2564904"/>
            <a:ext cx="4904911" cy="2759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81" y="3933938"/>
            <a:ext cx="4971781" cy="2796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590" y="1115928"/>
            <a:ext cx="4437525" cy="24961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901952" y="292608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kumimoji="0" lang="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Здоровье</a:t>
            </a:r>
            <a:r>
              <a:rPr lang="ru" b="1" dirty="0" smtClean="0">
                <a:solidFill>
                  <a:schemeClr val="tx1"/>
                </a:solidFill>
                <a:latin typeface="Arial"/>
              </a:rPr>
              <a:t>сберегающие технологии в дошкольных учреждениях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360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189" y="78305"/>
            <a:ext cx="635186" cy="70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75700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ДОУ  в дистанционном формате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2031595705"/>
              </p:ext>
            </p:extLst>
          </p:nvPr>
        </p:nvGraphicFramePr>
        <p:xfrm>
          <a:off x="0" y="1726830"/>
          <a:ext cx="4611757" cy="3348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1038706" y="768295"/>
            <a:ext cx="3522560" cy="8220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Консультативная помощь родителям (посредством мессенджеров)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cs typeface="Aharoni" panose="02010803020104030203" pitchFamily="2" charset="-79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="" xmlns:p14="http://schemas.microsoft.com/office/powerpoint/2010/main" val="2374113586"/>
              </p:ext>
            </p:extLst>
          </p:nvPr>
        </p:nvGraphicFramePr>
        <p:xfrm>
          <a:off x="7392055" y="1590363"/>
          <a:ext cx="4458146" cy="3083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7392055" y="768295"/>
            <a:ext cx="3522560" cy="8220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Интерактивный детский сад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28286" y="4775171"/>
            <a:ext cx="2941982" cy="6626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09529" y="5542457"/>
            <a:ext cx="3273287" cy="6626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Оф-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формат – 79%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24372" y="5612663"/>
            <a:ext cx="3128963" cy="6626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Он-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формат – 21%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530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67" y="137160"/>
            <a:ext cx="608681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0744" y="219456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и структура сети  как основа  реализации задач в общем образовании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3408731976"/>
              </p:ext>
            </p:extLst>
          </p:nvPr>
        </p:nvGraphicFramePr>
        <p:xfrm>
          <a:off x="495808" y="1536192"/>
          <a:ext cx="3875024" cy="226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1474019718"/>
              </p:ext>
            </p:extLst>
          </p:nvPr>
        </p:nvGraphicFramePr>
        <p:xfrm>
          <a:off x="7315201" y="1453895"/>
          <a:ext cx="3841332" cy="2192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589859" y="945422"/>
            <a:ext cx="3750124" cy="5084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Контингент школ по кластерам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52823" y="3651385"/>
            <a:ext cx="3529584" cy="48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Школы с отрицательной динамикой контингента</a:t>
            </a:r>
            <a:endParaRPr lang="ru-RU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="" xmlns:p14="http://schemas.microsoft.com/office/powerpoint/2010/main" val="2647386437"/>
              </p:ext>
            </p:extLst>
          </p:nvPr>
        </p:nvGraphicFramePr>
        <p:xfrm>
          <a:off x="6637228" y="4141185"/>
          <a:ext cx="5471937" cy="255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92467" y="969264"/>
            <a:ext cx="4226524" cy="48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Контингент общеобразовательных учреждений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="" xmlns:p14="http://schemas.microsoft.com/office/powerpoint/2010/main" val="3949181710"/>
              </p:ext>
            </p:extLst>
          </p:nvPr>
        </p:nvGraphicFramePr>
        <p:xfrm>
          <a:off x="393192" y="4398264"/>
          <a:ext cx="4663440" cy="2306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964343" y="3840361"/>
            <a:ext cx="3529584" cy="48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Средняя заработная плата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23367358"/>
              </p:ext>
            </p:extLst>
          </p:nvPr>
        </p:nvGraphicFramePr>
        <p:xfrm>
          <a:off x="119269" y="1408177"/>
          <a:ext cx="12072731" cy="4946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133600" y="2650462"/>
            <a:ext cx="38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755" y="219456"/>
            <a:ext cx="749950" cy="7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53312" y="283464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форм реализации образовательного процесса (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офлайн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апреля -15 мая  2020 г.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084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85" t="20989" r="14522" b="22535"/>
          <a:stretch/>
        </p:blipFill>
        <p:spPr>
          <a:xfrm>
            <a:off x="262255" y="2121495"/>
            <a:ext cx="2031035" cy="8507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23" y="3048199"/>
            <a:ext cx="1941665" cy="12578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69" t="26645" r="14021" b="24303"/>
          <a:stretch/>
        </p:blipFill>
        <p:spPr>
          <a:xfrm>
            <a:off x="307975" y="5548628"/>
            <a:ext cx="1488820" cy="490330"/>
          </a:xfrm>
          <a:prstGeom prst="rect">
            <a:avLst/>
          </a:prstGeom>
        </p:spPr>
      </p:pic>
      <p:sp>
        <p:nvSpPr>
          <p:cNvPr id="12" name="AutoShape 2" descr="C:\Users\User\Desktop\%D0%9A%D0%90%D0%A0%D0%90%D0%9D%D0%A2%D0%98%D0%9D\%D0%94%D0%9E %D0%B2 %D0%BF%D0%B5%D1%80%D0%B8%D0%BE%D0%B4 %D0%BA%D0%B0%D1%80%D0%B0%D0%BD%D1%82%D0%B8%D0%BD%D0%B0\%D1%81%D0%BE%D0%B2%D0%B5%D1%89%D0%B0%D0%BD%D0%B8%D0%B5 29.04\Truecon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7976" y="1228887"/>
            <a:ext cx="2294458" cy="6599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Платформы видеоконференции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27" t="23574" r="1847" b="10146"/>
          <a:stretch/>
        </p:blipFill>
        <p:spPr>
          <a:xfrm>
            <a:off x="271399" y="4487585"/>
            <a:ext cx="1665501" cy="687445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3028122" y="1201455"/>
            <a:ext cx="2690191" cy="7003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ресурсы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платформы) 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693" y="2075775"/>
            <a:ext cx="1524000" cy="952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411" t="12560" r="13478" b="13816"/>
          <a:stretch/>
        </p:blipFill>
        <p:spPr>
          <a:xfrm>
            <a:off x="3019124" y="3139555"/>
            <a:ext cx="958848" cy="99272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31" r="4348" b="122"/>
          <a:stretch/>
        </p:blipFill>
        <p:spPr>
          <a:xfrm>
            <a:off x="4146973" y="3436863"/>
            <a:ext cx="1386472" cy="71915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522" y="4139059"/>
            <a:ext cx="1859020" cy="111696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08" t="-193" r="18454" b="11498"/>
          <a:stretch/>
        </p:blipFill>
        <p:spPr>
          <a:xfrm>
            <a:off x="3333305" y="5274092"/>
            <a:ext cx="1385572" cy="1350271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6134857" y="1192311"/>
            <a:ext cx="2522921" cy="7003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Мессенджеры/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  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23" b="9888"/>
          <a:stretch/>
        </p:blipFill>
        <p:spPr>
          <a:xfrm>
            <a:off x="6340709" y="5227395"/>
            <a:ext cx="1769959" cy="84813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30" t="7729" r="1306" b="14782"/>
          <a:stretch/>
        </p:blipFill>
        <p:spPr>
          <a:xfrm>
            <a:off x="6420911" y="2229256"/>
            <a:ext cx="1515209" cy="123245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313" y="3737583"/>
            <a:ext cx="1641557" cy="1188291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9064749" y="1170157"/>
            <a:ext cx="2522921" cy="7003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Прочее 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17" y="2112013"/>
            <a:ext cx="1708721" cy="12815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261" y="3622848"/>
            <a:ext cx="1487898" cy="2628876"/>
          </a:xfrm>
          <a:prstGeom prst="rect">
            <a:avLst/>
          </a:prstGeom>
        </p:spPr>
      </p:pic>
      <p:pic>
        <p:nvPicPr>
          <p:cNvPr id="28" name="Рисунок 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2467" y="137160"/>
            <a:ext cx="749950" cy="78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1289304" y="292608"/>
            <a:ext cx="10001663" cy="576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решения в организации ДО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20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1596</Words>
  <Application>Microsoft Office PowerPoint</Application>
  <PresentationFormat>Произвольный</PresentationFormat>
  <Paragraphs>490</Paragraphs>
  <Slides>36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Лист Microsoft Office Excel 97-2003</vt:lpstr>
      <vt:lpstr>Отдел по образованию, молодежной политике и спорту администрации Хохольского муниципального района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Мониторинг индивидуальных учебных достижений </vt:lpstr>
      <vt:lpstr>Мониторинг индивидуальных учебных достижений </vt:lpstr>
      <vt:lpstr>ЕГЭ-2020</vt:lpstr>
      <vt:lpstr>ЕГЭ-2020</vt:lpstr>
      <vt:lpstr>Слайд 19</vt:lpstr>
      <vt:lpstr>Слайд 20</vt:lpstr>
      <vt:lpstr>Слайд 21</vt:lpstr>
      <vt:lpstr>ЕГЭ - 2020</vt:lpstr>
      <vt:lpstr>Слайд 23</vt:lpstr>
      <vt:lpstr>     Школы  с низкими результатам обучения: МКОУ «Староникольская СОШ» МКОУ «Устьевская СОШ» МКОУ «Яблоченская СОШ»</vt:lpstr>
      <vt:lpstr>Рейтингование учреждений образования </vt:lpstr>
      <vt:lpstr>Выявление и поддержка талантливой молодежи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Федеральный проект «Социальная активность»</vt:lpstr>
      <vt:lpstr>Слайд 35</vt:lpstr>
      <vt:lpstr>Слайд 36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ЕГЭ-2019</dc:title>
  <dc:creator>User</dc:creator>
  <cp:lastModifiedBy>UserNov</cp:lastModifiedBy>
  <cp:revision>183</cp:revision>
  <dcterms:created xsi:type="dcterms:W3CDTF">2020-08-22T16:54:15Z</dcterms:created>
  <dcterms:modified xsi:type="dcterms:W3CDTF">2020-08-28T05:30:12Z</dcterms:modified>
</cp:coreProperties>
</file>