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data7.xml" ContentType="application/vnd.openxmlformats-officedocument.drawingml.diagramData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0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78" r:id="rId12"/>
    <p:sldId id="279" r:id="rId13"/>
    <p:sldId id="266" r:id="rId14"/>
    <p:sldId id="267" r:id="rId15"/>
    <p:sldId id="268" r:id="rId16"/>
    <p:sldId id="303" r:id="rId17"/>
    <p:sldId id="269" r:id="rId18"/>
    <p:sldId id="271" r:id="rId19"/>
    <p:sldId id="272" r:id="rId20"/>
    <p:sldId id="296" r:id="rId21"/>
    <p:sldId id="297" r:id="rId22"/>
    <p:sldId id="282" r:id="rId23"/>
    <p:sldId id="273" r:id="rId24"/>
    <p:sldId id="299" r:id="rId25"/>
    <p:sldId id="298" r:id="rId26"/>
    <p:sldId id="276" r:id="rId27"/>
    <p:sldId id="283" r:id="rId28"/>
    <p:sldId id="281" r:id="rId29"/>
    <p:sldId id="286" r:id="rId30"/>
    <p:sldId id="304" r:id="rId31"/>
    <p:sldId id="305" r:id="rId32"/>
    <p:sldId id="287" r:id="rId33"/>
    <p:sldId id="288" r:id="rId34"/>
    <p:sldId id="289" r:id="rId35"/>
    <p:sldId id="295" r:id="rId36"/>
    <p:sldId id="290" r:id="rId37"/>
    <p:sldId id="300" r:id="rId38"/>
    <p:sldId id="291" r:id="rId39"/>
    <p:sldId id="292" r:id="rId40"/>
    <p:sldId id="301" r:id="rId41"/>
    <p:sldId id="294" r:id="rId42"/>
    <p:sldId id="306" r:id="rId43"/>
    <p:sldId id="293" r:id="rId44"/>
    <p:sldId id="307" r:id="rId45"/>
    <p:sldId id="309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99"/>
    <a:srgbClr val="D4F8E0"/>
    <a:srgbClr val="CCFFFF"/>
    <a:srgbClr val="2125C3"/>
    <a:srgbClr val="66FFFF"/>
    <a:srgbClr val="1CD4CB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27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3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/>
      <c:barChart>
        <c:barDir val="bar"/>
        <c:grouping val="clustered"/>
        <c:dLbls>
          <c:showVal val="1"/>
        </c:dLbls>
        <c:gapWidth val="100"/>
        <c:axId val="147284352"/>
        <c:axId val="147286272"/>
      </c:barChart>
      <c:catAx>
        <c:axId val="1472843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286272"/>
        <c:crosses val="autoZero"/>
        <c:auto val="1"/>
        <c:lblAlgn val="ctr"/>
        <c:lblOffset val="100"/>
      </c:catAx>
      <c:valAx>
        <c:axId val="14728627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28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743885807073494"/>
          <c:y val="6.2462025282932924E-2"/>
          <c:w val="0.88604687514581404"/>
          <c:h val="0.3706915011542814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Мах 24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Лист1!$A$2:$A$12</c:f>
              <c:strCache>
                <c:ptCount val="11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Архангельская ООШ</c:v>
                </c:pt>
                <c:pt idx="5">
                  <c:v>Гремяченская ООШ</c:v>
                </c:pt>
                <c:pt idx="6">
                  <c:v>Орловская СОШ</c:v>
                </c:pt>
                <c:pt idx="7">
                  <c:v>Семидесятская СОШ</c:v>
                </c:pt>
                <c:pt idx="8">
                  <c:v>Староникольская СОШ</c:v>
                </c:pt>
                <c:pt idx="9">
                  <c:v>Устьевская СОШ</c:v>
                </c:pt>
                <c:pt idx="10">
                  <c:v>Яблоченская СОШ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24</c:v>
                </c:pt>
                <c:pt idx="10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 16,22</c:v>
                </c:pt>
              </c:strCache>
            </c:strRef>
          </c:tx>
          <c:spPr>
            <a:ln w="31750" cap="rnd">
              <a:solidFill>
                <a:srgbClr val="2125C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ash"/>
              </a:ln>
              <a:effectLst/>
            </c:spPr>
            <c:trendlineType val="linear"/>
          </c:trendline>
          <c:cat>
            <c:strRef>
              <c:f>Лист1!$A$2:$A$12</c:f>
              <c:strCache>
                <c:ptCount val="11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Архангельская ООШ</c:v>
                </c:pt>
                <c:pt idx="5">
                  <c:v>Гремяченская ООШ</c:v>
                </c:pt>
                <c:pt idx="6">
                  <c:v>Орловская СОШ</c:v>
                </c:pt>
                <c:pt idx="7">
                  <c:v>Семидесятская СОШ</c:v>
                </c:pt>
                <c:pt idx="8">
                  <c:v>Староникольская СОШ</c:v>
                </c:pt>
                <c:pt idx="9">
                  <c:v>Устьевская СОШ</c:v>
                </c:pt>
                <c:pt idx="10">
                  <c:v>Яблоченская СОШ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16.22</c:v>
                </c:pt>
                <c:pt idx="1">
                  <c:v>16.22</c:v>
                </c:pt>
                <c:pt idx="2">
                  <c:v>16.22</c:v>
                </c:pt>
                <c:pt idx="3">
                  <c:v>16.22</c:v>
                </c:pt>
                <c:pt idx="4">
                  <c:v>16.22</c:v>
                </c:pt>
                <c:pt idx="5">
                  <c:v>16.22</c:v>
                </c:pt>
                <c:pt idx="6">
                  <c:v>16.22</c:v>
                </c:pt>
                <c:pt idx="7">
                  <c:v>16.22</c:v>
                </c:pt>
                <c:pt idx="8">
                  <c:v>16.22</c:v>
                </c:pt>
                <c:pt idx="9">
                  <c:v>16.22</c:v>
                </c:pt>
                <c:pt idx="10">
                  <c:v>16.22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ОУ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howVal val="1"/>
          </c:dLbls>
          <c:cat>
            <c:strRef>
              <c:f>Лист1!$A$2:$A$12</c:f>
              <c:strCache>
                <c:ptCount val="11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Архангельская ООШ</c:v>
                </c:pt>
                <c:pt idx="5">
                  <c:v>Гремяченская ООШ</c:v>
                </c:pt>
                <c:pt idx="6">
                  <c:v>Орловская СОШ</c:v>
                </c:pt>
                <c:pt idx="7">
                  <c:v>Семидесятская СОШ</c:v>
                </c:pt>
                <c:pt idx="8">
                  <c:v>Староникольская СОШ</c:v>
                </c:pt>
                <c:pt idx="9">
                  <c:v>Устьевская СОШ</c:v>
                </c:pt>
                <c:pt idx="10">
                  <c:v>Яблоченская СОШ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11.25</c:v>
                </c:pt>
                <c:pt idx="1">
                  <c:v>11.370000000000006</c:v>
                </c:pt>
                <c:pt idx="2">
                  <c:v>10.58</c:v>
                </c:pt>
                <c:pt idx="3">
                  <c:v>12.3</c:v>
                </c:pt>
                <c:pt idx="4">
                  <c:v>4</c:v>
                </c:pt>
                <c:pt idx="5">
                  <c:v>9</c:v>
                </c:pt>
                <c:pt idx="6">
                  <c:v>9.6</c:v>
                </c:pt>
                <c:pt idx="7">
                  <c:v>6</c:v>
                </c:pt>
                <c:pt idx="8">
                  <c:v>8.7800000000000011</c:v>
                </c:pt>
                <c:pt idx="9">
                  <c:v>10.220000000000001</c:v>
                </c:pt>
                <c:pt idx="10">
                  <c:v>13.66</c:v>
                </c:pt>
              </c:numCache>
            </c:numRef>
          </c:val>
        </c:ser>
        <c:marker val="1"/>
        <c:axId val="155506560"/>
        <c:axId val="155508096"/>
      </c:lineChart>
      <c:catAx>
        <c:axId val="155506560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508096"/>
        <c:crosses val="autoZero"/>
        <c:auto val="1"/>
        <c:lblAlgn val="ctr"/>
        <c:lblOffset val="100"/>
      </c:catAx>
      <c:valAx>
        <c:axId val="1555080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50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743885807073494"/>
          <c:y val="6.2462025282932924E-2"/>
          <c:w val="0.88604687514581404"/>
          <c:h val="0.3706915011542815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Мах 25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Лист1!$A$2:$A$12</c:f>
              <c:strCache>
                <c:ptCount val="11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Архангельская ООШ</c:v>
                </c:pt>
                <c:pt idx="5">
                  <c:v>Гремяченская ООШ</c:v>
                </c:pt>
                <c:pt idx="6">
                  <c:v>Орловская СОШ</c:v>
                </c:pt>
                <c:pt idx="7">
                  <c:v>Семидесятская СОШ</c:v>
                </c:pt>
                <c:pt idx="8">
                  <c:v>Староникольская СОШ</c:v>
                </c:pt>
                <c:pt idx="9">
                  <c:v>Устьевская СОШ</c:v>
                </c:pt>
                <c:pt idx="10">
                  <c:v>Яблоченская СОШ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 17,5</c:v>
                </c:pt>
              </c:strCache>
            </c:strRef>
          </c:tx>
          <c:spPr>
            <a:ln w="31750" cap="rnd">
              <a:solidFill>
                <a:srgbClr val="2125C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ash"/>
              </a:ln>
              <a:effectLst/>
            </c:spPr>
            <c:trendlineType val="linear"/>
          </c:trendline>
          <c:cat>
            <c:strRef>
              <c:f>Лист1!$A$2:$A$12</c:f>
              <c:strCache>
                <c:ptCount val="11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Архангельская ООШ</c:v>
                </c:pt>
                <c:pt idx="5">
                  <c:v>Гремяченская ООШ</c:v>
                </c:pt>
                <c:pt idx="6">
                  <c:v>Орловская СОШ</c:v>
                </c:pt>
                <c:pt idx="7">
                  <c:v>Семидесятская СОШ</c:v>
                </c:pt>
                <c:pt idx="8">
                  <c:v>Староникольская СОШ</c:v>
                </c:pt>
                <c:pt idx="9">
                  <c:v>Устьевская СОШ</c:v>
                </c:pt>
                <c:pt idx="10">
                  <c:v>Яблоченская СОШ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17.5</c:v>
                </c:pt>
                <c:pt idx="1">
                  <c:v>17.5</c:v>
                </c:pt>
                <c:pt idx="2">
                  <c:v>17.5</c:v>
                </c:pt>
                <c:pt idx="3">
                  <c:v>17.5</c:v>
                </c:pt>
                <c:pt idx="4">
                  <c:v>17.5</c:v>
                </c:pt>
                <c:pt idx="5">
                  <c:v>17.5</c:v>
                </c:pt>
                <c:pt idx="6">
                  <c:v>17.5</c:v>
                </c:pt>
                <c:pt idx="7">
                  <c:v>17.5</c:v>
                </c:pt>
                <c:pt idx="8">
                  <c:v>17.5</c:v>
                </c:pt>
                <c:pt idx="9">
                  <c:v>17.5</c:v>
                </c:pt>
                <c:pt idx="10">
                  <c:v>17.5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ОУ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howVal val="1"/>
          </c:dLbls>
          <c:cat>
            <c:strRef>
              <c:f>Лист1!$A$2:$A$12</c:f>
              <c:strCache>
                <c:ptCount val="11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Архангельская ООШ</c:v>
                </c:pt>
                <c:pt idx="5">
                  <c:v>Гремяченская ООШ</c:v>
                </c:pt>
                <c:pt idx="6">
                  <c:v>Орловская СОШ</c:v>
                </c:pt>
                <c:pt idx="7">
                  <c:v>Семидесятская СОШ</c:v>
                </c:pt>
                <c:pt idx="8">
                  <c:v>Староникольская СОШ</c:v>
                </c:pt>
                <c:pt idx="9">
                  <c:v>Устьевская СОШ</c:v>
                </c:pt>
                <c:pt idx="10">
                  <c:v>Яблоченская СОШ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13.06</c:v>
                </c:pt>
                <c:pt idx="1">
                  <c:v>13.06</c:v>
                </c:pt>
                <c:pt idx="2">
                  <c:v>15.22</c:v>
                </c:pt>
                <c:pt idx="3">
                  <c:v>11.07</c:v>
                </c:pt>
                <c:pt idx="4">
                  <c:v>10.5</c:v>
                </c:pt>
                <c:pt idx="5">
                  <c:v>15.42</c:v>
                </c:pt>
                <c:pt idx="6">
                  <c:v>13.06</c:v>
                </c:pt>
                <c:pt idx="7">
                  <c:v>11.66</c:v>
                </c:pt>
                <c:pt idx="8">
                  <c:v>11.92</c:v>
                </c:pt>
                <c:pt idx="9">
                  <c:v>11.46</c:v>
                </c:pt>
                <c:pt idx="10">
                  <c:v>9</c:v>
                </c:pt>
              </c:numCache>
            </c:numRef>
          </c:val>
        </c:ser>
        <c:marker val="1"/>
        <c:axId val="154841856"/>
        <c:axId val="154843392"/>
      </c:lineChart>
      <c:catAx>
        <c:axId val="154841856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843392"/>
        <c:crosses val="autoZero"/>
        <c:auto val="1"/>
        <c:lblAlgn val="ctr"/>
        <c:lblOffset val="100"/>
      </c:catAx>
      <c:valAx>
        <c:axId val="1548433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84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892321905832E-2"/>
          <c:y val="0.88837963711370826"/>
          <c:w val="0.9"/>
          <c:h val="7.721200156418070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743885807073494"/>
          <c:y val="6.2462025282932924E-2"/>
          <c:w val="0.88604687514581404"/>
          <c:h val="0.3706915011542816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Мах28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Лист1!$A$2:$A$12</c:f>
              <c:strCache>
                <c:ptCount val="11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Архангельская ООШ</c:v>
                </c:pt>
                <c:pt idx="5">
                  <c:v>Гремяченская ООШ</c:v>
                </c:pt>
                <c:pt idx="6">
                  <c:v>Орловская СОШ</c:v>
                </c:pt>
                <c:pt idx="7">
                  <c:v>Семидесятская СОШ</c:v>
                </c:pt>
                <c:pt idx="8">
                  <c:v>Староникольская СОШ</c:v>
                </c:pt>
                <c:pt idx="9">
                  <c:v>Устьевская СОШ</c:v>
                </c:pt>
                <c:pt idx="10">
                  <c:v>Яблоченская СОШ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28</c:v>
                </c:pt>
                <c:pt idx="1">
                  <c:v>28</c:v>
                </c:pt>
                <c:pt idx="2">
                  <c:v>28</c:v>
                </c:pt>
                <c:pt idx="3">
                  <c:v>28</c:v>
                </c:pt>
                <c:pt idx="4">
                  <c:v>28</c:v>
                </c:pt>
                <c:pt idx="5">
                  <c:v>28</c:v>
                </c:pt>
                <c:pt idx="6">
                  <c:v>28</c:v>
                </c:pt>
                <c:pt idx="7">
                  <c:v>28</c:v>
                </c:pt>
                <c:pt idx="8">
                  <c:v>28</c:v>
                </c:pt>
                <c:pt idx="9">
                  <c:v>28</c:v>
                </c:pt>
                <c:pt idx="10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 21</c:v>
                </c:pt>
              </c:strCache>
            </c:strRef>
          </c:tx>
          <c:spPr>
            <a:ln w="31750" cap="rnd">
              <a:solidFill>
                <a:srgbClr val="2125C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ash"/>
              </a:ln>
              <a:effectLst/>
            </c:spPr>
            <c:trendlineType val="linear"/>
          </c:trendline>
          <c:cat>
            <c:strRef>
              <c:f>Лист1!$A$2:$A$12</c:f>
              <c:strCache>
                <c:ptCount val="11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Архангельская ООШ</c:v>
                </c:pt>
                <c:pt idx="5">
                  <c:v>Гремяченская ООШ</c:v>
                </c:pt>
                <c:pt idx="6">
                  <c:v>Орловская СОШ</c:v>
                </c:pt>
                <c:pt idx="7">
                  <c:v>Семидесятская СОШ</c:v>
                </c:pt>
                <c:pt idx="8">
                  <c:v>Староникольская СОШ</c:v>
                </c:pt>
                <c:pt idx="9">
                  <c:v>Устьевская СОШ</c:v>
                </c:pt>
                <c:pt idx="10">
                  <c:v>Яблоченская СОШ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21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  <c:pt idx="5">
                  <c:v>21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  <c:pt idx="9">
                  <c:v>21</c:v>
                </c:pt>
                <c:pt idx="10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ОУ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howVal val="1"/>
          </c:dLbls>
          <c:cat>
            <c:strRef>
              <c:f>Лист1!$A$2:$A$12</c:f>
              <c:strCache>
                <c:ptCount val="11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Архангельская ООШ</c:v>
                </c:pt>
                <c:pt idx="5">
                  <c:v>Гремяченская ООШ</c:v>
                </c:pt>
                <c:pt idx="6">
                  <c:v>Орловская СОШ</c:v>
                </c:pt>
                <c:pt idx="7">
                  <c:v>Семидесятская СОШ</c:v>
                </c:pt>
                <c:pt idx="8">
                  <c:v>Староникольская СОШ</c:v>
                </c:pt>
                <c:pt idx="9">
                  <c:v>Устьевская СОШ</c:v>
                </c:pt>
                <c:pt idx="10">
                  <c:v>Яблоченская СОШ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12.49</c:v>
                </c:pt>
                <c:pt idx="1">
                  <c:v>12.75</c:v>
                </c:pt>
                <c:pt idx="2">
                  <c:v>12.16</c:v>
                </c:pt>
                <c:pt idx="3">
                  <c:v>13.81</c:v>
                </c:pt>
                <c:pt idx="4">
                  <c:v>12.25</c:v>
                </c:pt>
                <c:pt idx="5">
                  <c:v>10.66</c:v>
                </c:pt>
                <c:pt idx="6">
                  <c:v>12.04</c:v>
                </c:pt>
                <c:pt idx="7">
                  <c:v>11</c:v>
                </c:pt>
                <c:pt idx="8">
                  <c:v>10.5</c:v>
                </c:pt>
                <c:pt idx="9">
                  <c:v>12.4</c:v>
                </c:pt>
                <c:pt idx="10">
                  <c:v>11.5</c:v>
                </c:pt>
              </c:numCache>
            </c:numRef>
          </c:val>
        </c:ser>
        <c:marker val="1"/>
        <c:axId val="155808128"/>
        <c:axId val="155809664"/>
      </c:lineChart>
      <c:catAx>
        <c:axId val="155808128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809664"/>
        <c:crosses val="autoZero"/>
        <c:auto val="1"/>
        <c:lblAlgn val="ctr"/>
        <c:lblOffset val="100"/>
      </c:catAx>
      <c:valAx>
        <c:axId val="1558096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80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743885807073494"/>
          <c:y val="6.2462025282932924E-2"/>
          <c:w val="0.88604687514581404"/>
          <c:h val="0.3706915011542818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Мах 26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Лист1!$A$2:$A$12</c:f>
              <c:strCache>
                <c:ptCount val="11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Архангельская ООШ</c:v>
                </c:pt>
                <c:pt idx="5">
                  <c:v>Гремяченская ООШ</c:v>
                </c:pt>
                <c:pt idx="6">
                  <c:v>Орловская СОШ</c:v>
                </c:pt>
                <c:pt idx="7">
                  <c:v>Семидесятская СОШ</c:v>
                </c:pt>
                <c:pt idx="8">
                  <c:v>Староникольская СОШ</c:v>
                </c:pt>
                <c:pt idx="9">
                  <c:v>Устьевская СОШ</c:v>
                </c:pt>
                <c:pt idx="10">
                  <c:v>Яблоченская СОШ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  <c:pt idx="6">
                  <c:v>26</c:v>
                </c:pt>
                <c:pt idx="7">
                  <c:v>26</c:v>
                </c:pt>
                <c:pt idx="8">
                  <c:v>26</c:v>
                </c:pt>
                <c:pt idx="9">
                  <c:v>26</c:v>
                </c:pt>
                <c:pt idx="10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 16,44</c:v>
                </c:pt>
              </c:strCache>
            </c:strRef>
          </c:tx>
          <c:spPr>
            <a:ln w="31750" cap="rnd">
              <a:solidFill>
                <a:srgbClr val="2125C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ash"/>
              </a:ln>
              <a:effectLst/>
            </c:spPr>
            <c:trendlineType val="linear"/>
          </c:trendline>
          <c:cat>
            <c:strRef>
              <c:f>Лист1!$A$2:$A$12</c:f>
              <c:strCache>
                <c:ptCount val="11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Архангельская ООШ</c:v>
                </c:pt>
                <c:pt idx="5">
                  <c:v>Гремяченская ООШ</c:v>
                </c:pt>
                <c:pt idx="6">
                  <c:v>Орловская СОШ</c:v>
                </c:pt>
                <c:pt idx="7">
                  <c:v>Семидесятская СОШ</c:v>
                </c:pt>
                <c:pt idx="8">
                  <c:v>Староникольская СОШ</c:v>
                </c:pt>
                <c:pt idx="9">
                  <c:v>Устьевская СОШ</c:v>
                </c:pt>
                <c:pt idx="10">
                  <c:v>Яблоченская СОШ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16.439999999999987</c:v>
                </c:pt>
                <c:pt idx="1">
                  <c:v>16.439999999999987</c:v>
                </c:pt>
                <c:pt idx="2">
                  <c:v>16.439999999999987</c:v>
                </c:pt>
                <c:pt idx="3">
                  <c:v>16.439999999999987</c:v>
                </c:pt>
                <c:pt idx="4">
                  <c:v>16.439999999999987</c:v>
                </c:pt>
                <c:pt idx="5">
                  <c:v>16.439999999999987</c:v>
                </c:pt>
                <c:pt idx="6">
                  <c:v>16.439999999999987</c:v>
                </c:pt>
                <c:pt idx="7">
                  <c:v>16.439999999999987</c:v>
                </c:pt>
                <c:pt idx="8">
                  <c:v>16.439999999999987</c:v>
                </c:pt>
                <c:pt idx="9">
                  <c:v>16.439999999999987</c:v>
                </c:pt>
                <c:pt idx="10">
                  <c:v>16.439999999999987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ОУ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howVal val="1"/>
          </c:dLbls>
          <c:cat>
            <c:strRef>
              <c:f>Лист1!$A$2:$A$12</c:f>
              <c:strCache>
                <c:ptCount val="11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Архангельская ООШ</c:v>
                </c:pt>
                <c:pt idx="5">
                  <c:v>Гремяченская ООШ</c:v>
                </c:pt>
                <c:pt idx="6">
                  <c:v>Орловская СОШ</c:v>
                </c:pt>
                <c:pt idx="7">
                  <c:v>Семидесятская СОШ</c:v>
                </c:pt>
                <c:pt idx="8">
                  <c:v>Староникольская СОШ</c:v>
                </c:pt>
                <c:pt idx="9">
                  <c:v>Устьевская СОШ</c:v>
                </c:pt>
                <c:pt idx="10">
                  <c:v>Яблоченская СОШ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11.850000000000014</c:v>
                </c:pt>
                <c:pt idx="1">
                  <c:v>10.09</c:v>
                </c:pt>
                <c:pt idx="2">
                  <c:v>12.9</c:v>
                </c:pt>
                <c:pt idx="3">
                  <c:v>10.5</c:v>
                </c:pt>
                <c:pt idx="4">
                  <c:v>13</c:v>
                </c:pt>
                <c:pt idx="5">
                  <c:v>11.4</c:v>
                </c:pt>
                <c:pt idx="6">
                  <c:v>10.17</c:v>
                </c:pt>
                <c:pt idx="7">
                  <c:v>8.83</c:v>
                </c:pt>
                <c:pt idx="8">
                  <c:v>10.66</c:v>
                </c:pt>
                <c:pt idx="9">
                  <c:v>11.62</c:v>
                </c:pt>
                <c:pt idx="10">
                  <c:v>13.66</c:v>
                </c:pt>
              </c:numCache>
            </c:numRef>
          </c:val>
        </c:ser>
        <c:marker val="1"/>
        <c:axId val="155786624"/>
        <c:axId val="155837568"/>
      </c:lineChart>
      <c:catAx>
        <c:axId val="155786624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837568"/>
        <c:crosses val="autoZero"/>
        <c:auto val="1"/>
        <c:lblAlgn val="ctr"/>
        <c:lblOffset val="100"/>
      </c:catAx>
      <c:valAx>
        <c:axId val="1558375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78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892321905832E-2"/>
          <c:y val="0.88837963711370893"/>
          <c:w val="0.9"/>
          <c:h val="7.721200156418070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rotX val="0"/>
      <c:rotY val="0"/>
      <c:depthPercent val="60"/>
      <c:perspective val="100"/>
    </c:view3D>
    <c:floor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floor>
    <c:sideWall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sideWall>
    <c:backWall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202230503323349E-2"/>
          <c:y val="0.11352763982061809"/>
          <c:w val="0.91079776949667668"/>
          <c:h val="0.7246133463559671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766</c:v>
                </c:pt>
                <c:pt idx="1">
                  <c:v>834</c:v>
                </c:pt>
                <c:pt idx="2">
                  <c:v>856</c:v>
                </c:pt>
                <c:pt idx="3">
                  <c:v>925</c:v>
                </c:pt>
              </c:numCache>
            </c:numRef>
          </c:val>
        </c:ser>
        <c:dLbls>
          <c:showVal val="1"/>
        </c:dLbls>
        <c:gapWidth val="247"/>
        <c:shape val="box"/>
        <c:axId val="158947584"/>
        <c:axId val="158982144"/>
        <c:axId val="0"/>
      </c:bar3DChart>
      <c:catAx>
        <c:axId val="15894758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982144"/>
        <c:crosses val="autoZero"/>
        <c:auto val="1"/>
        <c:lblAlgn val="ctr"/>
        <c:lblOffset val="100"/>
      </c:catAx>
      <c:valAx>
        <c:axId val="1589821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947584"/>
        <c:crosses val="autoZero"/>
        <c:crossBetween val="between"/>
      </c:valAx>
      <c:spPr>
        <a:solidFill>
          <a:schemeClr val="lt1"/>
        </a:solidFill>
        <a:ln>
          <a:noFill/>
        </a:ln>
        <a:effectLst/>
      </c:spPr>
    </c:plotArea>
    <c:plotVisOnly val="1"/>
    <c:dispBlanksAs val="gap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solidFill>
          <a:srgbClr val="F8D388"/>
        </a:solidFill>
      </c:spPr>
    </c:floor>
    <c:plotArea>
      <c:layout>
        <c:manualLayout>
          <c:layoutTarget val="inner"/>
          <c:xMode val="edge"/>
          <c:yMode val="edge"/>
          <c:x val="5.8525243226943083E-4"/>
          <c:y val="4.4092323075214171E-2"/>
          <c:w val="0.70239685312593869"/>
          <c:h val="0.86146033377243758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F4B43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4"/>
              <c:layout>
                <c:manualLayout>
                  <c:x val="-2.0275817070809212E-3"/>
                  <c:y val="-6.29890329645915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2380</c:v>
                </c:pt>
                <c:pt idx="1">
                  <c:v>2438</c:v>
                </c:pt>
                <c:pt idx="2">
                  <c:v>2467</c:v>
                </c:pt>
                <c:pt idx="3">
                  <c:v>2510</c:v>
                </c:pt>
              </c:numCache>
            </c:numRef>
          </c:val>
        </c:ser>
        <c:shape val="box"/>
        <c:axId val="159415296"/>
        <c:axId val="159421184"/>
        <c:axId val="0"/>
      </c:bar3DChart>
      <c:catAx>
        <c:axId val="1594152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9421184"/>
        <c:crosses val="autoZero"/>
        <c:auto val="1"/>
        <c:lblAlgn val="ctr"/>
        <c:lblOffset val="100"/>
      </c:catAx>
      <c:valAx>
        <c:axId val="159421184"/>
        <c:scaling>
          <c:orientation val="minMax"/>
        </c:scaling>
        <c:delete val="1"/>
        <c:axPos val="b"/>
        <c:numFmt formatCode="General" sourceLinked="1"/>
        <c:tickLblPos val="none"/>
        <c:crossAx val="1594152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9762749484359745E-2"/>
          <c:y val="3.2348254000867716E-2"/>
          <c:w val="0.9272466123715658"/>
          <c:h val="0.6129191794580950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dLbl>
              <c:idx val="1"/>
              <c:layout>
                <c:manualLayout>
                  <c:x val="3.3069721649288571E-3"/>
                  <c:y val="-9.70447620026032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6139443298577141E-3"/>
                  <c:y val="-0.3019170373414322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 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7</c:v>
                </c:pt>
              </c:numCache>
            </c:numRef>
          </c:val>
          <c:extLst/>
        </c:ser>
        <c:dLbls>
          <c:showVal val="1"/>
        </c:dLbls>
        <c:gapWidth val="75"/>
        <c:overlap val="100"/>
        <c:axId val="146464128"/>
        <c:axId val="146577664"/>
      </c:barChart>
      <c:catAx>
        <c:axId val="1464641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577664"/>
        <c:crosses val="autoZero"/>
        <c:auto val="1"/>
        <c:lblAlgn val="ctr"/>
        <c:lblOffset val="100"/>
      </c:catAx>
      <c:valAx>
        <c:axId val="146577664"/>
        <c:scaling>
          <c:orientation val="minMax"/>
        </c:scaling>
        <c:axPos val="l"/>
        <c:numFmt formatCode="General" sourceLinked="1"/>
        <c:majorTickMark val="none"/>
        <c:tickLblPos val="none"/>
        <c:crossAx val="14646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dLbl>
              <c:idx val="0"/>
              <c:layout>
                <c:manualLayout>
                  <c:x val="0"/>
                  <c:y val="-0.1676456285667810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29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523510168013805E-3"/>
                  <c:y val="-0.3028437161206368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63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957053050404131E-2"/>
                  <c:y val="-0.2379486340947861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 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</c:v>
                </c:pt>
                <c:pt idx="1">
                  <c:v>63</c:v>
                </c:pt>
                <c:pt idx="2">
                  <c:v>47</c:v>
                </c:pt>
              </c:numCache>
            </c:numRef>
          </c:val>
          <c:extLst/>
        </c:ser>
        <c:gapWidth val="75"/>
        <c:overlap val="100"/>
        <c:axId val="147321216"/>
        <c:axId val="147322752"/>
      </c:barChart>
      <c:catAx>
        <c:axId val="1473212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322752"/>
        <c:crosses val="autoZero"/>
        <c:auto val="1"/>
        <c:lblAlgn val="ctr"/>
        <c:lblOffset val="100"/>
      </c:catAx>
      <c:valAx>
        <c:axId val="147322752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ln w="6350">
            <a:noFill/>
          </a:ln>
        </c:spPr>
        <c:crossAx val="14732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16.8</c:v>
                </c:pt>
                <c:pt idx="1">
                  <c:v>31.4</c:v>
                </c:pt>
                <c:pt idx="2">
                  <c:v>33.6</c:v>
                </c:pt>
                <c:pt idx="3">
                  <c:v>18.2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13.9</c:v>
                </c:pt>
                <c:pt idx="1">
                  <c:v>34.200000000000003</c:v>
                </c:pt>
                <c:pt idx="2">
                  <c:v>33.1</c:v>
                </c:pt>
                <c:pt idx="3">
                  <c:v>15.8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Val val="1"/>
        </c:dLbls>
        <c:gapWidth val="444"/>
        <c:overlap val="-90"/>
        <c:axId val="147211776"/>
        <c:axId val="147213312"/>
      </c:barChart>
      <c:catAx>
        <c:axId val="1472117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213312"/>
        <c:crosses val="autoZero"/>
        <c:auto val="1"/>
        <c:lblAlgn val="ctr"/>
        <c:lblOffset val="100"/>
        <c:noMultiLvlLbl val="1"/>
      </c:catAx>
      <c:valAx>
        <c:axId val="1472133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721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463410109458032"/>
          <c:y val="0"/>
          <c:w val="0.43073150749437439"/>
          <c:h val="0.1099454866813379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6.0897178470689636E-2"/>
          <c:y val="0.2118894997858613"/>
          <c:w val="0.91626637960280077"/>
          <c:h val="0.6564366977759015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20.399999999999999</c:v>
                </c:pt>
                <c:pt idx="2">
                  <c:v>34.5</c:v>
                </c:pt>
                <c:pt idx="3">
                  <c:v>42.9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1.9000000000000001</c:v>
                </c:pt>
                <c:pt idx="1">
                  <c:v>20</c:v>
                </c:pt>
                <c:pt idx="2">
                  <c:v>28.9</c:v>
                </c:pt>
                <c:pt idx="3">
                  <c:v>49.2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Val val="1"/>
        </c:dLbls>
        <c:gapWidth val="444"/>
        <c:overlap val="-90"/>
        <c:axId val="147452288"/>
        <c:axId val="147453824"/>
      </c:barChart>
      <c:catAx>
        <c:axId val="14745228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453824"/>
        <c:crosses val="autoZero"/>
        <c:auto val="1"/>
        <c:lblAlgn val="ctr"/>
        <c:lblOffset val="100"/>
        <c:noMultiLvlLbl val="1"/>
      </c:catAx>
      <c:valAx>
        <c:axId val="1474538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745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12.7</c:v>
                </c:pt>
                <c:pt idx="1">
                  <c:v>45.1</c:v>
                </c:pt>
                <c:pt idx="2">
                  <c:v>31.9</c:v>
                </c:pt>
                <c:pt idx="3">
                  <c:v>8.2000000000000011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14.8</c:v>
                </c:pt>
                <c:pt idx="1">
                  <c:v>47.1</c:v>
                </c:pt>
                <c:pt idx="2">
                  <c:v>31.3</c:v>
                </c:pt>
                <c:pt idx="3">
                  <c:v>7.2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Val val="1"/>
        </c:dLbls>
        <c:gapWidth val="444"/>
        <c:overlap val="-90"/>
        <c:axId val="150178816"/>
        <c:axId val="150192896"/>
      </c:barChart>
      <c:catAx>
        <c:axId val="15017881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192896"/>
        <c:crosses val="autoZero"/>
        <c:auto val="1"/>
        <c:lblAlgn val="ctr"/>
        <c:lblOffset val="100"/>
        <c:noMultiLvlLbl val="1"/>
      </c:catAx>
      <c:valAx>
        <c:axId val="1501928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017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832112020350031"/>
          <c:y val="0"/>
          <c:w val="0.43073150749437439"/>
          <c:h val="9.845915580892801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23.8</c:v>
                </c:pt>
                <c:pt idx="1">
                  <c:v>32.700000000000003</c:v>
                </c:pt>
                <c:pt idx="2">
                  <c:v>33.6</c:v>
                </c:pt>
                <c:pt idx="3">
                  <c:v>9.9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17.100000000000001</c:v>
                </c:pt>
                <c:pt idx="1">
                  <c:v>36.5</c:v>
                </c:pt>
                <c:pt idx="2">
                  <c:v>34.800000000000004</c:v>
                </c:pt>
                <c:pt idx="3">
                  <c:v>11.7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Val val="1"/>
        </c:dLbls>
        <c:gapWidth val="444"/>
        <c:overlap val="-90"/>
        <c:axId val="147100032"/>
        <c:axId val="147324288"/>
      </c:barChart>
      <c:catAx>
        <c:axId val="1471000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324288"/>
        <c:crosses val="autoZero"/>
        <c:auto val="1"/>
        <c:lblAlgn val="ctr"/>
        <c:lblOffset val="100"/>
        <c:noMultiLvlLbl val="1"/>
      </c:catAx>
      <c:valAx>
        <c:axId val="1473242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710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463410109458032"/>
          <c:y val="0"/>
          <c:w val="0.43073150749437439"/>
          <c:h val="0.1099454866813379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6.0897178470689636E-2"/>
          <c:y val="0.21188949978586141"/>
          <c:w val="0.91626637960280055"/>
          <c:h val="0.6564366977759015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9.5</c:v>
                </c:pt>
                <c:pt idx="2">
                  <c:v>47.7</c:v>
                </c:pt>
                <c:pt idx="3">
                  <c:v>26.9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5.2</c:v>
                </c:pt>
                <c:pt idx="1">
                  <c:v>19.399999999999999</c:v>
                </c:pt>
                <c:pt idx="2">
                  <c:v>45.3</c:v>
                </c:pt>
                <c:pt idx="3">
                  <c:v>25.6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Val val="1"/>
        </c:dLbls>
        <c:gapWidth val="444"/>
        <c:overlap val="-90"/>
        <c:axId val="147584512"/>
        <c:axId val="147586048"/>
      </c:barChart>
      <c:catAx>
        <c:axId val="14758451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586048"/>
        <c:crosses val="autoZero"/>
        <c:auto val="1"/>
        <c:lblAlgn val="ctr"/>
        <c:lblOffset val="100"/>
        <c:noMultiLvlLbl val="1"/>
      </c:catAx>
      <c:valAx>
        <c:axId val="1475860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758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12.7</c:v>
                </c:pt>
                <c:pt idx="1">
                  <c:v>45.1</c:v>
                </c:pt>
                <c:pt idx="2">
                  <c:v>31.9</c:v>
                </c:pt>
                <c:pt idx="3">
                  <c:v>8.2000000000000011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14.8</c:v>
                </c:pt>
                <c:pt idx="1">
                  <c:v>47.1</c:v>
                </c:pt>
                <c:pt idx="2">
                  <c:v>31.3</c:v>
                </c:pt>
                <c:pt idx="3">
                  <c:v>7.2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Val val="1"/>
        </c:dLbls>
        <c:gapWidth val="444"/>
        <c:overlap val="-90"/>
        <c:axId val="147632512"/>
        <c:axId val="147634048"/>
      </c:barChart>
      <c:catAx>
        <c:axId val="14763251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634048"/>
        <c:crosses val="autoZero"/>
        <c:auto val="1"/>
        <c:lblAlgn val="ctr"/>
        <c:lblOffset val="100"/>
        <c:noMultiLvlLbl val="1"/>
      </c:catAx>
      <c:valAx>
        <c:axId val="1476340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763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832112020350031"/>
          <c:y val="0"/>
          <c:w val="0.43073150749437439"/>
          <c:h val="9.845915580892801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F3EF00-DF9E-4920-BC31-C9CC1E4DED58}" type="doc">
      <dgm:prSet loTypeId="urn:microsoft.com/office/officeart/2005/8/layout/chevron2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5FF39E1-3A25-4636-A2D6-D439FD95DA69}">
      <dgm:prSet phldrT="[Текст]" phldr="1"/>
      <dgm:spPr/>
      <dgm:t>
        <a:bodyPr/>
        <a:lstStyle/>
        <a:p>
          <a:endParaRPr lang="ru-RU" dirty="0"/>
        </a:p>
      </dgm:t>
    </dgm:pt>
    <dgm:pt modelId="{B892311A-BBCE-42EA-99A6-9D8ECF482BC9}" type="parTrans" cxnId="{3AA2C05E-650D-4487-8FBF-4D894C913988}">
      <dgm:prSet/>
      <dgm:spPr/>
      <dgm:t>
        <a:bodyPr/>
        <a:lstStyle/>
        <a:p>
          <a:endParaRPr lang="ru-RU"/>
        </a:p>
      </dgm:t>
    </dgm:pt>
    <dgm:pt modelId="{1B48A93A-5853-4645-99EA-DF363634C779}" type="sibTrans" cxnId="{3AA2C05E-650D-4487-8FBF-4D894C913988}">
      <dgm:prSet/>
      <dgm:spPr/>
      <dgm:t>
        <a:bodyPr/>
        <a:lstStyle/>
        <a:p>
          <a:endParaRPr lang="ru-RU"/>
        </a:p>
      </dgm:t>
    </dgm:pt>
    <dgm:pt modelId="{6CE83ED3-0815-4790-9C96-E5BC4FC06BC9}">
      <dgm:prSet phldrT="[Текст]"/>
      <dgm:spPr>
        <a:ln w="50800"/>
      </dgm:spPr>
      <dgm:t>
        <a:bodyPr/>
        <a:lstStyle/>
        <a:p>
          <a:pPr algn="just"/>
          <a:r>
            <a:rPr lang="ru" b="1" dirty="0" smtClean="0">
              <a:latin typeface="Arial"/>
            </a:rPr>
            <a:t>Обеспечение вхождения Российской Федерации в число 10 ведущих стран мира по качеству общего образования. Обеспечение глобальной конкурентоспособности российского образования</a:t>
          </a:r>
          <a:endParaRPr lang="ru-RU" dirty="0"/>
        </a:p>
      </dgm:t>
    </dgm:pt>
    <dgm:pt modelId="{4B2B1C52-E21F-4B45-99AA-4FA2493757A7}" type="parTrans" cxnId="{50B1046C-94AC-4296-9D99-998100BD3B99}">
      <dgm:prSet/>
      <dgm:spPr/>
      <dgm:t>
        <a:bodyPr/>
        <a:lstStyle/>
        <a:p>
          <a:endParaRPr lang="ru-RU"/>
        </a:p>
      </dgm:t>
    </dgm:pt>
    <dgm:pt modelId="{FD2E7F6E-AF0A-41D1-B146-4F592F55D41F}" type="sibTrans" cxnId="{50B1046C-94AC-4296-9D99-998100BD3B99}">
      <dgm:prSet/>
      <dgm:spPr/>
      <dgm:t>
        <a:bodyPr/>
        <a:lstStyle/>
        <a:p>
          <a:endParaRPr lang="ru-RU"/>
        </a:p>
      </dgm:t>
    </dgm:pt>
    <dgm:pt modelId="{85B6D46B-B967-4356-8032-2DF1E63ECC11}">
      <dgm:prSet phldrT="[Текст]" phldr="1"/>
      <dgm:spPr/>
      <dgm:t>
        <a:bodyPr/>
        <a:lstStyle/>
        <a:p>
          <a:endParaRPr lang="ru-RU"/>
        </a:p>
      </dgm:t>
    </dgm:pt>
    <dgm:pt modelId="{B34D0440-EDEA-43F0-B5A9-1D1C5094E249}" type="parTrans" cxnId="{E32B20C8-D397-4323-B4DD-EF192274D070}">
      <dgm:prSet/>
      <dgm:spPr/>
      <dgm:t>
        <a:bodyPr/>
        <a:lstStyle/>
        <a:p>
          <a:endParaRPr lang="ru-RU"/>
        </a:p>
      </dgm:t>
    </dgm:pt>
    <dgm:pt modelId="{DEA66634-0FFD-48C3-9E4D-04F8FE446025}" type="sibTrans" cxnId="{E32B20C8-D397-4323-B4DD-EF192274D070}">
      <dgm:prSet/>
      <dgm:spPr/>
      <dgm:t>
        <a:bodyPr/>
        <a:lstStyle/>
        <a:p>
          <a:endParaRPr lang="ru-RU"/>
        </a:p>
      </dgm:t>
    </dgm:pt>
    <dgm:pt modelId="{4D346889-E5DB-41BE-8C85-16BA9BA04FE9}">
      <dgm:prSet phldrT="[Текст]"/>
      <dgm:spPr>
        <a:ln w="53975"/>
      </dgm:spPr>
      <dgm:t>
        <a:bodyPr/>
        <a:lstStyle/>
        <a:p>
          <a:pPr algn="just"/>
          <a:r>
            <a:rPr lang="ru" b="1" dirty="0" smtClean="0">
              <a:latin typeface="Arial"/>
            </a:rPr>
            <a:t>Воспитание гармонично развитых и социально-ответственных личностей наоснове духовно-нравственных ценностей</a:t>
          </a:r>
          <a:endParaRPr lang="ru-RU" dirty="0"/>
        </a:p>
      </dgm:t>
    </dgm:pt>
    <dgm:pt modelId="{BC682090-256F-4B55-BBBA-293271FC32D3}" type="parTrans" cxnId="{E9D64596-C3FB-4D92-9E2D-F63F1C3F9887}">
      <dgm:prSet/>
      <dgm:spPr/>
      <dgm:t>
        <a:bodyPr/>
        <a:lstStyle/>
        <a:p>
          <a:endParaRPr lang="ru-RU"/>
        </a:p>
      </dgm:t>
    </dgm:pt>
    <dgm:pt modelId="{88D9379C-69DE-44D9-BD70-2F2616D10CCE}" type="sibTrans" cxnId="{E9D64596-C3FB-4D92-9E2D-F63F1C3F9887}">
      <dgm:prSet/>
      <dgm:spPr/>
      <dgm:t>
        <a:bodyPr/>
        <a:lstStyle/>
        <a:p>
          <a:endParaRPr lang="ru-RU"/>
        </a:p>
      </dgm:t>
    </dgm:pt>
    <dgm:pt modelId="{F1603B07-3CF8-4C32-A213-0001853C4086}" type="pres">
      <dgm:prSet presAssocID="{95F3EF00-DF9E-4920-BC31-C9CC1E4DED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EFD17E-E637-4AEA-AFD1-DA5865C9096C}" type="pres">
      <dgm:prSet presAssocID="{75FF39E1-3A25-4636-A2D6-D439FD95DA69}" presName="composite" presStyleCnt="0"/>
      <dgm:spPr/>
      <dgm:t>
        <a:bodyPr/>
        <a:lstStyle/>
        <a:p>
          <a:endParaRPr lang="ru-RU"/>
        </a:p>
      </dgm:t>
    </dgm:pt>
    <dgm:pt modelId="{965E4D2D-76F5-4098-88FE-B1F7C372BFE3}" type="pres">
      <dgm:prSet presAssocID="{75FF39E1-3A25-4636-A2D6-D439FD95DA6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D5E41-F679-49E4-A3D9-2CFE1BBDBE57}" type="pres">
      <dgm:prSet presAssocID="{75FF39E1-3A25-4636-A2D6-D439FD95DA6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BE6A6-A1C5-4259-B45E-92365F4D57BF}" type="pres">
      <dgm:prSet presAssocID="{1B48A93A-5853-4645-99EA-DF363634C779}" presName="sp" presStyleCnt="0"/>
      <dgm:spPr/>
      <dgm:t>
        <a:bodyPr/>
        <a:lstStyle/>
        <a:p>
          <a:endParaRPr lang="ru-RU"/>
        </a:p>
      </dgm:t>
    </dgm:pt>
    <dgm:pt modelId="{84C118A5-A3BD-4849-807E-9DA9089F36D4}" type="pres">
      <dgm:prSet presAssocID="{85B6D46B-B967-4356-8032-2DF1E63ECC11}" presName="composite" presStyleCnt="0"/>
      <dgm:spPr/>
      <dgm:t>
        <a:bodyPr/>
        <a:lstStyle/>
        <a:p>
          <a:endParaRPr lang="ru-RU"/>
        </a:p>
      </dgm:t>
    </dgm:pt>
    <dgm:pt modelId="{621DBAEB-7BAC-419F-98FD-4A92B8D8ACCD}" type="pres">
      <dgm:prSet presAssocID="{85B6D46B-B967-4356-8032-2DF1E63ECC1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696C1-BF1E-4D88-BDB3-8A360C84FFF6}" type="pres">
      <dgm:prSet presAssocID="{85B6D46B-B967-4356-8032-2DF1E63ECC11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2B20C8-D397-4323-B4DD-EF192274D070}" srcId="{95F3EF00-DF9E-4920-BC31-C9CC1E4DED58}" destId="{85B6D46B-B967-4356-8032-2DF1E63ECC11}" srcOrd="1" destOrd="0" parTransId="{B34D0440-EDEA-43F0-B5A9-1D1C5094E249}" sibTransId="{DEA66634-0FFD-48C3-9E4D-04F8FE446025}"/>
    <dgm:cxn modelId="{BA6087DF-B68A-4A24-990D-0B409DAA2745}" type="presOf" srcId="{75FF39E1-3A25-4636-A2D6-D439FD95DA69}" destId="{965E4D2D-76F5-4098-88FE-B1F7C372BFE3}" srcOrd="0" destOrd="0" presId="urn:microsoft.com/office/officeart/2005/8/layout/chevron2"/>
    <dgm:cxn modelId="{50B1046C-94AC-4296-9D99-998100BD3B99}" srcId="{75FF39E1-3A25-4636-A2D6-D439FD95DA69}" destId="{6CE83ED3-0815-4790-9C96-E5BC4FC06BC9}" srcOrd="0" destOrd="0" parTransId="{4B2B1C52-E21F-4B45-99AA-4FA2493757A7}" sibTransId="{FD2E7F6E-AF0A-41D1-B146-4F592F55D41F}"/>
    <dgm:cxn modelId="{4B2CA0D7-E4E4-45A1-A19B-D045244DA7B7}" type="presOf" srcId="{4D346889-E5DB-41BE-8C85-16BA9BA04FE9}" destId="{AEA696C1-BF1E-4D88-BDB3-8A360C84FFF6}" srcOrd="0" destOrd="0" presId="urn:microsoft.com/office/officeart/2005/8/layout/chevron2"/>
    <dgm:cxn modelId="{3AA2C05E-650D-4487-8FBF-4D894C913988}" srcId="{95F3EF00-DF9E-4920-BC31-C9CC1E4DED58}" destId="{75FF39E1-3A25-4636-A2D6-D439FD95DA69}" srcOrd="0" destOrd="0" parTransId="{B892311A-BBCE-42EA-99A6-9D8ECF482BC9}" sibTransId="{1B48A93A-5853-4645-99EA-DF363634C779}"/>
    <dgm:cxn modelId="{5F527724-0C8C-4C0D-B4EE-CCC352FB1D90}" type="presOf" srcId="{95F3EF00-DF9E-4920-BC31-C9CC1E4DED58}" destId="{F1603B07-3CF8-4C32-A213-0001853C4086}" srcOrd="0" destOrd="0" presId="urn:microsoft.com/office/officeart/2005/8/layout/chevron2"/>
    <dgm:cxn modelId="{E9D64596-C3FB-4D92-9E2D-F63F1C3F9887}" srcId="{85B6D46B-B967-4356-8032-2DF1E63ECC11}" destId="{4D346889-E5DB-41BE-8C85-16BA9BA04FE9}" srcOrd="0" destOrd="0" parTransId="{BC682090-256F-4B55-BBBA-293271FC32D3}" sibTransId="{88D9379C-69DE-44D9-BD70-2F2616D10CCE}"/>
    <dgm:cxn modelId="{931C6B91-622F-4D4E-AC17-D424243A0C01}" type="presOf" srcId="{85B6D46B-B967-4356-8032-2DF1E63ECC11}" destId="{621DBAEB-7BAC-419F-98FD-4A92B8D8ACCD}" srcOrd="0" destOrd="0" presId="urn:microsoft.com/office/officeart/2005/8/layout/chevron2"/>
    <dgm:cxn modelId="{5C0CBD94-4F15-4021-8122-2C13E39797E8}" type="presOf" srcId="{6CE83ED3-0815-4790-9C96-E5BC4FC06BC9}" destId="{8C7D5E41-F679-49E4-A3D9-2CFE1BBDBE57}" srcOrd="0" destOrd="0" presId="urn:microsoft.com/office/officeart/2005/8/layout/chevron2"/>
    <dgm:cxn modelId="{976DF168-D02C-4690-8B1B-0A263911012E}" type="presParOf" srcId="{F1603B07-3CF8-4C32-A213-0001853C4086}" destId="{EBEFD17E-E637-4AEA-AFD1-DA5865C9096C}" srcOrd="0" destOrd="0" presId="urn:microsoft.com/office/officeart/2005/8/layout/chevron2"/>
    <dgm:cxn modelId="{9AA88F77-963F-4E64-A2F3-ADE527688C66}" type="presParOf" srcId="{EBEFD17E-E637-4AEA-AFD1-DA5865C9096C}" destId="{965E4D2D-76F5-4098-88FE-B1F7C372BFE3}" srcOrd="0" destOrd="0" presId="urn:microsoft.com/office/officeart/2005/8/layout/chevron2"/>
    <dgm:cxn modelId="{4FE7663B-4AB1-4EEF-B8B3-610CF1462CD5}" type="presParOf" srcId="{EBEFD17E-E637-4AEA-AFD1-DA5865C9096C}" destId="{8C7D5E41-F679-49E4-A3D9-2CFE1BBDBE57}" srcOrd="1" destOrd="0" presId="urn:microsoft.com/office/officeart/2005/8/layout/chevron2"/>
    <dgm:cxn modelId="{F7B3361F-3673-471D-8932-891851350B5B}" type="presParOf" srcId="{F1603B07-3CF8-4C32-A213-0001853C4086}" destId="{726BE6A6-A1C5-4259-B45E-92365F4D57BF}" srcOrd="1" destOrd="0" presId="urn:microsoft.com/office/officeart/2005/8/layout/chevron2"/>
    <dgm:cxn modelId="{716BEE97-6A99-490C-A907-DE9788263E49}" type="presParOf" srcId="{F1603B07-3CF8-4C32-A213-0001853C4086}" destId="{84C118A5-A3BD-4849-807E-9DA9089F36D4}" srcOrd="2" destOrd="0" presId="urn:microsoft.com/office/officeart/2005/8/layout/chevron2"/>
    <dgm:cxn modelId="{9D24DC76-3C85-4EBC-92DB-FB0463C6741A}" type="presParOf" srcId="{84C118A5-A3BD-4849-807E-9DA9089F36D4}" destId="{621DBAEB-7BAC-419F-98FD-4A92B8D8ACCD}" srcOrd="0" destOrd="0" presId="urn:microsoft.com/office/officeart/2005/8/layout/chevron2"/>
    <dgm:cxn modelId="{995D9727-EFCF-4720-A36D-2494DBAA3BE0}" type="presParOf" srcId="{84C118A5-A3BD-4849-807E-9DA9089F36D4}" destId="{AEA696C1-BF1E-4D88-BDB3-8A360C84FF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7928B0-2CA9-4C9E-B718-94BDC31CF5A7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4E44577-0C12-4412-82DE-ACA366B815BE}">
      <dgm:prSet phldrT="[Текст]" phldr="1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600" dirty="0"/>
        </a:p>
      </dgm:t>
    </dgm:pt>
    <dgm:pt modelId="{A7DDFC38-78A8-486E-A980-3E6723879ED6}" type="parTrans" cxnId="{E7D316C5-D194-481D-B420-B46FCFF19F93}">
      <dgm:prSet/>
      <dgm:spPr/>
      <dgm:t>
        <a:bodyPr/>
        <a:lstStyle/>
        <a:p>
          <a:endParaRPr lang="ru-RU" sz="1600"/>
        </a:p>
      </dgm:t>
    </dgm:pt>
    <dgm:pt modelId="{4583D8E8-BB7E-411E-AC74-392E9012D4C5}" type="sibTrans" cxnId="{E7D316C5-D194-481D-B420-B46FCFF19F93}">
      <dgm:prSet/>
      <dgm:spPr/>
      <dgm:t>
        <a:bodyPr/>
        <a:lstStyle/>
        <a:p>
          <a:endParaRPr lang="ru-RU" sz="1600"/>
        </a:p>
      </dgm:t>
    </dgm:pt>
    <dgm:pt modelId="{0C1010BB-5F3D-4409-A56D-E5A5DA3B6C0E}">
      <dgm:prSet phldrT="[Текст]" custT="1"/>
      <dgm:spPr>
        <a:solidFill>
          <a:schemeClr val="accent3">
            <a:alpha val="18000"/>
          </a:schemeClr>
        </a:solidFill>
      </dgm:spPr>
      <dgm:t>
        <a:bodyPr/>
        <a:lstStyle/>
        <a:p>
          <a:r>
            <a:rPr lang="ru" sz="1600" b="1" dirty="0" smtClean="0">
              <a:latin typeface="Arial"/>
            </a:rPr>
            <a:t>Внедрение на уровнях основного общего и среднего общего образования новых методов обучения и воспитания, образовательных технологий</a:t>
          </a:r>
          <a:endParaRPr lang="ru-RU" sz="1600" dirty="0"/>
        </a:p>
      </dgm:t>
    </dgm:pt>
    <dgm:pt modelId="{2C70C07E-CCD2-42C4-9C6D-2AAEB7967B12}" type="parTrans" cxnId="{F6F71940-79AC-4319-A824-6AE88E8CED1C}">
      <dgm:prSet/>
      <dgm:spPr/>
      <dgm:t>
        <a:bodyPr/>
        <a:lstStyle/>
        <a:p>
          <a:endParaRPr lang="ru-RU" sz="1600"/>
        </a:p>
      </dgm:t>
    </dgm:pt>
    <dgm:pt modelId="{9C0D49B5-3516-4074-BC61-05A2EC7F41EF}" type="sibTrans" cxnId="{F6F71940-79AC-4319-A824-6AE88E8CED1C}">
      <dgm:prSet/>
      <dgm:spPr/>
      <dgm:t>
        <a:bodyPr/>
        <a:lstStyle/>
        <a:p>
          <a:endParaRPr lang="ru-RU" sz="1600"/>
        </a:p>
      </dgm:t>
    </dgm:pt>
    <dgm:pt modelId="{85BCEF49-344B-45FC-ADB9-C3BEAD075B87}">
      <dgm:prSet phldrT="[Текст]" custT="1"/>
      <dgm:spPr>
        <a:solidFill>
          <a:schemeClr val="bg2">
            <a:alpha val="73000"/>
          </a:schemeClr>
        </a:solidFill>
      </dgm:spPr>
      <dgm:t>
        <a:bodyPr/>
        <a:lstStyle/>
        <a:p>
          <a:pPr marL="57150" lvl="1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/>
        </a:p>
      </dgm:t>
    </dgm:pt>
    <dgm:pt modelId="{5E1E590A-38CC-4C73-8DC2-B5334C2ED077}" type="parTrans" cxnId="{25CCD260-341B-41F1-96BF-CBB434105698}">
      <dgm:prSet/>
      <dgm:spPr/>
      <dgm:t>
        <a:bodyPr/>
        <a:lstStyle/>
        <a:p>
          <a:endParaRPr lang="ru-RU" sz="1600"/>
        </a:p>
      </dgm:t>
    </dgm:pt>
    <dgm:pt modelId="{1FE6513A-A9EA-41C3-A349-7865CBA42D89}" type="sibTrans" cxnId="{25CCD260-341B-41F1-96BF-CBB434105698}">
      <dgm:prSet/>
      <dgm:spPr/>
      <dgm:t>
        <a:bodyPr/>
        <a:lstStyle/>
        <a:p>
          <a:endParaRPr lang="ru-RU" sz="1600"/>
        </a:p>
      </dgm:t>
    </dgm:pt>
    <dgm:pt modelId="{142EDBBD-280A-4CBF-8102-0BA5EC59361F}">
      <dgm:prSet phldrT="[Текст]" custT="1"/>
      <dgm:spPr>
        <a:solidFill>
          <a:schemeClr val="bg2">
            <a:alpha val="73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" sz="1600" b="1" dirty="0" smtClean="0">
              <a:latin typeface="Arial"/>
            </a:rPr>
            <a:t>Создание условий для раннего развития детей в возрасте до трех лет, реализация программы психолого-педагогической и консультативной помощи родителям и детям </a:t>
          </a:r>
        </a:p>
        <a:p>
          <a:pPr marL="57150" lvl="1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/>
        </a:p>
      </dgm:t>
    </dgm:pt>
    <dgm:pt modelId="{E4020A60-A988-496D-B36F-A085B18F5695}" type="parTrans" cxnId="{5D50FDD7-00B0-4F81-B4E5-91E1F69E3D1C}">
      <dgm:prSet/>
      <dgm:spPr/>
      <dgm:t>
        <a:bodyPr/>
        <a:lstStyle/>
        <a:p>
          <a:endParaRPr lang="ru-RU" sz="1600"/>
        </a:p>
      </dgm:t>
    </dgm:pt>
    <dgm:pt modelId="{2A45E149-AA48-405E-8B24-EB854FA1F7CC}" type="sibTrans" cxnId="{5D50FDD7-00B0-4F81-B4E5-91E1F69E3D1C}">
      <dgm:prSet/>
      <dgm:spPr/>
      <dgm:t>
        <a:bodyPr/>
        <a:lstStyle/>
        <a:p>
          <a:endParaRPr lang="ru-RU" sz="1600"/>
        </a:p>
      </dgm:t>
    </dgm:pt>
    <dgm:pt modelId="{062415B9-912B-477F-A76E-C4327AE53722}">
      <dgm:prSet phldrT="[Текст]" phldr="1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600" dirty="0"/>
        </a:p>
      </dgm:t>
    </dgm:pt>
    <dgm:pt modelId="{33F59086-D803-48F5-98C1-9326924C046E}" type="parTrans" cxnId="{0F55EBEA-B0EB-4AA6-970D-D363219C98D0}">
      <dgm:prSet/>
      <dgm:spPr/>
      <dgm:t>
        <a:bodyPr/>
        <a:lstStyle/>
        <a:p>
          <a:endParaRPr lang="ru-RU" sz="1600"/>
        </a:p>
      </dgm:t>
    </dgm:pt>
    <dgm:pt modelId="{3134DADB-7182-40AE-A62E-40FA51682431}" type="sibTrans" cxnId="{0F55EBEA-B0EB-4AA6-970D-D363219C98D0}">
      <dgm:prSet/>
      <dgm:spPr/>
      <dgm:t>
        <a:bodyPr/>
        <a:lstStyle/>
        <a:p>
          <a:endParaRPr lang="ru-RU" sz="1600"/>
        </a:p>
      </dgm:t>
    </dgm:pt>
    <dgm:pt modelId="{255463AC-E99F-4AA8-A4D4-97BAAE934F80}">
      <dgm:prSet phldrT="[Текст]" custT="1"/>
      <dgm:spPr>
        <a:solidFill>
          <a:schemeClr val="bg2">
            <a:alpha val="78000"/>
          </a:schemeClr>
        </a:solidFill>
      </dgm:spPr>
      <dgm:t>
        <a:bodyPr/>
        <a:lstStyle/>
        <a:p>
          <a:r>
            <a:rPr lang="ru" sz="1600" b="1" dirty="0" smtClean="0">
              <a:latin typeface="Arial"/>
            </a:rPr>
            <a:t>Создание современной и безопасной цифровой образовательной среды, обеспечивающей высокое качество и доступность образования всех видов и уровней </a:t>
          </a:r>
          <a:endParaRPr lang="ru-RU" sz="1600" dirty="0"/>
        </a:p>
      </dgm:t>
    </dgm:pt>
    <dgm:pt modelId="{4523887E-A646-44D3-8096-CCF5EFB0624D}" type="parTrans" cxnId="{63CA4F69-72D6-44BA-91CA-F1596EE4388D}">
      <dgm:prSet/>
      <dgm:spPr/>
      <dgm:t>
        <a:bodyPr/>
        <a:lstStyle/>
        <a:p>
          <a:endParaRPr lang="ru-RU" sz="1600"/>
        </a:p>
      </dgm:t>
    </dgm:pt>
    <dgm:pt modelId="{5E463C51-2C96-4544-8EF7-60E32893D942}" type="sibTrans" cxnId="{63CA4F69-72D6-44BA-91CA-F1596EE4388D}">
      <dgm:prSet/>
      <dgm:spPr/>
      <dgm:t>
        <a:bodyPr/>
        <a:lstStyle/>
        <a:p>
          <a:endParaRPr lang="ru-RU" sz="1600"/>
        </a:p>
      </dgm:t>
    </dgm:pt>
    <dgm:pt modelId="{BCA7FE56-CA52-4F00-B6D8-1471D7C4F761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600" dirty="0"/>
        </a:p>
      </dgm:t>
    </dgm:pt>
    <dgm:pt modelId="{C65D6186-3B52-4D90-A5B9-61CFAB0DABE7}" type="parTrans" cxnId="{CD95E741-2037-4F91-A292-565827EAEC47}">
      <dgm:prSet/>
      <dgm:spPr/>
      <dgm:t>
        <a:bodyPr/>
        <a:lstStyle/>
        <a:p>
          <a:endParaRPr lang="ru-RU" sz="1600"/>
        </a:p>
      </dgm:t>
    </dgm:pt>
    <dgm:pt modelId="{083DA80B-A8EA-4D37-AABD-EDF078106B41}" type="sibTrans" cxnId="{CD95E741-2037-4F91-A292-565827EAEC47}">
      <dgm:prSet/>
      <dgm:spPr/>
      <dgm:t>
        <a:bodyPr/>
        <a:lstStyle/>
        <a:p>
          <a:endParaRPr lang="ru-RU" sz="1600"/>
        </a:p>
      </dgm:t>
    </dgm:pt>
    <dgm:pt modelId="{05BAA11E-46D7-4852-B708-FD3C854303F1}">
      <dgm:prSet custT="1"/>
      <dgm:spPr>
        <a:solidFill>
          <a:schemeClr val="bg2">
            <a:alpha val="78000"/>
          </a:schemeClr>
        </a:solidFill>
      </dgm:spPr>
      <dgm:t>
        <a:bodyPr/>
        <a:lstStyle/>
        <a:p>
          <a:endParaRPr lang="ru" sz="1600" b="1" dirty="0">
            <a:latin typeface="Arial"/>
          </a:endParaRPr>
        </a:p>
      </dgm:t>
    </dgm:pt>
    <dgm:pt modelId="{95745263-B0EF-4295-AF3A-A7E94CAAF674}" type="parTrans" cxnId="{0DDACF06-0968-4557-BD37-78711772E042}">
      <dgm:prSet/>
      <dgm:spPr/>
      <dgm:t>
        <a:bodyPr/>
        <a:lstStyle/>
        <a:p>
          <a:endParaRPr lang="ru-RU" sz="1600"/>
        </a:p>
      </dgm:t>
    </dgm:pt>
    <dgm:pt modelId="{9CF353AB-C817-416A-A287-383A85F9BE52}" type="sibTrans" cxnId="{0DDACF06-0968-4557-BD37-78711772E042}">
      <dgm:prSet/>
      <dgm:spPr/>
      <dgm:t>
        <a:bodyPr/>
        <a:lstStyle/>
        <a:p>
          <a:endParaRPr lang="ru-RU" sz="1600"/>
        </a:p>
      </dgm:t>
    </dgm:pt>
    <dgm:pt modelId="{E9B42F46-41CB-4051-92FB-A51E2C577DFA}">
      <dgm:prSet phldrT="[Текст]" phldr="1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600" dirty="0"/>
        </a:p>
      </dgm:t>
    </dgm:pt>
    <dgm:pt modelId="{6E16B140-64CF-4397-8A67-E1DA0D738612}" type="sibTrans" cxnId="{F2C9FF8D-543E-40F1-AD9E-ACC96355F02F}">
      <dgm:prSet/>
      <dgm:spPr/>
      <dgm:t>
        <a:bodyPr/>
        <a:lstStyle/>
        <a:p>
          <a:endParaRPr lang="ru-RU" sz="1600"/>
        </a:p>
      </dgm:t>
    </dgm:pt>
    <dgm:pt modelId="{B4F1387D-F5B1-44A4-B989-D0D5D2CDE55E}" type="parTrans" cxnId="{F2C9FF8D-543E-40F1-AD9E-ACC96355F02F}">
      <dgm:prSet/>
      <dgm:spPr/>
      <dgm:t>
        <a:bodyPr/>
        <a:lstStyle/>
        <a:p>
          <a:endParaRPr lang="ru-RU" sz="1600"/>
        </a:p>
      </dgm:t>
    </dgm:pt>
    <dgm:pt modelId="{B27B8A25-6F30-4D48-B4E6-9E5FE3368515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600" dirty="0"/>
        </a:p>
      </dgm:t>
    </dgm:pt>
    <dgm:pt modelId="{FEBC72B9-DE2C-4E2B-AC26-6507A7324B21}" type="sibTrans" cxnId="{17F50827-25B8-4FA3-951C-99DB09656E85}">
      <dgm:prSet/>
      <dgm:spPr/>
      <dgm:t>
        <a:bodyPr/>
        <a:lstStyle/>
        <a:p>
          <a:endParaRPr lang="ru-RU" sz="1600"/>
        </a:p>
      </dgm:t>
    </dgm:pt>
    <dgm:pt modelId="{D5E21FE5-6759-4783-B541-63BD95411EDB}" type="parTrans" cxnId="{17F50827-25B8-4FA3-951C-99DB09656E85}">
      <dgm:prSet/>
      <dgm:spPr/>
      <dgm:t>
        <a:bodyPr/>
        <a:lstStyle/>
        <a:p>
          <a:endParaRPr lang="ru-RU" sz="1600"/>
        </a:p>
      </dgm:t>
    </dgm:pt>
    <dgm:pt modelId="{22BDA039-3BF0-48C1-9A86-6E19BFE0017F}">
      <dgm:prSet custT="1"/>
      <dgm:spPr>
        <a:solidFill>
          <a:schemeClr val="bg2">
            <a:alpha val="61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" sz="1600" b="1" dirty="0" smtClean="0">
              <a:latin typeface="Arial"/>
            </a:rPr>
            <a:t>Формирование эффективной системы выявления, поддержки и развития способностей и талантов у детей и молодежи и направленной на самоопределение и профессиональную ориентацию всех обучающихся</a:t>
          </a:r>
          <a:endParaRPr lang="ru-RU" sz="1600" dirty="0" smtClean="0"/>
        </a:p>
        <a:p>
          <a:pPr marL="57150" lvl="1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/>
        </a:p>
      </dgm:t>
    </dgm:pt>
    <dgm:pt modelId="{DB49E3AF-64F1-4B95-A99C-AB211C948311}" type="parTrans" cxnId="{28372947-BAB8-4952-BBEF-E415FE42EC2F}">
      <dgm:prSet/>
      <dgm:spPr/>
      <dgm:t>
        <a:bodyPr/>
        <a:lstStyle/>
        <a:p>
          <a:endParaRPr lang="ru-RU" sz="1600"/>
        </a:p>
      </dgm:t>
    </dgm:pt>
    <dgm:pt modelId="{69278C10-5AA6-4BF0-8845-1A07A3AFDD84}" type="sibTrans" cxnId="{28372947-BAB8-4952-BBEF-E415FE42EC2F}">
      <dgm:prSet/>
      <dgm:spPr/>
      <dgm:t>
        <a:bodyPr/>
        <a:lstStyle/>
        <a:p>
          <a:endParaRPr lang="ru-RU" sz="1600"/>
        </a:p>
      </dgm:t>
    </dgm:pt>
    <dgm:pt modelId="{5BC8D4F3-ACD6-4E05-BA73-C559A8389711}">
      <dgm:prSet custT="1"/>
      <dgm:spPr>
        <a:solidFill>
          <a:schemeClr val="bg2">
            <a:lumMod val="90000"/>
            <a:alpha val="36000"/>
          </a:schemeClr>
        </a:solidFill>
      </dgm:spPr>
      <dgm:t>
        <a:bodyPr/>
        <a:lstStyle/>
        <a:p>
          <a:r>
            <a:rPr lang="ru" sz="1600" b="1" dirty="0" smtClean="0">
              <a:latin typeface="Arial"/>
            </a:rPr>
            <a:t>Внедрение национальной системы профессионального роста педагогических работников, охватывающей не менее 50 процентов учителей ОО</a:t>
          </a:r>
          <a:endParaRPr lang="ru-RU" sz="1600" dirty="0"/>
        </a:p>
      </dgm:t>
    </dgm:pt>
    <dgm:pt modelId="{50B7BD47-6501-401B-899D-E7CA241555AD}" type="parTrans" cxnId="{345705F2-6BD2-4AF7-942B-573F890CB0C5}">
      <dgm:prSet/>
      <dgm:spPr/>
      <dgm:t>
        <a:bodyPr/>
        <a:lstStyle/>
        <a:p>
          <a:endParaRPr lang="ru-RU" sz="1600"/>
        </a:p>
      </dgm:t>
    </dgm:pt>
    <dgm:pt modelId="{08CA9863-951E-48C9-94FB-29322DCC4923}" type="sibTrans" cxnId="{345705F2-6BD2-4AF7-942B-573F890CB0C5}">
      <dgm:prSet/>
      <dgm:spPr/>
      <dgm:t>
        <a:bodyPr/>
        <a:lstStyle/>
        <a:p>
          <a:endParaRPr lang="ru-RU" sz="1600"/>
        </a:p>
      </dgm:t>
    </dgm:pt>
    <dgm:pt modelId="{CE3256B6-9DF3-4D17-941D-584D56051721}">
      <dgm:prSet custT="1"/>
      <dgm:spPr>
        <a:solidFill>
          <a:schemeClr val="bg2">
            <a:alpha val="61000"/>
          </a:schemeClr>
        </a:solidFill>
      </dgm:spPr>
      <dgm:t>
        <a:bodyPr/>
        <a:lstStyle/>
        <a:p>
          <a:pPr marL="57150" lvl="1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/>
        </a:p>
      </dgm:t>
    </dgm:pt>
    <dgm:pt modelId="{557E22DF-7EED-405F-8867-F1CD46D4AF97}" type="parTrans" cxnId="{0830448C-8918-4339-87D0-80BD29615B2A}">
      <dgm:prSet/>
      <dgm:spPr/>
      <dgm:t>
        <a:bodyPr/>
        <a:lstStyle/>
        <a:p>
          <a:endParaRPr lang="ru-RU"/>
        </a:p>
      </dgm:t>
    </dgm:pt>
    <dgm:pt modelId="{7DF25684-6C1F-4554-9A08-87E6C0B253BD}" type="sibTrans" cxnId="{0830448C-8918-4339-87D0-80BD29615B2A}">
      <dgm:prSet/>
      <dgm:spPr/>
      <dgm:t>
        <a:bodyPr/>
        <a:lstStyle/>
        <a:p>
          <a:endParaRPr lang="ru-RU"/>
        </a:p>
      </dgm:t>
    </dgm:pt>
    <dgm:pt modelId="{740FFECE-CDAC-448A-988C-CEB6C2ADC797}" type="pres">
      <dgm:prSet presAssocID="{FD7928B0-2CA9-4C9E-B718-94BDC31CF5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C6E422-2658-4B89-99DA-711A3DE8E739}" type="pres">
      <dgm:prSet presAssocID="{64E44577-0C12-4412-82DE-ACA366B815BE}" presName="composite" presStyleCnt="0"/>
      <dgm:spPr/>
    </dgm:pt>
    <dgm:pt modelId="{D14CE860-D17F-43E0-B1A8-40521A653A5E}" type="pres">
      <dgm:prSet presAssocID="{64E44577-0C12-4412-82DE-ACA366B815B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D19F1-8849-4630-BE55-BE32A6854B94}" type="pres">
      <dgm:prSet presAssocID="{64E44577-0C12-4412-82DE-ACA366B815B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56486-B1E2-4A98-AB13-5FD893362488}" type="pres">
      <dgm:prSet presAssocID="{4583D8E8-BB7E-411E-AC74-392E9012D4C5}" presName="sp" presStyleCnt="0"/>
      <dgm:spPr/>
    </dgm:pt>
    <dgm:pt modelId="{484C2562-93A3-40F1-8987-6DB4ACBBD5F1}" type="pres">
      <dgm:prSet presAssocID="{B27B8A25-6F30-4D48-B4E6-9E5FE3368515}" presName="composite" presStyleCnt="0"/>
      <dgm:spPr/>
    </dgm:pt>
    <dgm:pt modelId="{492D8E67-2155-4383-8D38-E5F1F286E127}" type="pres">
      <dgm:prSet presAssocID="{B27B8A25-6F30-4D48-B4E6-9E5FE336851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AB308-3AE9-499F-BB49-E4C1049AB0FE}" type="pres">
      <dgm:prSet presAssocID="{B27B8A25-6F30-4D48-B4E6-9E5FE336851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CBA8F-BEFA-4D00-9EA9-0BFC005CB9B0}" type="pres">
      <dgm:prSet presAssocID="{FEBC72B9-DE2C-4E2B-AC26-6507A7324B21}" presName="sp" presStyleCnt="0"/>
      <dgm:spPr/>
    </dgm:pt>
    <dgm:pt modelId="{669626B3-8D96-48BC-8BF1-8856E74BF12A}" type="pres">
      <dgm:prSet presAssocID="{E9B42F46-41CB-4051-92FB-A51E2C577DFA}" presName="composite" presStyleCnt="0"/>
      <dgm:spPr/>
    </dgm:pt>
    <dgm:pt modelId="{546FC9D2-B197-4F7C-A338-573BA2BDB537}" type="pres">
      <dgm:prSet presAssocID="{E9B42F46-41CB-4051-92FB-A51E2C577DF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C17E9-385C-4593-8C87-6026F0E64DC1}" type="pres">
      <dgm:prSet presAssocID="{E9B42F46-41CB-4051-92FB-A51E2C577DF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5A172-FC86-422D-A95E-EB0FCF23B051}" type="pres">
      <dgm:prSet presAssocID="{6E16B140-64CF-4397-8A67-E1DA0D738612}" presName="sp" presStyleCnt="0"/>
      <dgm:spPr/>
    </dgm:pt>
    <dgm:pt modelId="{F666699D-909E-4B5E-B17F-644E7839A64F}" type="pres">
      <dgm:prSet presAssocID="{062415B9-912B-477F-A76E-C4327AE53722}" presName="composite" presStyleCnt="0"/>
      <dgm:spPr/>
    </dgm:pt>
    <dgm:pt modelId="{A916012C-E678-4AAD-AE2A-DB076CC1AAA5}" type="pres">
      <dgm:prSet presAssocID="{062415B9-912B-477F-A76E-C4327AE5372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0A47D-5E9E-4B7D-ADD9-04F0E5E8079A}" type="pres">
      <dgm:prSet presAssocID="{062415B9-912B-477F-A76E-C4327AE5372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E53EF-9E29-4DB3-BFBA-6014AE595DE9}" type="pres">
      <dgm:prSet presAssocID="{3134DADB-7182-40AE-A62E-40FA51682431}" presName="sp" presStyleCnt="0"/>
      <dgm:spPr/>
    </dgm:pt>
    <dgm:pt modelId="{70E16C4E-9BE7-46B3-B6D0-486C2F862B0F}" type="pres">
      <dgm:prSet presAssocID="{BCA7FE56-CA52-4F00-B6D8-1471D7C4F761}" presName="composite" presStyleCnt="0"/>
      <dgm:spPr/>
    </dgm:pt>
    <dgm:pt modelId="{36181164-22C2-4EBD-AAE7-10CED4D98BE1}" type="pres">
      <dgm:prSet presAssocID="{BCA7FE56-CA52-4F00-B6D8-1471D7C4F76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A089D-430B-4D66-A12B-C15FE201801C}" type="pres">
      <dgm:prSet presAssocID="{BCA7FE56-CA52-4F00-B6D8-1471D7C4F76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3E7092-A602-47F0-B2A5-1BAEECD57167}" type="presOf" srcId="{64E44577-0C12-4412-82DE-ACA366B815BE}" destId="{D14CE860-D17F-43E0-B1A8-40521A653A5E}" srcOrd="0" destOrd="0" presId="urn:microsoft.com/office/officeart/2005/8/layout/chevron2"/>
    <dgm:cxn modelId="{17F50827-25B8-4FA3-951C-99DB09656E85}" srcId="{FD7928B0-2CA9-4C9E-B718-94BDC31CF5A7}" destId="{B27B8A25-6F30-4D48-B4E6-9E5FE3368515}" srcOrd="1" destOrd="0" parTransId="{D5E21FE5-6759-4783-B541-63BD95411EDB}" sibTransId="{FEBC72B9-DE2C-4E2B-AC26-6507A7324B21}"/>
    <dgm:cxn modelId="{F6F71940-79AC-4319-A824-6AE88E8CED1C}" srcId="{64E44577-0C12-4412-82DE-ACA366B815BE}" destId="{0C1010BB-5F3D-4409-A56D-E5A5DA3B6C0E}" srcOrd="0" destOrd="0" parTransId="{2C70C07E-CCD2-42C4-9C6D-2AAEB7967B12}" sibTransId="{9C0D49B5-3516-4074-BC61-05A2EC7F41EF}"/>
    <dgm:cxn modelId="{B12B52A2-61A6-41CE-8AA4-92A9D8E0EA57}" type="presOf" srcId="{BCA7FE56-CA52-4F00-B6D8-1471D7C4F761}" destId="{36181164-22C2-4EBD-AAE7-10CED4D98BE1}" srcOrd="0" destOrd="0" presId="urn:microsoft.com/office/officeart/2005/8/layout/chevron2"/>
    <dgm:cxn modelId="{F2C9FF8D-543E-40F1-AD9E-ACC96355F02F}" srcId="{FD7928B0-2CA9-4C9E-B718-94BDC31CF5A7}" destId="{E9B42F46-41CB-4051-92FB-A51E2C577DFA}" srcOrd="2" destOrd="0" parTransId="{B4F1387D-F5B1-44A4-B989-D0D5D2CDE55E}" sibTransId="{6E16B140-64CF-4397-8A67-E1DA0D738612}"/>
    <dgm:cxn modelId="{CD95E741-2037-4F91-A292-565827EAEC47}" srcId="{FD7928B0-2CA9-4C9E-B718-94BDC31CF5A7}" destId="{BCA7FE56-CA52-4F00-B6D8-1471D7C4F761}" srcOrd="4" destOrd="0" parTransId="{C65D6186-3B52-4D90-A5B9-61CFAB0DABE7}" sibTransId="{083DA80B-A8EA-4D37-AABD-EDF078106B41}"/>
    <dgm:cxn modelId="{5A7552DF-71EB-4DA6-8678-823C876277E0}" type="presOf" srcId="{CE3256B6-9DF3-4D17-941D-584D56051721}" destId="{AB7AB308-3AE9-499F-BB49-E4C1049AB0FE}" srcOrd="0" destOrd="0" presId="urn:microsoft.com/office/officeart/2005/8/layout/chevron2"/>
    <dgm:cxn modelId="{B476CD71-25BC-4218-A019-88273DB1F40F}" type="presOf" srcId="{062415B9-912B-477F-A76E-C4327AE53722}" destId="{A916012C-E678-4AAD-AE2A-DB076CC1AAA5}" srcOrd="0" destOrd="0" presId="urn:microsoft.com/office/officeart/2005/8/layout/chevron2"/>
    <dgm:cxn modelId="{3627702E-7965-4734-865A-F55270B5361D}" type="presOf" srcId="{E9B42F46-41CB-4051-92FB-A51E2C577DFA}" destId="{546FC9D2-B197-4F7C-A338-573BA2BDB537}" srcOrd="0" destOrd="0" presId="urn:microsoft.com/office/officeart/2005/8/layout/chevron2"/>
    <dgm:cxn modelId="{77FCAFE9-CE19-4D24-A756-E2EBF6411700}" type="presOf" srcId="{FD7928B0-2CA9-4C9E-B718-94BDC31CF5A7}" destId="{740FFECE-CDAC-448A-988C-CEB6C2ADC797}" srcOrd="0" destOrd="0" presId="urn:microsoft.com/office/officeart/2005/8/layout/chevron2"/>
    <dgm:cxn modelId="{E7D316C5-D194-481D-B420-B46FCFF19F93}" srcId="{FD7928B0-2CA9-4C9E-B718-94BDC31CF5A7}" destId="{64E44577-0C12-4412-82DE-ACA366B815BE}" srcOrd="0" destOrd="0" parTransId="{A7DDFC38-78A8-486E-A980-3E6723879ED6}" sibTransId="{4583D8E8-BB7E-411E-AC74-392E9012D4C5}"/>
    <dgm:cxn modelId="{13A3CBFB-C42F-433A-BA26-42C0A097CC8C}" type="presOf" srcId="{B27B8A25-6F30-4D48-B4E6-9E5FE3368515}" destId="{492D8E67-2155-4383-8D38-E5F1F286E127}" srcOrd="0" destOrd="0" presId="urn:microsoft.com/office/officeart/2005/8/layout/chevron2"/>
    <dgm:cxn modelId="{D180D380-1530-4D22-8273-F82E29A6FE9E}" type="presOf" srcId="{142EDBBD-280A-4CBF-8102-0BA5EC59361F}" destId="{556C17E9-385C-4593-8C87-6026F0E64DC1}" srcOrd="0" destOrd="1" presId="urn:microsoft.com/office/officeart/2005/8/layout/chevron2"/>
    <dgm:cxn modelId="{345705F2-6BD2-4AF7-942B-573F890CB0C5}" srcId="{BCA7FE56-CA52-4F00-B6D8-1471D7C4F761}" destId="{5BC8D4F3-ACD6-4E05-BA73-C559A8389711}" srcOrd="0" destOrd="0" parTransId="{50B7BD47-6501-401B-899D-E7CA241555AD}" sibTransId="{08CA9863-951E-48C9-94FB-29322DCC4923}"/>
    <dgm:cxn modelId="{6742F699-9C49-499C-9CFC-C642E57D68DA}" type="presOf" srcId="{0C1010BB-5F3D-4409-A56D-E5A5DA3B6C0E}" destId="{741D19F1-8849-4630-BE55-BE32A6854B94}" srcOrd="0" destOrd="0" presId="urn:microsoft.com/office/officeart/2005/8/layout/chevron2"/>
    <dgm:cxn modelId="{6213A38B-1BC4-4E0D-9B73-6CB7B4D90C7C}" type="presOf" srcId="{05BAA11E-46D7-4852-B708-FD3C854303F1}" destId="{6B70A47D-5E9E-4B7D-ADD9-04F0E5E8079A}" srcOrd="0" destOrd="1" presId="urn:microsoft.com/office/officeart/2005/8/layout/chevron2"/>
    <dgm:cxn modelId="{0830448C-8918-4339-87D0-80BD29615B2A}" srcId="{B27B8A25-6F30-4D48-B4E6-9E5FE3368515}" destId="{CE3256B6-9DF3-4D17-941D-584D56051721}" srcOrd="0" destOrd="0" parTransId="{557E22DF-7EED-405F-8867-F1CD46D4AF97}" sibTransId="{7DF25684-6C1F-4554-9A08-87E6C0B253BD}"/>
    <dgm:cxn modelId="{699F21F8-E186-435B-B1D6-0C559D6DC020}" type="presOf" srcId="{255463AC-E99F-4AA8-A4D4-97BAAE934F80}" destId="{6B70A47D-5E9E-4B7D-ADD9-04F0E5E8079A}" srcOrd="0" destOrd="0" presId="urn:microsoft.com/office/officeart/2005/8/layout/chevron2"/>
    <dgm:cxn modelId="{28372947-BAB8-4952-BBEF-E415FE42EC2F}" srcId="{B27B8A25-6F30-4D48-B4E6-9E5FE3368515}" destId="{22BDA039-3BF0-48C1-9A86-6E19BFE0017F}" srcOrd="1" destOrd="0" parTransId="{DB49E3AF-64F1-4B95-A99C-AB211C948311}" sibTransId="{69278C10-5AA6-4BF0-8845-1A07A3AFDD84}"/>
    <dgm:cxn modelId="{63CA4F69-72D6-44BA-91CA-F1596EE4388D}" srcId="{062415B9-912B-477F-A76E-C4327AE53722}" destId="{255463AC-E99F-4AA8-A4D4-97BAAE934F80}" srcOrd="0" destOrd="0" parTransId="{4523887E-A646-44D3-8096-CCF5EFB0624D}" sibTransId="{5E463C51-2C96-4544-8EF7-60E32893D942}"/>
    <dgm:cxn modelId="{0F55EBEA-B0EB-4AA6-970D-D363219C98D0}" srcId="{FD7928B0-2CA9-4C9E-B718-94BDC31CF5A7}" destId="{062415B9-912B-477F-A76E-C4327AE53722}" srcOrd="3" destOrd="0" parTransId="{33F59086-D803-48F5-98C1-9326924C046E}" sibTransId="{3134DADB-7182-40AE-A62E-40FA51682431}"/>
    <dgm:cxn modelId="{25CCD260-341B-41F1-96BF-CBB434105698}" srcId="{E9B42F46-41CB-4051-92FB-A51E2C577DFA}" destId="{85BCEF49-344B-45FC-ADB9-C3BEAD075B87}" srcOrd="0" destOrd="0" parTransId="{5E1E590A-38CC-4C73-8DC2-B5334C2ED077}" sibTransId="{1FE6513A-A9EA-41C3-A349-7865CBA42D89}"/>
    <dgm:cxn modelId="{3A44FB4E-6ADA-4355-98ED-6936515B4994}" type="presOf" srcId="{22BDA039-3BF0-48C1-9A86-6E19BFE0017F}" destId="{AB7AB308-3AE9-499F-BB49-E4C1049AB0FE}" srcOrd="0" destOrd="1" presId="urn:microsoft.com/office/officeart/2005/8/layout/chevron2"/>
    <dgm:cxn modelId="{CD6707D6-CEA6-4139-B3A9-5D51C2BE5A68}" type="presOf" srcId="{85BCEF49-344B-45FC-ADB9-C3BEAD075B87}" destId="{556C17E9-385C-4593-8C87-6026F0E64DC1}" srcOrd="0" destOrd="0" presId="urn:microsoft.com/office/officeart/2005/8/layout/chevron2"/>
    <dgm:cxn modelId="{4A806CD5-679F-45C6-A584-B74705865DCF}" type="presOf" srcId="{5BC8D4F3-ACD6-4E05-BA73-C559A8389711}" destId="{819A089D-430B-4D66-A12B-C15FE201801C}" srcOrd="0" destOrd="0" presId="urn:microsoft.com/office/officeart/2005/8/layout/chevron2"/>
    <dgm:cxn modelId="{5D50FDD7-00B0-4F81-B4E5-91E1F69E3D1C}" srcId="{E9B42F46-41CB-4051-92FB-A51E2C577DFA}" destId="{142EDBBD-280A-4CBF-8102-0BA5EC59361F}" srcOrd="1" destOrd="0" parTransId="{E4020A60-A988-496D-B36F-A085B18F5695}" sibTransId="{2A45E149-AA48-405E-8B24-EB854FA1F7CC}"/>
    <dgm:cxn modelId="{0DDACF06-0968-4557-BD37-78711772E042}" srcId="{062415B9-912B-477F-A76E-C4327AE53722}" destId="{05BAA11E-46D7-4852-B708-FD3C854303F1}" srcOrd="1" destOrd="0" parTransId="{95745263-B0EF-4295-AF3A-A7E94CAAF674}" sibTransId="{9CF353AB-C817-416A-A287-383A85F9BE52}"/>
    <dgm:cxn modelId="{FB1C8EA9-05D6-4ACC-9F8B-F980005F8515}" type="presParOf" srcId="{740FFECE-CDAC-448A-988C-CEB6C2ADC797}" destId="{E8C6E422-2658-4B89-99DA-711A3DE8E739}" srcOrd="0" destOrd="0" presId="urn:microsoft.com/office/officeart/2005/8/layout/chevron2"/>
    <dgm:cxn modelId="{C35A28FA-A358-4BDD-9096-64D13D451607}" type="presParOf" srcId="{E8C6E422-2658-4B89-99DA-711A3DE8E739}" destId="{D14CE860-D17F-43E0-B1A8-40521A653A5E}" srcOrd="0" destOrd="0" presId="urn:microsoft.com/office/officeart/2005/8/layout/chevron2"/>
    <dgm:cxn modelId="{EA451ED6-4228-413F-90B0-271FFA590D17}" type="presParOf" srcId="{E8C6E422-2658-4B89-99DA-711A3DE8E739}" destId="{741D19F1-8849-4630-BE55-BE32A6854B94}" srcOrd="1" destOrd="0" presId="urn:microsoft.com/office/officeart/2005/8/layout/chevron2"/>
    <dgm:cxn modelId="{C694BC5A-B120-4FF0-B911-D69269232600}" type="presParOf" srcId="{740FFECE-CDAC-448A-988C-CEB6C2ADC797}" destId="{77656486-B1E2-4A98-AB13-5FD893362488}" srcOrd="1" destOrd="0" presId="urn:microsoft.com/office/officeart/2005/8/layout/chevron2"/>
    <dgm:cxn modelId="{3E577E53-7713-4233-A3FD-C41CD1B868B3}" type="presParOf" srcId="{740FFECE-CDAC-448A-988C-CEB6C2ADC797}" destId="{484C2562-93A3-40F1-8987-6DB4ACBBD5F1}" srcOrd="2" destOrd="0" presId="urn:microsoft.com/office/officeart/2005/8/layout/chevron2"/>
    <dgm:cxn modelId="{5C36F54F-8190-4C27-A693-2CEEE2197F9D}" type="presParOf" srcId="{484C2562-93A3-40F1-8987-6DB4ACBBD5F1}" destId="{492D8E67-2155-4383-8D38-E5F1F286E127}" srcOrd="0" destOrd="0" presId="urn:microsoft.com/office/officeart/2005/8/layout/chevron2"/>
    <dgm:cxn modelId="{6E0F3ECA-989B-4359-8B1B-399A8B0401F7}" type="presParOf" srcId="{484C2562-93A3-40F1-8987-6DB4ACBBD5F1}" destId="{AB7AB308-3AE9-499F-BB49-E4C1049AB0FE}" srcOrd="1" destOrd="0" presId="urn:microsoft.com/office/officeart/2005/8/layout/chevron2"/>
    <dgm:cxn modelId="{0FBAD0CB-1B02-406D-848B-A079728618DC}" type="presParOf" srcId="{740FFECE-CDAC-448A-988C-CEB6C2ADC797}" destId="{A0CCBA8F-BEFA-4D00-9EA9-0BFC005CB9B0}" srcOrd="3" destOrd="0" presId="urn:microsoft.com/office/officeart/2005/8/layout/chevron2"/>
    <dgm:cxn modelId="{49646DC2-FCD1-4FBE-98D9-5A9AFB885FC1}" type="presParOf" srcId="{740FFECE-CDAC-448A-988C-CEB6C2ADC797}" destId="{669626B3-8D96-48BC-8BF1-8856E74BF12A}" srcOrd="4" destOrd="0" presId="urn:microsoft.com/office/officeart/2005/8/layout/chevron2"/>
    <dgm:cxn modelId="{DA229661-A850-40EC-9C3D-6021117C041A}" type="presParOf" srcId="{669626B3-8D96-48BC-8BF1-8856E74BF12A}" destId="{546FC9D2-B197-4F7C-A338-573BA2BDB537}" srcOrd="0" destOrd="0" presId="urn:microsoft.com/office/officeart/2005/8/layout/chevron2"/>
    <dgm:cxn modelId="{187F3A74-6469-42C6-996A-0E83C422F001}" type="presParOf" srcId="{669626B3-8D96-48BC-8BF1-8856E74BF12A}" destId="{556C17E9-385C-4593-8C87-6026F0E64DC1}" srcOrd="1" destOrd="0" presId="urn:microsoft.com/office/officeart/2005/8/layout/chevron2"/>
    <dgm:cxn modelId="{B14FB193-19C7-403E-A28B-6E7C94B968DF}" type="presParOf" srcId="{740FFECE-CDAC-448A-988C-CEB6C2ADC797}" destId="{9F35A172-FC86-422D-A95E-EB0FCF23B051}" srcOrd="5" destOrd="0" presId="urn:microsoft.com/office/officeart/2005/8/layout/chevron2"/>
    <dgm:cxn modelId="{3B6E475D-A3A9-4F4A-8EFC-B123650DE76E}" type="presParOf" srcId="{740FFECE-CDAC-448A-988C-CEB6C2ADC797}" destId="{F666699D-909E-4B5E-B17F-644E7839A64F}" srcOrd="6" destOrd="0" presId="urn:microsoft.com/office/officeart/2005/8/layout/chevron2"/>
    <dgm:cxn modelId="{ABD6F4B0-C8EC-46C4-9E1A-3CE5ADA90194}" type="presParOf" srcId="{F666699D-909E-4B5E-B17F-644E7839A64F}" destId="{A916012C-E678-4AAD-AE2A-DB076CC1AAA5}" srcOrd="0" destOrd="0" presId="urn:microsoft.com/office/officeart/2005/8/layout/chevron2"/>
    <dgm:cxn modelId="{F184885C-5355-418B-AA33-52912C125245}" type="presParOf" srcId="{F666699D-909E-4B5E-B17F-644E7839A64F}" destId="{6B70A47D-5E9E-4B7D-ADD9-04F0E5E8079A}" srcOrd="1" destOrd="0" presId="urn:microsoft.com/office/officeart/2005/8/layout/chevron2"/>
    <dgm:cxn modelId="{17A73E30-3D21-428C-97D6-F6379A279A15}" type="presParOf" srcId="{740FFECE-CDAC-448A-988C-CEB6C2ADC797}" destId="{F56E53EF-9E29-4DB3-BFBA-6014AE595DE9}" srcOrd="7" destOrd="0" presId="urn:microsoft.com/office/officeart/2005/8/layout/chevron2"/>
    <dgm:cxn modelId="{35433423-1DC5-479B-BC2F-DED66BE80078}" type="presParOf" srcId="{740FFECE-CDAC-448A-988C-CEB6C2ADC797}" destId="{70E16C4E-9BE7-46B3-B6D0-486C2F862B0F}" srcOrd="8" destOrd="0" presId="urn:microsoft.com/office/officeart/2005/8/layout/chevron2"/>
    <dgm:cxn modelId="{4EC141F8-9C71-45F1-8649-7818DDF2B640}" type="presParOf" srcId="{70E16C4E-9BE7-46B3-B6D0-486C2F862B0F}" destId="{36181164-22C2-4EBD-AAE7-10CED4D98BE1}" srcOrd="0" destOrd="0" presId="urn:microsoft.com/office/officeart/2005/8/layout/chevron2"/>
    <dgm:cxn modelId="{9FF26989-D796-46F0-8BAF-B34C862E6683}" type="presParOf" srcId="{70E16C4E-9BE7-46B3-B6D0-486C2F862B0F}" destId="{819A089D-430B-4D66-A12B-C15FE20180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928B0-2CA9-4C9E-B718-94BDC31CF5A7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4E44577-0C12-4412-82DE-ACA366B815BE}">
      <dgm:prSet phldrT="[Текст]" phldr="1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600" dirty="0"/>
        </a:p>
      </dgm:t>
    </dgm:pt>
    <dgm:pt modelId="{A7DDFC38-78A8-486E-A980-3E6723879ED6}" type="parTrans" cxnId="{E7D316C5-D194-481D-B420-B46FCFF19F93}">
      <dgm:prSet/>
      <dgm:spPr/>
      <dgm:t>
        <a:bodyPr/>
        <a:lstStyle/>
        <a:p>
          <a:endParaRPr lang="ru-RU" sz="1600"/>
        </a:p>
      </dgm:t>
    </dgm:pt>
    <dgm:pt modelId="{4583D8E8-BB7E-411E-AC74-392E9012D4C5}" type="sibTrans" cxnId="{E7D316C5-D194-481D-B420-B46FCFF19F93}">
      <dgm:prSet/>
      <dgm:spPr/>
      <dgm:t>
        <a:bodyPr/>
        <a:lstStyle/>
        <a:p>
          <a:endParaRPr lang="ru-RU" sz="1600"/>
        </a:p>
      </dgm:t>
    </dgm:pt>
    <dgm:pt modelId="{0C1010BB-5F3D-4409-A56D-E5A5DA3B6C0E}">
      <dgm:prSet phldrT="[Текст]" custT="1"/>
      <dgm:spPr>
        <a:solidFill>
          <a:schemeClr val="accent3">
            <a:alpha val="18000"/>
          </a:schemeClr>
        </a:solidFill>
      </dgm:spPr>
      <dgm:t>
        <a:bodyPr/>
        <a:lstStyle/>
        <a:p>
          <a:r>
            <a:rPr lang="ru" sz="1600" b="1" dirty="0" smtClean="0">
              <a:latin typeface="Arial"/>
            </a:rPr>
            <a:t>Модернизация профессионального образования, в том числе посредством внедрения адаптивных, практико-ориентированных и гибких образовательных программ</a:t>
          </a:r>
          <a:endParaRPr lang="ru-RU" sz="1600" dirty="0"/>
        </a:p>
      </dgm:t>
    </dgm:pt>
    <dgm:pt modelId="{2C70C07E-CCD2-42C4-9C6D-2AAEB7967B12}" type="parTrans" cxnId="{F6F71940-79AC-4319-A824-6AE88E8CED1C}">
      <dgm:prSet/>
      <dgm:spPr/>
      <dgm:t>
        <a:bodyPr/>
        <a:lstStyle/>
        <a:p>
          <a:endParaRPr lang="ru-RU" sz="1600"/>
        </a:p>
      </dgm:t>
    </dgm:pt>
    <dgm:pt modelId="{9C0D49B5-3516-4074-BC61-05A2EC7F41EF}" type="sibTrans" cxnId="{F6F71940-79AC-4319-A824-6AE88E8CED1C}">
      <dgm:prSet/>
      <dgm:spPr/>
      <dgm:t>
        <a:bodyPr/>
        <a:lstStyle/>
        <a:p>
          <a:endParaRPr lang="ru-RU" sz="1600"/>
        </a:p>
      </dgm:t>
    </dgm:pt>
    <dgm:pt modelId="{85BCEF49-344B-45FC-ADB9-C3BEAD075B87}">
      <dgm:prSet phldrT="[Текст]" custT="1"/>
      <dgm:spPr>
        <a:solidFill>
          <a:schemeClr val="bg2">
            <a:alpha val="73000"/>
          </a:schemeClr>
        </a:solidFill>
      </dgm:spPr>
      <dgm:t>
        <a:bodyPr/>
        <a:lstStyle/>
        <a:p>
          <a:pPr marL="57150" lvl="1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/>
        </a:p>
      </dgm:t>
    </dgm:pt>
    <dgm:pt modelId="{5E1E590A-38CC-4C73-8DC2-B5334C2ED077}" type="parTrans" cxnId="{25CCD260-341B-41F1-96BF-CBB434105698}">
      <dgm:prSet/>
      <dgm:spPr/>
      <dgm:t>
        <a:bodyPr/>
        <a:lstStyle/>
        <a:p>
          <a:endParaRPr lang="ru-RU" sz="1600"/>
        </a:p>
      </dgm:t>
    </dgm:pt>
    <dgm:pt modelId="{1FE6513A-A9EA-41C3-A349-7865CBA42D89}" type="sibTrans" cxnId="{25CCD260-341B-41F1-96BF-CBB434105698}">
      <dgm:prSet/>
      <dgm:spPr/>
      <dgm:t>
        <a:bodyPr/>
        <a:lstStyle/>
        <a:p>
          <a:endParaRPr lang="ru-RU" sz="1600"/>
        </a:p>
      </dgm:t>
    </dgm:pt>
    <dgm:pt modelId="{142EDBBD-280A-4CBF-8102-0BA5EC59361F}">
      <dgm:prSet phldrT="[Текст]" custT="1"/>
      <dgm:spPr>
        <a:solidFill>
          <a:schemeClr val="bg2">
            <a:alpha val="73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" sz="1600" b="1" dirty="0" smtClean="0">
              <a:latin typeface="Arial"/>
            </a:rPr>
            <a:t>Создание условий для развития наставничества, поддержки общественных инициатив и проектов, в том числе в сфере добровольчества</a:t>
          </a:r>
          <a:endParaRPr lang="ru-RU" sz="1600" dirty="0"/>
        </a:p>
      </dgm:t>
    </dgm:pt>
    <dgm:pt modelId="{E4020A60-A988-496D-B36F-A085B18F5695}" type="parTrans" cxnId="{5D50FDD7-00B0-4F81-B4E5-91E1F69E3D1C}">
      <dgm:prSet/>
      <dgm:spPr/>
      <dgm:t>
        <a:bodyPr/>
        <a:lstStyle/>
        <a:p>
          <a:endParaRPr lang="ru-RU" sz="1600"/>
        </a:p>
      </dgm:t>
    </dgm:pt>
    <dgm:pt modelId="{2A45E149-AA48-405E-8B24-EB854FA1F7CC}" type="sibTrans" cxnId="{5D50FDD7-00B0-4F81-B4E5-91E1F69E3D1C}">
      <dgm:prSet/>
      <dgm:spPr/>
      <dgm:t>
        <a:bodyPr/>
        <a:lstStyle/>
        <a:p>
          <a:endParaRPr lang="ru-RU" sz="1600"/>
        </a:p>
      </dgm:t>
    </dgm:pt>
    <dgm:pt modelId="{062415B9-912B-477F-A76E-C4327AE53722}">
      <dgm:prSet phldrT="[Текст]" phldr="1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600" dirty="0"/>
        </a:p>
      </dgm:t>
    </dgm:pt>
    <dgm:pt modelId="{33F59086-D803-48F5-98C1-9326924C046E}" type="parTrans" cxnId="{0F55EBEA-B0EB-4AA6-970D-D363219C98D0}">
      <dgm:prSet/>
      <dgm:spPr/>
      <dgm:t>
        <a:bodyPr/>
        <a:lstStyle/>
        <a:p>
          <a:endParaRPr lang="ru-RU" sz="1600"/>
        </a:p>
      </dgm:t>
    </dgm:pt>
    <dgm:pt modelId="{3134DADB-7182-40AE-A62E-40FA51682431}" type="sibTrans" cxnId="{0F55EBEA-B0EB-4AA6-970D-D363219C98D0}">
      <dgm:prSet/>
      <dgm:spPr/>
      <dgm:t>
        <a:bodyPr/>
        <a:lstStyle/>
        <a:p>
          <a:endParaRPr lang="ru-RU" sz="1600"/>
        </a:p>
      </dgm:t>
    </dgm:pt>
    <dgm:pt modelId="{255463AC-E99F-4AA8-A4D4-97BAAE934F80}">
      <dgm:prSet phldrT="[Текст]" custT="1"/>
      <dgm:spPr>
        <a:solidFill>
          <a:schemeClr val="bg2">
            <a:alpha val="78000"/>
          </a:schemeClr>
        </a:solidFill>
      </dgm:spPr>
      <dgm:t>
        <a:bodyPr/>
        <a:lstStyle/>
        <a:p>
          <a:r>
            <a:rPr lang="ru" sz="1600" b="1" dirty="0" smtClean="0">
              <a:latin typeface="Arial"/>
            </a:rPr>
            <a:t>Формирование системы профессиональных конкурсов в целях предоставления гражданам возможностей для профессионального и карьерного роста</a:t>
          </a:r>
          <a:endParaRPr lang="ru-RU" sz="1600" dirty="0"/>
        </a:p>
      </dgm:t>
    </dgm:pt>
    <dgm:pt modelId="{4523887E-A646-44D3-8096-CCF5EFB0624D}" type="parTrans" cxnId="{63CA4F69-72D6-44BA-91CA-F1596EE4388D}">
      <dgm:prSet/>
      <dgm:spPr/>
      <dgm:t>
        <a:bodyPr/>
        <a:lstStyle/>
        <a:p>
          <a:endParaRPr lang="ru-RU" sz="1600"/>
        </a:p>
      </dgm:t>
    </dgm:pt>
    <dgm:pt modelId="{5E463C51-2C96-4544-8EF7-60E32893D942}" type="sibTrans" cxnId="{63CA4F69-72D6-44BA-91CA-F1596EE4388D}">
      <dgm:prSet/>
      <dgm:spPr/>
      <dgm:t>
        <a:bodyPr/>
        <a:lstStyle/>
        <a:p>
          <a:endParaRPr lang="ru-RU" sz="1600"/>
        </a:p>
      </dgm:t>
    </dgm:pt>
    <dgm:pt modelId="{BCA7FE56-CA52-4F00-B6D8-1471D7C4F761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600" dirty="0"/>
        </a:p>
      </dgm:t>
    </dgm:pt>
    <dgm:pt modelId="{C65D6186-3B52-4D90-A5B9-61CFAB0DABE7}" type="parTrans" cxnId="{CD95E741-2037-4F91-A292-565827EAEC47}">
      <dgm:prSet/>
      <dgm:spPr/>
      <dgm:t>
        <a:bodyPr/>
        <a:lstStyle/>
        <a:p>
          <a:endParaRPr lang="ru-RU" sz="1600"/>
        </a:p>
      </dgm:t>
    </dgm:pt>
    <dgm:pt modelId="{083DA80B-A8EA-4D37-AABD-EDF078106B41}" type="sibTrans" cxnId="{CD95E741-2037-4F91-A292-565827EAEC47}">
      <dgm:prSet/>
      <dgm:spPr/>
      <dgm:t>
        <a:bodyPr/>
        <a:lstStyle/>
        <a:p>
          <a:endParaRPr lang="ru-RU" sz="1600"/>
        </a:p>
      </dgm:t>
    </dgm:pt>
    <dgm:pt modelId="{E9B42F46-41CB-4051-92FB-A51E2C577DFA}">
      <dgm:prSet phldrT="[Текст]" phldr="1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600" dirty="0"/>
        </a:p>
      </dgm:t>
    </dgm:pt>
    <dgm:pt modelId="{6E16B140-64CF-4397-8A67-E1DA0D738612}" type="sibTrans" cxnId="{F2C9FF8D-543E-40F1-AD9E-ACC96355F02F}">
      <dgm:prSet/>
      <dgm:spPr/>
      <dgm:t>
        <a:bodyPr/>
        <a:lstStyle/>
        <a:p>
          <a:endParaRPr lang="ru-RU" sz="1600"/>
        </a:p>
      </dgm:t>
    </dgm:pt>
    <dgm:pt modelId="{B4F1387D-F5B1-44A4-B989-D0D5D2CDE55E}" type="parTrans" cxnId="{F2C9FF8D-543E-40F1-AD9E-ACC96355F02F}">
      <dgm:prSet/>
      <dgm:spPr/>
      <dgm:t>
        <a:bodyPr/>
        <a:lstStyle/>
        <a:p>
          <a:endParaRPr lang="ru-RU" sz="1600"/>
        </a:p>
      </dgm:t>
    </dgm:pt>
    <dgm:pt modelId="{B27B8A25-6F30-4D48-B4E6-9E5FE3368515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600" dirty="0"/>
        </a:p>
      </dgm:t>
    </dgm:pt>
    <dgm:pt modelId="{FEBC72B9-DE2C-4E2B-AC26-6507A7324B21}" type="sibTrans" cxnId="{17F50827-25B8-4FA3-951C-99DB09656E85}">
      <dgm:prSet/>
      <dgm:spPr/>
      <dgm:t>
        <a:bodyPr/>
        <a:lstStyle/>
        <a:p>
          <a:endParaRPr lang="ru-RU" sz="1600"/>
        </a:p>
      </dgm:t>
    </dgm:pt>
    <dgm:pt modelId="{D5E21FE5-6759-4783-B541-63BD95411EDB}" type="parTrans" cxnId="{17F50827-25B8-4FA3-951C-99DB09656E85}">
      <dgm:prSet/>
      <dgm:spPr/>
      <dgm:t>
        <a:bodyPr/>
        <a:lstStyle/>
        <a:p>
          <a:endParaRPr lang="ru-RU" sz="1600"/>
        </a:p>
      </dgm:t>
    </dgm:pt>
    <dgm:pt modelId="{22BDA039-3BF0-48C1-9A86-6E19BFE0017F}">
      <dgm:prSet custT="1"/>
      <dgm:spPr>
        <a:solidFill>
          <a:schemeClr val="bg2">
            <a:alpha val="61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" sz="1600" b="1" dirty="0" smtClean="0">
              <a:latin typeface="Arial"/>
            </a:rPr>
            <a:t>Формирование системы непрерывного обновления работающими гражданами своих профессиональных знаний и приобретения ими новыхпрофессиональных навыков</a:t>
          </a:r>
          <a:endParaRPr lang="ru-RU" sz="1600" dirty="0"/>
        </a:p>
      </dgm:t>
    </dgm:pt>
    <dgm:pt modelId="{DB49E3AF-64F1-4B95-A99C-AB211C948311}" type="parTrans" cxnId="{28372947-BAB8-4952-BBEF-E415FE42EC2F}">
      <dgm:prSet/>
      <dgm:spPr/>
      <dgm:t>
        <a:bodyPr/>
        <a:lstStyle/>
        <a:p>
          <a:endParaRPr lang="ru-RU" sz="1600"/>
        </a:p>
      </dgm:t>
    </dgm:pt>
    <dgm:pt modelId="{69278C10-5AA6-4BF0-8845-1A07A3AFDD84}" type="sibTrans" cxnId="{28372947-BAB8-4952-BBEF-E415FE42EC2F}">
      <dgm:prSet/>
      <dgm:spPr/>
      <dgm:t>
        <a:bodyPr/>
        <a:lstStyle/>
        <a:p>
          <a:endParaRPr lang="ru-RU" sz="1600"/>
        </a:p>
      </dgm:t>
    </dgm:pt>
    <dgm:pt modelId="{5BC8D4F3-ACD6-4E05-BA73-C559A8389711}">
      <dgm:prSet custT="1"/>
      <dgm:spPr>
        <a:solidFill>
          <a:schemeClr val="bg2">
            <a:lumMod val="90000"/>
            <a:alpha val="36000"/>
          </a:schemeClr>
        </a:solidFill>
      </dgm:spPr>
      <dgm:t>
        <a:bodyPr/>
        <a:lstStyle/>
        <a:p>
          <a:r>
            <a:rPr lang="ru" sz="1600" b="1" dirty="0" smtClean="0">
              <a:latin typeface="Arial"/>
            </a:rPr>
            <a:t>Увеличение не менее чем в два раза количества иностранных граждан, обучающихся в образовательных организациях высшего образования и научных организациях, а также реализация комплекса мер по трудоустройству лучших из них в Российской Федерации</a:t>
          </a:r>
          <a:endParaRPr lang="ru-RU" sz="1600" dirty="0"/>
        </a:p>
      </dgm:t>
    </dgm:pt>
    <dgm:pt modelId="{50B7BD47-6501-401B-899D-E7CA241555AD}" type="parTrans" cxnId="{345705F2-6BD2-4AF7-942B-573F890CB0C5}">
      <dgm:prSet/>
      <dgm:spPr/>
      <dgm:t>
        <a:bodyPr/>
        <a:lstStyle/>
        <a:p>
          <a:endParaRPr lang="ru-RU" sz="1600"/>
        </a:p>
      </dgm:t>
    </dgm:pt>
    <dgm:pt modelId="{08CA9863-951E-48C9-94FB-29322DCC4923}" type="sibTrans" cxnId="{345705F2-6BD2-4AF7-942B-573F890CB0C5}">
      <dgm:prSet/>
      <dgm:spPr/>
      <dgm:t>
        <a:bodyPr/>
        <a:lstStyle/>
        <a:p>
          <a:endParaRPr lang="ru-RU" sz="1600"/>
        </a:p>
      </dgm:t>
    </dgm:pt>
    <dgm:pt modelId="{CE3256B6-9DF3-4D17-941D-584D56051721}">
      <dgm:prSet custT="1"/>
      <dgm:spPr>
        <a:solidFill>
          <a:schemeClr val="bg2">
            <a:alpha val="61000"/>
          </a:schemeClr>
        </a:solidFill>
      </dgm:spPr>
      <dgm:t>
        <a:bodyPr/>
        <a:lstStyle/>
        <a:p>
          <a:pPr marL="57150" lvl="1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/>
        </a:p>
      </dgm:t>
    </dgm:pt>
    <dgm:pt modelId="{557E22DF-7EED-405F-8867-F1CD46D4AF97}" type="parTrans" cxnId="{0830448C-8918-4339-87D0-80BD29615B2A}">
      <dgm:prSet/>
      <dgm:spPr/>
      <dgm:t>
        <a:bodyPr/>
        <a:lstStyle/>
        <a:p>
          <a:endParaRPr lang="ru-RU"/>
        </a:p>
      </dgm:t>
    </dgm:pt>
    <dgm:pt modelId="{7DF25684-6C1F-4554-9A08-87E6C0B253BD}" type="sibTrans" cxnId="{0830448C-8918-4339-87D0-80BD29615B2A}">
      <dgm:prSet/>
      <dgm:spPr/>
      <dgm:t>
        <a:bodyPr/>
        <a:lstStyle/>
        <a:p>
          <a:endParaRPr lang="ru-RU"/>
        </a:p>
      </dgm:t>
    </dgm:pt>
    <dgm:pt modelId="{740FFECE-CDAC-448A-988C-CEB6C2ADC797}" type="pres">
      <dgm:prSet presAssocID="{FD7928B0-2CA9-4C9E-B718-94BDC31CF5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C6E422-2658-4B89-99DA-711A3DE8E739}" type="pres">
      <dgm:prSet presAssocID="{64E44577-0C12-4412-82DE-ACA366B815BE}" presName="composite" presStyleCnt="0"/>
      <dgm:spPr/>
    </dgm:pt>
    <dgm:pt modelId="{D14CE860-D17F-43E0-B1A8-40521A653A5E}" type="pres">
      <dgm:prSet presAssocID="{64E44577-0C12-4412-82DE-ACA366B815B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D19F1-8849-4630-BE55-BE32A6854B94}" type="pres">
      <dgm:prSet presAssocID="{64E44577-0C12-4412-82DE-ACA366B815B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56486-B1E2-4A98-AB13-5FD893362488}" type="pres">
      <dgm:prSet presAssocID="{4583D8E8-BB7E-411E-AC74-392E9012D4C5}" presName="sp" presStyleCnt="0"/>
      <dgm:spPr/>
    </dgm:pt>
    <dgm:pt modelId="{484C2562-93A3-40F1-8987-6DB4ACBBD5F1}" type="pres">
      <dgm:prSet presAssocID="{B27B8A25-6F30-4D48-B4E6-9E5FE3368515}" presName="composite" presStyleCnt="0"/>
      <dgm:spPr/>
    </dgm:pt>
    <dgm:pt modelId="{492D8E67-2155-4383-8D38-E5F1F286E127}" type="pres">
      <dgm:prSet presAssocID="{B27B8A25-6F30-4D48-B4E6-9E5FE336851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AB308-3AE9-499F-BB49-E4C1049AB0FE}" type="pres">
      <dgm:prSet presAssocID="{B27B8A25-6F30-4D48-B4E6-9E5FE336851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CBA8F-BEFA-4D00-9EA9-0BFC005CB9B0}" type="pres">
      <dgm:prSet presAssocID="{FEBC72B9-DE2C-4E2B-AC26-6507A7324B21}" presName="sp" presStyleCnt="0"/>
      <dgm:spPr/>
    </dgm:pt>
    <dgm:pt modelId="{669626B3-8D96-48BC-8BF1-8856E74BF12A}" type="pres">
      <dgm:prSet presAssocID="{E9B42F46-41CB-4051-92FB-A51E2C577DFA}" presName="composite" presStyleCnt="0"/>
      <dgm:spPr/>
    </dgm:pt>
    <dgm:pt modelId="{546FC9D2-B197-4F7C-A338-573BA2BDB537}" type="pres">
      <dgm:prSet presAssocID="{E9B42F46-41CB-4051-92FB-A51E2C577DF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C17E9-385C-4593-8C87-6026F0E64DC1}" type="pres">
      <dgm:prSet presAssocID="{E9B42F46-41CB-4051-92FB-A51E2C577DF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5A172-FC86-422D-A95E-EB0FCF23B051}" type="pres">
      <dgm:prSet presAssocID="{6E16B140-64CF-4397-8A67-E1DA0D738612}" presName="sp" presStyleCnt="0"/>
      <dgm:spPr/>
    </dgm:pt>
    <dgm:pt modelId="{F666699D-909E-4B5E-B17F-644E7839A64F}" type="pres">
      <dgm:prSet presAssocID="{062415B9-912B-477F-A76E-C4327AE53722}" presName="composite" presStyleCnt="0"/>
      <dgm:spPr/>
    </dgm:pt>
    <dgm:pt modelId="{A916012C-E678-4AAD-AE2A-DB076CC1AAA5}" type="pres">
      <dgm:prSet presAssocID="{062415B9-912B-477F-A76E-C4327AE5372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0A47D-5E9E-4B7D-ADD9-04F0E5E8079A}" type="pres">
      <dgm:prSet presAssocID="{062415B9-912B-477F-A76E-C4327AE5372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E53EF-9E29-4DB3-BFBA-6014AE595DE9}" type="pres">
      <dgm:prSet presAssocID="{3134DADB-7182-40AE-A62E-40FA51682431}" presName="sp" presStyleCnt="0"/>
      <dgm:spPr/>
    </dgm:pt>
    <dgm:pt modelId="{70E16C4E-9BE7-46B3-B6D0-486C2F862B0F}" type="pres">
      <dgm:prSet presAssocID="{BCA7FE56-CA52-4F00-B6D8-1471D7C4F761}" presName="composite" presStyleCnt="0"/>
      <dgm:spPr/>
    </dgm:pt>
    <dgm:pt modelId="{36181164-22C2-4EBD-AAE7-10CED4D98BE1}" type="pres">
      <dgm:prSet presAssocID="{BCA7FE56-CA52-4F00-B6D8-1471D7C4F76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A089D-430B-4D66-A12B-C15FE201801C}" type="pres">
      <dgm:prSet presAssocID="{BCA7FE56-CA52-4F00-B6D8-1471D7C4F76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B71CEC-E660-4A55-96E6-42D92C6B1FB8}" type="presOf" srcId="{CE3256B6-9DF3-4D17-941D-584D56051721}" destId="{AB7AB308-3AE9-499F-BB49-E4C1049AB0FE}" srcOrd="0" destOrd="0" presId="urn:microsoft.com/office/officeart/2005/8/layout/chevron2"/>
    <dgm:cxn modelId="{02922182-9238-4106-ACBA-3D61810FED3B}" type="presOf" srcId="{85BCEF49-344B-45FC-ADB9-C3BEAD075B87}" destId="{556C17E9-385C-4593-8C87-6026F0E64DC1}" srcOrd="0" destOrd="0" presId="urn:microsoft.com/office/officeart/2005/8/layout/chevron2"/>
    <dgm:cxn modelId="{F6F71940-79AC-4319-A824-6AE88E8CED1C}" srcId="{64E44577-0C12-4412-82DE-ACA366B815BE}" destId="{0C1010BB-5F3D-4409-A56D-E5A5DA3B6C0E}" srcOrd="0" destOrd="0" parTransId="{2C70C07E-CCD2-42C4-9C6D-2AAEB7967B12}" sibTransId="{9C0D49B5-3516-4074-BC61-05A2EC7F41EF}"/>
    <dgm:cxn modelId="{5564BEEA-73B3-4DBF-B61D-B983D9BBC678}" type="presOf" srcId="{B27B8A25-6F30-4D48-B4E6-9E5FE3368515}" destId="{492D8E67-2155-4383-8D38-E5F1F286E127}" srcOrd="0" destOrd="0" presId="urn:microsoft.com/office/officeart/2005/8/layout/chevron2"/>
    <dgm:cxn modelId="{63CA4F69-72D6-44BA-91CA-F1596EE4388D}" srcId="{062415B9-912B-477F-A76E-C4327AE53722}" destId="{255463AC-E99F-4AA8-A4D4-97BAAE934F80}" srcOrd="0" destOrd="0" parTransId="{4523887E-A646-44D3-8096-CCF5EFB0624D}" sibTransId="{5E463C51-2C96-4544-8EF7-60E32893D942}"/>
    <dgm:cxn modelId="{D925CC90-775D-4E9D-A8F6-0C96D01E89C6}" type="presOf" srcId="{142EDBBD-280A-4CBF-8102-0BA5EC59361F}" destId="{556C17E9-385C-4593-8C87-6026F0E64DC1}" srcOrd="0" destOrd="1" presId="urn:microsoft.com/office/officeart/2005/8/layout/chevron2"/>
    <dgm:cxn modelId="{0F55EBEA-B0EB-4AA6-970D-D363219C98D0}" srcId="{FD7928B0-2CA9-4C9E-B718-94BDC31CF5A7}" destId="{062415B9-912B-477F-A76E-C4327AE53722}" srcOrd="3" destOrd="0" parTransId="{33F59086-D803-48F5-98C1-9326924C046E}" sibTransId="{3134DADB-7182-40AE-A62E-40FA51682431}"/>
    <dgm:cxn modelId="{0830448C-8918-4339-87D0-80BD29615B2A}" srcId="{B27B8A25-6F30-4D48-B4E6-9E5FE3368515}" destId="{CE3256B6-9DF3-4D17-941D-584D56051721}" srcOrd="0" destOrd="0" parTransId="{557E22DF-7EED-405F-8867-F1CD46D4AF97}" sibTransId="{7DF25684-6C1F-4554-9A08-87E6C0B253BD}"/>
    <dgm:cxn modelId="{3BA723B2-6E36-4A27-AA18-9BC92D6ACAE7}" type="presOf" srcId="{22BDA039-3BF0-48C1-9A86-6E19BFE0017F}" destId="{AB7AB308-3AE9-499F-BB49-E4C1049AB0FE}" srcOrd="0" destOrd="1" presId="urn:microsoft.com/office/officeart/2005/8/layout/chevron2"/>
    <dgm:cxn modelId="{F2C9FF8D-543E-40F1-AD9E-ACC96355F02F}" srcId="{FD7928B0-2CA9-4C9E-B718-94BDC31CF5A7}" destId="{E9B42F46-41CB-4051-92FB-A51E2C577DFA}" srcOrd="2" destOrd="0" parTransId="{B4F1387D-F5B1-44A4-B989-D0D5D2CDE55E}" sibTransId="{6E16B140-64CF-4397-8A67-E1DA0D738612}"/>
    <dgm:cxn modelId="{357994B5-3126-415D-A17E-0081CEDC6C8F}" type="presOf" srcId="{255463AC-E99F-4AA8-A4D4-97BAAE934F80}" destId="{6B70A47D-5E9E-4B7D-ADD9-04F0E5E8079A}" srcOrd="0" destOrd="0" presId="urn:microsoft.com/office/officeart/2005/8/layout/chevron2"/>
    <dgm:cxn modelId="{CD95E741-2037-4F91-A292-565827EAEC47}" srcId="{FD7928B0-2CA9-4C9E-B718-94BDC31CF5A7}" destId="{BCA7FE56-CA52-4F00-B6D8-1471D7C4F761}" srcOrd="4" destOrd="0" parTransId="{C65D6186-3B52-4D90-A5B9-61CFAB0DABE7}" sibTransId="{083DA80B-A8EA-4D37-AABD-EDF078106B41}"/>
    <dgm:cxn modelId="{2E3B6CFD-E9D8-43A6-AEB7-1DE2BBD463C5}" type="presOf" srcId="{64E44577-0C12-4412-82DE-ACA366B815BE}" destId="{D14CE860-D17F-43E0-B1A8-40521A653A5E}" srcOrd="0" destOrd="0" presId="urn:microsoft.com/office/officeart/2005/8/layout/chevron2"/>
    <dgm:cxn modelId="{5D50FDD7-00B0-4F81-B4E5-91E1F69E3D1C}" srcId="{E9B42F46-41CB-4051-92FB-A51E2C577DFA}" destId="{142EDBBD-280A-4CBF-8102-0BA5EC59361F}" srcOrd="1" destOrd="0" parTransId="{E4020A60-A988-496D-B36F-A085B18F5695}" sibTransId="{2A45E149-AA48-405E-8B24-EB854FA1F7CC}"/>
    <dgm:cxn modelId="{17F50827-25B8-4FA3-951C-99DB09656E85}" srcId="{FD7928B0-2CA9-4C9E-B718-94BDC31CF5A7}" destId="{B27B8A25-6F30-4D48-B4E6-9E5FE3368515}" srcOrd="1" destOrd="0" parTransId="{D5E21FE5-6759-4783-B541-63BD95411EDB}" sibTransId="{FEBC72B9-DE2C-4E2B-AC26-6507A7324B21}"/>
    <dgm:cxn modelId="{28372947-BAB8-4952-BBEF-E415FE42EC2F}" srcId="{B27B8A25-6F30-4D48-B4E6-9E5FE3368515}" destId="{22BDA039-3BF0-48C1-9A86-6E19BFE0017F}" srcOrd="1" destOrd="0" parTransId="{DB49E3AF-64F1-4B95-A99C-AB211C948311}" sibTransId="{69278C10-5AA6-4BF0-8845-1A07A3AFDD84}"/>
    <dgm:cxn modelId="{3FB7106E-828C-4EDC-8C2A-86CB31430C9B}" type="presOf" srcId="{5BC8D4F3-ACD6-4E05-BA73-C559A8389711}" destId="{819A089D-430B-4D66-A12B-C15FE201801C}" srcOrd="0" destOrd="0" presId="urn:microsoft.com/office/officeart/2005/8/layout/chevron2"/>
    <dgm:cxn modelId="{25CCD260-341B-41F1-96BF-CBB434105698}" srcId="{E9B42F46-41CB-4051-92FB-A51E2C577DFA}" destId="{85BCEF49-344B-45FC-ADB9-C3BEAD075B87}" srcOrd="0" destOrd="0" parTransId="{5E1E590A-38CC-4C73-8DC2-B5334C2ED077}" sibTransId="{1FE6513A-A9EA-41C3-A349-7865CBA42D89}"/>
    <dgm:cxn modelId="{345705F2-6BD2-4AF7-942B-573F890CB0C5}" srcId="{BCA7FE56-CA52-4F00-B6D8-1471D7C4F761}" destId="{5BC8D4F3-ACD6-4E05-BA73-C559A8389711}" srcOrd="0" destOrd="0" parTransId="{50B7BD47-6501-401B-899D-E7CA241555AD}" sibTransId="{08CA9863-951E-48C9-94FB-29322DCC4923}"/>
    <dgm:cxn modelId="{6944F6A0-04AA-4C18-BAD6-E0B88A94749F}" type="presOf" srcId="{BCA7FE56-CA52-4F00-B6D8-1471D7C4F761}" destId="{36181164-22C2-4EBD-AAE7-10CED4D98BE1}" srcOrd="0" destOrd="0" presId="urn:microsoft.com/office/officeart/2005/8/layout/chevron2"/>
    <dgm:cxn modelId="{E790897F-F12F-459D-B46B-FF8CD6D57C14}" type="presOf" srcId="{FD7928B0-2CA9-4C9E-B718-94BDC31CF5A7}" destId="{740FFECE-CDAC-448A-988C-CEB6C2ADC797}" srcOrd="0" destOrd="0" presId="urn:microsoft.com/office/officeart/2005/8/layout/chevron2"/>
    <dgm:cxn modelId="{3443CD09-D419-4A33-B8B6-58CF398F0958}" type="presOf" srcId="{E9B42F46-41CB-4051-92FB-A51E2C577DFA}" destId="{546FC9D2-B197-4F7C-A338-573BA2BDB537}" srcOrd="0" destOrd="0" presId="urn:microsoft.com/office/officeart/2005/8/layout/chevron2"/>
    <dgm:cxn modelId="{94E9AE64-8E2D-4915-B9AC-3E27FD411020}" type="presOf" srcId="{0C1010BB-5F3D-4409-A56D-E5A5DA3B6C0E}" destId="{741D19F1-8849-4630-BE55-BE32A6854B94}" srcOrd="0" destOrd="0" presId="urn:microsoft.com/office/officeart/2005/8/layout/chevron2"/>
    <dgm:cxn modelId="{33FE90B4-7467-4B0C-AD3A-B36FB6429A49}" type="presOf" srcId="{062415B9-912B-477F-A76E-C4327AE53722}" destId="{A916012C-E678-4AAD-AE2A-DB076CC1AAA5}" srcOrd="0" destOrd="0" presId="urn:microsoft.com/office/officeart/2005/8/layout/chevron2"/>
    <dgm:cxn modelId="{E7D316C5-D194-481D-B420-B46FCFF19F93}" srcId="{FD7928B0-2CA9-4C9E-B718-94BDC31CF5A7}" destId="{64E44577-0C12-4412-82DE-ACA366B815BE}" srcOrd="0" destOrd="0" parTransId="{A7DDFC38-78A8-486E-A980-3E6723879ED6}" sibTransId="{4583D8E8-BB7E-411E-AC74-392E9012D4C5}"/>
    <dgm:cxn modelId="{652DD2FA-6218-465F-90C1-8C87C3A85E14}" type="presParOf" srcId="{740FFECE-CDAC-448A-988C-CEB6C2ADC797}" destId="{E8C6E422-2658-4B89-99DA-711A3DE8E739}" srcOrd="0" destOrd="0" presId="urn:microsoft.com/office/officeart/2005/8/layout/chevron2"/>
    <dgm:cxn modelId="{307E504E-9FC7-4117-96B8-C509335686FA}" type="presParOf" srcId="{E8C6E422-2658-4B89-99DA-711A3DE8E739}" destId="{D14CE860-D17F-43E0-B1A8-40521A653A5E}" srcOrd="0" destOrd="0" presId="urn:microsoft.com/office/officeart/2005/8/layout/chevron2"/>
    <dgm:cxn modelId="{DB22CAAB-F924-4EC4-8F90-EB1425D60A78}" type="presParOf" srcId="{E8C6E422-2658-4B89-99DA-711A3DE8E739}" destId="{741D19F1-8849-4630-BE55-BE32A6854B94}" srcOrd="1" destOrd="0" presId="urn:microsoft.com/office/officeart/2005/8/layout/chevron2"/>
    <dgm:cxn modelId="{9CAF5BBA-29A1-4DED-9847-23705A0DF238}" type="presParOf" srcId="{740FFECE-CDAC-448A-988C-CEB6C2ADC797}" destId="{77656486-B1E2-4A98-AB13-5FD893362488}" srcOrd="1" destOrd="0" presId="urn:microsoft.com/office/officeart/2005/8/layout/chevron2"/>
    <dgm:cxn modelId="{B324444F-E9C8-4DB7-B6BD-25BD645FC655}" type="presParOf" srcId="{740FFECE-CDAC-448A-988C-CEB6C2ADC797}" destId="{484C2562-93A3-40F1-8987-6DB4ACBBD5F1}" srcOrd="2" destOrd="0" presId="urn:microsoft.com/office/officeart/2005/8/layout/chevron2"/>
    <dgm:cxn modelId="{0F882EB0-67B9-4DBB-9FC1-A68C4C3C57F4}" type="presParOf" srcId="{484C2562-93A3-40F1-8987-6DB4ACBBD5F1}" destId="{492D8E67-2155-4383-8D38-E5F1F286E127}" srcOrd="0" destOrd="0" presId="urn:microsoft.com/office/officeart/2005/8/layout/chevron2"/>
    <dgm:cxn modelId="{6FF343D6-3703-4424-B582-277D1460BB19}" type="presParOf" srcId="{484C2562-93A3-40F1-8987-6DB4ACBBD5F1}" destId="{AB7AB308-3AE9-499F-BB49-E4C1049AB0FE}" srcOrd="1" destOrd="0" presId="urn:microsoft.com/office/officeart/2005/8/layout/chevron2"/>
    <dgm:cxn modelId="{ADA50B8D-C311-4B51-A4A3-5BD9F178602C}" type="presParOf" srcId="{740FFECE-CDAC-448A-988C-CEB6C2ADC797}" destId="{A0CCBA8F-BEFA-4D00-9EA9-0BFC005CB9B0}" srcOrd="3" destOrd="0" presId="urn:microsoft.com/office/officeart/2005/8/layout/chevron2"/>
    <dgm:cxn modelId="{96A36485-29BB-4FA1-BDFF-CCDA0EC4D500}" type="presParOf" srcId="{740FFECE-CDAC-448A-988C-CEB6C2ADC797}" destId="{669626B3-8D96-48BC-8BF1-8856E74BF12A}" srcOrd="4" destOrd="0" presId="urn:microsoft.com/office/officeart/2005/8/layout/chevron2"/>
    <dgm:cxn modelId="{1A3033C8-5B1E-4404-9AA6-F7537C633C8F}" type="presParOf" srcId="{669626B3-8D96-48BC-8BF1-8856E74BF12A}" destId="{546FC9D2-B197-4F7C-A338-573BA2BDB537}" srcOrd="0" destOrd="0" presId="urn:microsoft.com/office/officeart/2005/8/layout/chevron2"/>
    <dgm:cxn modelId="{1E039C49-A9FD-4BE8-A16B-E9FD2667E30F}" type="presParOf" srcId="{669626B3-8D96-48BC-8BF1-8856E74BF12A}" destId="{556C17E9-385C-4593-8C87-6026F0E64DC1}" srcOrd="1" destOrd="0" presId="urn:microsoft.com/office/officeart/2005/8/layout/chevron2"/>
    <dgm:cxn modelId="{77456C01-CF9E-46D6-8CA2-DD4A26282732}" type="presParOf" srcId="{740FFECE-CDAC-448A-988C-CEB6C2ADC797}" destId="{9F35A172-FC86-422D-A95E-EB0FCF23B051}" srcOrd="5" destOrd="0" presId="urn:microsoft.com/office/officeart/2005/8/layout/chevron2"/>
    <dgm:cxn modelId="{277F7BC4-42E7-4BF0-B9EB-3DE5499C92D4}" type="presParOf" srcId="{740FFECE-CDAC-448A-988C-CEB6C2ADC797}" destId="{F666699D-909E-4B5E-B17F-644E7839A64F}" srcOrd="6" destOrd="0" presId="urn:microsoft.com/office/officeart/2005/8/layout/chevron2"/>
    <dgm:cxn modelId="{425275FC-6CA0-450E-AD9A-D2D235607372}" type="presParOf" srcId="{F666699D-909E-4B5E-B17F-644E7839A64F}" destId="{A916012C-E678-4AAD-AE2A-DB076CC1AAA5}" srcOrd="0" destOrd="0" presId="urn:microsoft.com/office/officeart/2005/8/layout/chevron2"/>
    <dgm:cxn modelId="{73C7E231-4C80-4373-98B7-01EA702FEDF1}" type="presParOf" srcId="{F666699D-909E-4B5E-B17F-644E7839A64F}" destId="{6B70A47D-5E9E-4B7D-ADD9-04F0E5E8079A}" srcOrd="1" destOrd="0" presId="urn:microsoft.com/office/officeart/2005/8/layout/chevron2"/>
    <dgm:cxn modelId="{D25E365E-4BD6-496C-8203-D0EF7C04C6D4}" type="presParOf" srcId="{740FFECE-CDAC-448A-988C-CEB6C2ADC797}" destId="{F56E53EF-9E29-4DB3-BFBA-6014AE595DE9}" srcOrd="7" destOrd="0" presId="urn:microsoft.com/office/officeart/2005/8/layout/chevron2"/>
    <dgm:cxn modelId="{CCDEFAD0-916B-45D1-A9D0-2F87A6D9A44B}" type="presParOf" srcId="{740FFECE-CDAC-448A-988C-CEB6C2ADC797}" destId="{70E16C4E-9BE7-46B3-B6D0-486C2F862B0F}" srcOrd="8" destOrd="0" presId="urn:microsoft.com/office/officeart/2005/8/layout/chevron2"/>
    <dgm:cxn modelId="{9C2B15BA-C56F-4AB8-8294-ACB83EA52991}" type="presParOf" srcId="{70E16C4E-9BE7-46B3-B6D0-486C2F862B0F}" destId="{36181164-22C2-4EBD-AAE7-10CED4D98BE1}" srcOrd="0" destOrd="0" presId="urn:microsoft.com/office/officeart/2005/8/layout/chevron2"/>
    <dgm:cxn modelId="{7BB34B76-1075-4947-A6FA-C87F25BB33F4}" type="presParOf" srcId="{70E16C4E-9BE7-46B3-B6D0-486C2F862B0F}" destId="{819A089D-430B-4D66-A12B-C15FE20180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F40A5F-3D51-41BC-B332-21EAD605DC99}" type="doc">
      <dgm:prSet loTypeId="urn:microsoft.com/office/officeart/2005/8/layout/chevron1" loCatId="process" qsTypeId="urn:microsoft.com/office/officeart/2005/8/quickstyle/3d2" qsCatId="3D" csTypeId="urn:microsoft.com/office/officeart/2005/8/colors/accent2_2" csCatId="accent2" phldr="1"/>
      <dgm:spPr/>
    </dgm:pt>
    <dgm:pt modelId="{AAC1CB18-610E-4BBF-8FD5-7A42553CC0E8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дошкольники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2F124-E232-46E4-8472-13E1394DC70C}" type="parTrans" cxnId="{838D23FE-0E3F-4A0E-9064-5439FF9606D6}">
      <dgm:prSet/>
      <dgm:spPr/>
      <dgm:t>
        <a:bodyPr/>
        <a:lstStyle/>
        <a:p>
          <a:endParaRPr lang="ru-RU"/>
        </a:p>
      </dgm:t>
    </dgm:pt>
    <dgm:pt modelId="{B2DB16BC-C95F-43E9-9397-45A0DCC83A80}" type="sibTrans" cxnId="{838D23FE-0E3F-4A0E-9064-5439FF9606D6}">
      <dgm:prSet/>
      <dgm:spPr/>
      <dgm:t>
        <a:bodyPr/>
        <a:lstStyle/>
        <a:p>
          <a:endParaRPr lang="ru-RU"/>
        </a:p>
      </dgm:t>
    </dgm:pt>
    <dgm:pt modelId="{445B5B62-5321-4130-871F-9D6E974D594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школьники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9CED34-3432-4119-B1F3-56DBA0182988}" type="parTrans" cxnId="{FF18DB8B-FC2E-426B-BE03-5FF54B36AC0A}">
      <dgm:prSet/>
      <dgm:spPr/>
      <dgm:t>
        <a:bodyPr/>
        <a:lstStyle/>
        <a:p>
          <a:endParaRPr lang="ru-RU"/>
        </a:p>
      </dgm:t>
    </dgm:pt>
    <dgm:pt modelId="{82A83AA8-CA6D-4D7C-9A12-21EF7F64F9AC}" type="sibTrans" cxnId="{FF18DB8B-FC2E-426B-BE03-5FF54B36AC0A}">
      <dgm:prSet/>
      <dgm:spPr/>
      <dgm:t>
        <a:bodyPr/>
        <a:lstStyle/>
        <a:p>
          <a:endParaRPr lang="ru-RU"/>
        </a:p>
      </dgm:t>
    </dgm:pt>
    <dgm:pt modelId="{28590144-F88E-41DA-AFFD-07A7F133554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Учащиеся СПО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C6623A-EB03-472F-9731-BDB1CF1730C4}" type="parTrans" cxnId="{22153235-9541-4796-ADED-55C21168DB26}">
      <dgm:prSet/>
      <dgm:spPr/>
      <dgm:t>
        <a:bodyPr/>
        <a:lstStyle/>
        <a:p>
          <a:endParaRPr lang="ru-RU"/>
        </a:p>
      </dgm:t>
    </dgm:pt>
    <dgm:pt modelId="{122FFD59-4CA7-425C-90B4-4391E84C32A6}" type="sibTrans" cxnId="{22153235-9541-4796-ADED-55C21168DB26}">
      <dgm:prSet/>
      <dgm:spPr/>
      <dgm:t>
        <a:bodyPr/>
        <a:lstStyle/>
        <a:p>
          <a:endParaRPr lang="ru-RU"/>
        </a:p>
      </dgm:t>
    </dgm:pt>
    <dgm:pt modelId="{A8C0BCBD-293D-4372-B6F3-C6EAC06E351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Работающие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05ED83-AD33-4E38-A09B-04AA0D6D057E}" type="parTrans" cxnId="{E6F451ED-061E-47CA-AAE9-791B008A7097}">
      <dgm:prSet/>
      <dgm:spPr/>
      <dgm:t>
        <a:bodyPr/>
        <a:lstStyle/>
        <a:p>
          <a:endParaRPr lang="ru-RU"/>
        </a:p>
      </dgm:t>
    </dgm:pt>
    <dgm:pt modelId="{458BB189-0408-4637-8720-69FCF0142A93}" type="sibTrans" cxnId="{E6F451ED-061E-47CA-AAE9-791B008A7097}">
      <dgm:prSet/>
      <dgm:spPr/>
      <dgm:t>
        <a:bodyPr/>
        <a:lstStyle/>
        <a:p>
          <a:endParaRPr lang="ru-RU"/>
        </a:p>
      </dgm:t>
    </dgm:pt>
    <dgm:pt modelId="{64D4C457-ABCD-4811-B302-5C286B81D3F5}">
      <dgm:prSet phldrT="[Текст]" custT="1"/>
      <dgm:spPr/>
      <dgm:t>
        <a:bodyPr/>
        <a:lstStyle/>
        <a:p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Педработники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E19B85-FE57-4114-8E33-18927F748F6E}" type="parTrans" cxnId="{1546E8C7-95BA-4DE2-9C1A-676AE134C4D7}">
      <dgm:prSet/>
      <dgm:spPr/>
      <dgm:t>
        <a:bodyPr/>
        <a:lstStyle/>
        <a:p>
          <a:endParaRPr lang="ru-RU"/>
        </a:p>
      </dgm:t>
    </dgm:pt>
    <dgm:pt modelId="{903BE80C-AF18-421A-AC1B-5CF250883FB1}" type="sibTrans" cxnId="{1546E8C7-95BA-4DE2-9C1A-676AE134C4D7}">
      <dgm:prSet/>
      <dgm:spPr/>
      <dgm:t>
        <a:bodyPr/>
        <a:lstStyle/>
        <a:p>
          <a:endParaRPr lang="ru-RU"/>
        </a:p>
      </dgm:t>
    </dgm:pt>
    <dgm:pt modelId="{FAB4F033-8FED-46A8-B76F-F1FC8B90484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1DE16-D7FB-4FE5-8196-FE11282CE356}" type="parTrans" cxnId="{8D7F2F2D-F189-4A9A-9A27-F19EBD115633}">
      <dgm:prSet/>
      <dgm:spPr/>
      <dgm:t>
        <a:bodyPr/>
        <a:lstStyle/>
        <a:p>
          <a:endParaRPr lang="ru-RU"/>
        </a:p>
      </dgm:t>
    </dgm:pt>
    <dgm:pt modelId="{12824BD3-C7AD-40AB-AF37-18DE4EB5CFD0}" type="sibTrans" cxnId="{8D7F2F2D-F189-4A9A-9A27-F19EBD115633}">
      <dgm:prSet/>
      <dgm:spPr/>
      <dgm:t>
        <a:bodyPr/>
        <a:lstStyle/>
        <a:p>
          <a:endParaRPr lang="ru-RU"/>
        </a:p>
      </dgm:t>
    </dgm:pt>
    <dgm:pt modelId="{DD4568FE-704E-4D0A-A0D5-884288FD0F86}" type="pres">
      <dgm:prSet presAssocID="{53F40A5F-3D51-41BC-B332-21EAD605DC99}" presName="Name0" presStyleCnt="0">
        <dgm:presLayoutVars>
          <dgm:dir/>
          <dgm:animLvl val="lvl"/>
          <dgm:resizeHandles val="exact"/>
        </dgm:presLayoutVars>
      </dgm:prSet>
      <dgm:spPr/>
    </dgm:pt>
    <dgm:pt modelId="{5995D872-39D9-412D-9B0A-12AB9FDCDB71}" type="pres">
      <dgm:prSet presAssocID="{AAC1CB18-610E-4BBF-8FD5-7A42553CC0E8}" presName="parTxOnly" presStyleLbl="node1" presStyleIdx="0" presStyleCnt="6" custScaleX="125746" custLinFactX="-5439" custLinFactNeighborX="-100000" custLinFactNeighborY="-27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14438-A58E-48CC-A256-02111D338B29}" type="pres">
      <dgm:prSet presAssocID="{B2DB16BC-C95F-43E9-9397-45A0DCC83A80}" presName="parTxOnlySpace" presStyleCnt="0"/>
      <dgm:spPr/>
    </dgm:pt>
    <dgm:pt modelId="{4C4156BE-0F27-478F-80A2-D48D5243E5EB}" type="pres">
      <dgm:prSet presAssocID="{445B5B62-5321-4130-871F-9D6E974D5946}" presName="parTxOnly" presStyleLbl="node1" presStyleIdx="1" presStyleCnt="6" custScaleX="1086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EC4A9-320E-4801-BFD4-0743812A20ED}" type="pres">
      <dgm:prSet presAssocID="{82A83AA8-CA6D-4D7C-9A12-21EF7F64F9AC}" presName="parTxOnlySpace" presStyleCnt="0"/>
      <dgm:spPr/>
    </dgm:pt>
    <dgm:pt modelId="{B492F8D8-9945-4BCF-AFD3-4EBC9F560757}" type="pres">
      <dgm:prSet presAssocID="{28590144-F88E-41DA-AFFD-07A7F1335545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16A9E-0DCD-4161-BA3E-97B13CB6EC60}" type="pres">
      <dgm:prSet presAssocID="{122FFD59-4CA7-425C-90B4-4391E84C32A6}" presName="parTxOnlySpace" presStyleCnt="0"/>
      <dgm:spPr/>
    </dgm:pt>
    <dgm:pt modelId="{52012940-10B8-462C-AEFD-ACDAC5EC37DF}" type="pres">
      <dgm:prSet presAssocID="{A8C0BCBD-293D-4372-B6F3-C6EAC06E3516}" presName="parTxOnly" presStyleLbl="node1" presStyleIdx="3" presStyleCnt="6" custScaleX="1405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3B82B-DAF1-4C21-B74B-61AED32B611F}" type="pres">
      <dgm:prSet presAssocID="{458BB189-0408-4637-8720-69FCF0142A93}" presName="parTxOnlySpace" presStyleCnt="0"/>
      <dgm:spPr/>
    </dgm:pt>
    <dgm:pt modelId="{3DCC5C7B-5AB3-4A0B-95B5-AC409F4E84FB}" type="pres">
      <dgm:prSet presAssocID="{64D4C457-ABCD-4811-B302-5C286B81D3F5}" presName="parTxOnly" presStyleLbl="node1" presStyleIdx="4" presStyleCnt="6" custScaleX="1427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E1ED1-6FCB-4D32-9579-6758E74A9667}" type="pres">
      <dgm:prSet presAssocID="{903BE80C-AF18-421A-AC1B-5CF250883FB1}" presName="parTxOnlySpace" presStyleCnt="0"/>
      <dgm:spPr/>
    </dgm:pt>
    <dgm:pt modelId="{64C9DB81-0E75-4511-9E3D-7D4CD8232116}" type="pres">
      <dgm:prSet presAssocID="{FAB4F033-8FED-46A8-B76F-F1FC8B904847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86C3C5-450B-46F6-A833-D903A3A41FF6}" type="presOf" srcId="{53F40A5F-3D51-41BC-B332-21EAD605DC99}" destId="{DD4568FE-704E-4D0A-A0D5-884288FD0F86}" srcOrd="0" destOrd="0" presId="urn:microsoft.com/office/officeart/2005/8/layout/chevron1"/>
    <dgm:cxn modelId="{8D7F2F2D-F189-4A9A-9A27-F19EBD115633}" srcId="{53F40A5F-3D51-41BC-B332-21EAD605DC99}" destId="{FAB4F033-8FED-46A8-B76F-F1FC8B904847}" srcOrd="5" destOrd="0" parTransId="{FF51DE16-D7FB-4FE5-8196-FE11282CE356}" sibTransId="{12824BD3-C7AD-40AB-AF37-18DE4EB5CFD0}"/>
    <dgm:cxn modelId="{1546E8C7-95BA-4DE2-9C1A-676AE134C4D7}" srcId="{53F40A5F-3D51-41BC-B332-21EAD605DC99}" destId="{64D4C457-ABCD-4811-B302-5C286B81D3F5}" srcOrd="4" destOrd="0" parTransId="{AEE19B85-FE57-4114-8E33-18927F748F6E}" sibTransId="{903BE80C-AF18-421A-AC1B-5CF250883FB1}"/>
    <dgm:cxn modelId="{E6F451ED-061E-47CA-AAE9-791B008A7097}" srcId="{53F40A5F-3D51-41BC-B332-21EAD605DC99}" destId="{A8C0BCBD-293D-4372-B6F3-C6EAC06E3516}" srcOrd="3" destOrd="0" parTransId="{4E05ED83-AD33-4E38-A09B-04AA0D6D057E}" sibTransId="{458BB189-0408-4637-8720-69FCF0142A93}"/>
    <dgm:cxn modelId="{33F6E2E5-FCF6-40C7-B7A5-FC93C6988A6A}" type="presOf" srcId="{A8C0BCBD-293D-4372-B6F3-C6EAC06E3516}" destId="{52012940-10B8-462C-AEFD-ACDAC5EC37DF}" srcOrd="0" destOrd="0" presId="urn:microsoft.com/office/officeart/2005/8/layout/chevron1"/>
    <dgm:cxn modelId="{379028AC-918F-4908-B338-7ED39ED21E26}" type="presOf" srcId="{64D4C457-ABCD-4811-B302-5C286B81D3F5}" destId="{3DCC5C7B-5AB3-4A0B-95B5-AC409F4E84FB}" srcOrd="0" destOrd="0" presId="urn:microsoft.com/office/officeart/2005/8/layout/chevron1"/>
    <dgm:cxn modelId="{194AB55D-04C7-4166-8FB2-23E22AC745CB}" type="presOf" srcId="{FAB4F033-8FED-46A8-B76F-F1FC8B904847}" destId="{64C9DB81-0E75-4511-9E3D-7D4CD8232116}" srcOrd="0" destOrd="0" presId="urn:microsoft.com/office/officeart/2005/8/layout/chevron1"/>
    <dgm:cxn modelId="{838D23FE-0E3F-4A0E-9064-5439FF9606D6}" srcId="{53F40A5F-3D51-41BC-B332-21EAD605DC99}" destId="{AAC1CB18-610E-4BBF-8FD5-7A42553CC0E8}" srcOrd="0" destOrd="0" parTransId="{9982F124-E232-46E4-8472-13E1394DC70C}" sibTransId="{B2DB16BC-C95F-43E9-9397-45A0DCC83A80}"/>
    <dgm:cxn modelId="{6F0BFD50-A345-498B-B596-FE0FBA14D3EA}" type="presOf" srcId="{AAC1CB18-610E-4BBF-8FD5-7A42553CC0E8}" destId="{5995D872-39D9-412D-9B0A-12AB9FDCDB71}" srcOrd="0" destOrd="0" presId="urn:microsoft.com/office/officeart/2005/8/layout/chevron1"/>
    <dgm:cxn modelId="{FF18DB8B-FC2E-426B-BE03-5FF54B36AC0A}" srcId="{53F40A5F-3D51-41BC-B332-21EAD605DC99}" destId="{445B5B62-5321-4130-871F-9D6E974D5946}" srcOrd="1" destOrd="0" parTransId="{599CED34-3432-4119-B1F3-56DBA0182988}" sibTransId="{82A83AA8-CA6D-4D7C-9A12-21EF7F64F9AC}"/>
    <dgm:cxn modelId="{07F04AEE-B2E3-46B9-83C8-8A355EF5E592}" type="presOf" srcId="{28590144-F88E-41DA-AFFD-07A7F1335545}" destId="{B492F8D8-9945-4BCF-AFD3-4EBC9F560757}" srcOrd="0" destOrd="0" presId="urn:microsoft.com/office/officeart/2005/8/layout/chevron1"/>
    <dgm:cxn modelId="{85F7411F-E32F-4DE9-84C1-89F97D4C86C1}" type="presOf" srcId="{445B5B62-5321-4130-871F-9D6E974D5946}" destId="{4C4156BE-0F27-478F-80A2-D48D5243E5EB}" srcOrd="0" destOrd="0" presId="urn:microsoft.com/office/officeart/2005/8/layout/chevron1"/>
    <dgm:cxn modelId="{22153235-9541-4796-ADED-55C21168DB26}" srcId="{53F40A5F-3D51-41BC-B332-21EAD605DC99}" destId="{28590144-F88E-41DA-AFFD-07A7F1335545}" srcOrd="2" destOrd="0" parTransId="{76C6623A-EB03-472F-9731-BDB1CF1730C4}" sibTransId="{122FFD59-4CA7-425C-90B4-4391E84C32A6}"/>
    <dgm:cxn modelId="{4798563B-0D47-4A47-B734-0775D5D91CAB}" type="presParOf" srcId="{DD4568FE-704E-4D0A-A0D5-884288FD0F86}" destId="{5995D872-39D9-412D-9B0A-12AB9FDCDB71}" srcOrd="0" destOrd="0" presId="urn:microsoft.com/office/officeart/2005/8/layout/chevron1"/>
    <dgm:cxn modelId="{45D2443E-4D47-40A8-8A7D-6EE35D5AA24A}" type="presParOf" srcId="{DD4568FE-704E-4D0A-A0D5-884288FD0F86}" destId="{68E14438-A58E-48CC-A256-02111D338B29}" srcOrd="1" destOrd="0" presId="urn:microsoft.com/office/officeart/2005/8/layout/chevron1"/>
    <dgm:cxn modelId="{B66C588A-B038-417C-9F54-B949E329445C}" type="presParOf" srcId="{DD4568FE-704E-4D0A-A0D5-884288FD0F86}" destId="{4C4156BE-0F27-478F-80A2-D48D5243E5EB}" srcOrd="2" destOrd="0" presId="urn:microsoft.com/office/officeart/2005/8/layout/chevron1"/>
    <dgm:cxn modelId="{F512C0DE-6F8F-43A7-8827-59BCC5203BB6}" type="presParOf" srcId="{DD4568FE-704E-4D0A-A0D5-884288FD0F86}" destId="{242EC4A9-320E-4801-BFD4-0743812A20ED}" srcOrd="3" destOrd="0" presId="urn:microsoft.com/office/officeart/2005/8/layout/chevron1"/>
    <dgm:cxn modelId="{733AB765-A159-4270-BD9F-2C97C5683C09}" type="presParOf" srcId="{DD4568FE-704E-4D0A-A0D5-884288FD0F86}" destId="{B492F8D8-9945-4BCF-AFD3-4EBC9F560757}" srcOrd="4" destOrd="0" presId="urn:microsoft.com/office/officeart/2005/8/layout/chevron1"/>
    <dgm:cxn modelId="{628A9FB8-0D91-430E-86E2-B00DFB300932}" type="presParOf" srcId="{DD4568FE-704E-4D0A-A0D5-884288FD0F86}" destId="{4F016A9E-0DCD-4161-BA3E-97B13CB6EC60}" srcOrd="5" destOrd="0" presId="urn:microsoft.com/office/officeart/2005/8/layout/chevron1"/>
    <dgm:cxn modelId="{B1BA592D-06FC-4FFF-80B0-995A506AF6A9}" type="presParOf" srcId="{DD4568FE-704E-4D0A-A0D5-884288FD0F86}" destId="{52012940-10B8-462C-AEFD-ACDAC5EC37DF}" srcOrd="6" destOrd="0" presId="urn:microsoft.com/office/officeart/2005/8/layout/chevron1"/>
    <dgm:cxn modelId="{860228ED-4EA8-41CD-9413-9D1DBA7780A8}" type="presParOf" srcId="{DD4568FE-704E-4D0A-A0D5-884288FD0F86}" destId="{B193B82B-DAF1-4C21-B74B-61AED32B611F}" srcOrd="7" destOrd="0" presId="urn:microsoft.com/office/officeart/2005/8/layout/chevron1"/>
    <dgm:cxn modelId="{76E56511-5BCA-4727-9DF1-275CD6D1F369}" type="presParOf" srcId="{DD4568FE-704E-4D0A-A0D5-884288FD0F86}" destId="{3DCC5C7B-5AB3-4A0B-95B5-AC409F4E84FB}" srcOrd="8" destOrd="0" presId="urn:microsoft.com/office/officeart/2005/8/layout/chevron1"/>
    <dgm:cxn modelId="{EB143DFA-ECBB-4505-8763-0AE2ACEB36DC}" type="presParOf" srcId="{DD4568FE-704E-4D0A-A0D5-884288FD0F86}" destId="{7BCE1ED1-6FCB-4D32-9579-6758E74A9667}" srcOrd="9" destOrd="0" presId="urn:microsoft.com/office/officeart/2005/8/layout/chevron1"/>
    <dgm:cxn modelId="{B5C13113-ABC8-4867-878E-F43F34F855F6}" type="presParOf" srcId="{DD4568FE-704E-4D0A-A0D5-884288FD0F86}" destId="{64C9DB81-0E75-4511-9E3D-7D4CD8232116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25B254-8014-4EA5-8658-85A8E92FDC8A}" type="doc">
      <dgm:prSet loTypeId="urn:microsoft.com/office/officeart/2005/8/layout/cycle4#1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B13F0-FFDB-4392-951A-BD93740E966D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ГИА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E87487-F4D0-4FD4-B9BA-B126F8590BA8}" type="parTrans" cxnId="{FB683247-3B93-4F27-B6C2-720A01C0E672}">
      <dgm:prSet/>
      <dgm:spPr/>
      <dgm:t>
        <a:bodyPr/>
        <a:lstStyle/>
        <a:p>
          <a:endParaRPr lang="ru-RU"/>
        </a:p>
      </dgm:t>
    </dgm:pt>
    <dgm:pt modelId="{83C0E90B-0036-4F59-8654-1947ADF3061A}" type="sibTrans" cxnId="{FB683247-3B93-4F27-B6C2-720A01C0E672}">
      <dgm:prSet/>
      <dgm:spPr/>
      <dgm:t>
        <a:bodyPr/>
        <a:lstStyle/>
        <a:p>
          <a:endParaRPr lang="ru-RU"/>
        </a:p>
      </dgm:t>
    </dgm:pt>
    <dgm:pt modelId="{1BEEBE92-11A4-4C74-8B6E-2FFF87554FC4}">
      <dgm:prSet phldrT="[Текст]"/>
      <dgm:spPr/>
      <dgm:t>
        <a:bodyPr/>
        <a:lstStyle/>
        <a:p>
          <a:r>
            <a:rPr lang="ru-RU" dirty="0" smtClean="0"/>
            <a:t>ВПР,НИКО, исследования компетенции учителей </a:t>
          </a:r>
          <a:endParaRPr lang="ru-RU" dirty="0"/>
        </a:p>
      </dgm:t>
    </dgm:pt>
    <dgm:pt modelId="{CE6E17C9-FBBE-4A4E-98F6-E2FBF7962B6E}" type="parTrans" cxnId="{13AB4961-79C3-4FFC-A695-5C96254CA3A3}">
      <dgm:prSet/>
      <dgm:spPr/>
      <dgm:t>
        <a:bodyPr/>
        <a:lstStyle/>
        <a:p>
          <a:endParaRPr lang="ru-RU"/>
        </a:p>
      </dgm:t>
    </dgm:pt>
    <dgm:pt modelId="{606F044E-9881-4235-BA3D-0D942D8ED7B5}" type="sibTrans" cxnId="{13AB4961-79C3-4FFC-A695-5C96254CA3A3}">
      <dgm:prSet/>
      <dgm:spPr/>
      <dgm:t>
        <a:bodyPr/>
        <a:lstStyle/>
        <a:p>
          <a:endParaRPr lang="ru-RU"/>
        </a:p>
      </dgm:t>
    </dgm:pt>
    <dgm:pt modelId="{9BF7403D-8318-4160-BD37-8386916E85BB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Региональные исследования </a:t>
          </a:r>
          <a:endParaRPr lang="ru-RU" dirty="0"/>
        </a:p>
      </dgm:t>
    </dgm:pt>
    <dgm:pt modelId="{CD120730-229A-4841-9626-B250068A27CC}" type="parTrans" cxnId="{BD0B15CC-8167-4744-9B6B-DCD9E8844CCF}">
      <dgm:prSet/>
      <dgm:spPr/>
      <dgm:t>
        <a:bodyPr/>
        <a:lstStyle/>
        <a:p>
          <a:endParaRPr lang="ru-RU"/>
        </a:p>
      </dgm:t>
    </dgm:pt>
    <dgm:pt modelId="{BC42DBF0-91DC-4EC8-938B-9D5C677EBD03}" type="sibTrans" cxnId="{BD0B15CC-8167-4744-9B6B-DCD9E8844CCF}">
      <dgm:prSet/>
      <dgm:spPr/>
      <dgm:t>
        <a:bodyPr/>
        <a:lstStyle/>
        <a:p>
          <a:endParaRPr lang="ru-RU"/>
        </a:p>
      </dgm:t>
    </dgm:pt>
    <dgm:pt modelId="{A9A60CE3-1B0D-4A21-838B-3F8C3F6294D6}">
      <dgm:prSet phldrT="[Текст]" custT="1"/>
      <dgm:spPr>
        <a:solidFill>
          <a:srgbClr val="1CD4CB"/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Международные исследования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8BC758-BAE7-495F-919E-5BA643F9DB65}" type="parTrans" cxnId="{EBAFB4C2-7E0A-407F-991C-10BA92CC3B11}">
      <dgm:prSet/>
      <dgm:spPr/>
      <dgm:t>
        <a:bodyPr/>
        <a:lstStyle/>
        <a:p>
          <a:endParaRPr lang="ru-RU"/>
        </a:p>
      </dgm:t>
    </dgm:pt>
    <dgm:pt modelId="{426D152B-08B7-41DC-AFE1-DDCA1A0F8FB4}" type="sibTrans" cxnId="{EBAFB4C2-7E0A-407F-991C-10BA92CC3B11}">
      <dgm:prSet/>
      <dgm:spPr/>
      <dgm:t>
        <a:bodyPr/>
        <a:lstStyle/>
        <a:p>
          <a:endParaRPr lang="ru-RU"/>
        </a:p>
      </dgm:t>
    </dgm:pt>
    <dgm:pt modelId="{DA67068C-1F67-4E58-8CBA-E0F53FE8FC92}" type="pres">
      <dgm:prSet presAssocID="{1F25B254-8014-4EA5-8658-85A8E92FDC8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458D02-63FE-4EB2-B3E1-44B04F18213E}" type="pres">
      <dgm:prSet presAssocID="{1F25B254-8014-4EA5-8658-85A8E92FDC8A}" presName="children" presStyleCnt="0"/>
      <dgm:spPr/>
    </dgm:pt>
    <dgm:pt modelId="{008AD703-6A32-42CA-BBB2-67FD78570A34}" type="pres">
      <dgm:prSet presAssocID="{1F25B254-8014-4EA5-8658-85A8E92FDC8A}" presName="childPlaceholder" presStyleCnt="0"/>
      <dgm:spPr/>
    </dgm:pt>
    <dgm:pt modelId="{81D404A6-D673-49C0-8B54-1B2EBF2BB26F}" type="pres">
      <dgm:prSet presAssocID="{1F25B254-8014-4EA5-8658-85A8E92FDC8A}" presName="circle" presStyleCnt="0"/>
      <dgm:spPr/>
    </dgm:pt>
    <dgm:pt modelId="{D44C6C96-95A9-4777-A822-F53D9DFD479B}" type="pres">
      <dgm:prSet presAssocID="{1F25B254-8014-4EA5-8658-85A8E92FDC8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644BF-7938-4678-B803-13F5D949604E}" type="pres">
      <dgm:prSet presAssocID="{1F25B254-8014-4EA5-8658-85A8E92FDC8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DD389-5FBF-416C-AEEA-038D2991A763}" type="pres">
      <dgm:prSet presAssocID="{1F25B254-8014-4EA5-8658-85A8E92FDC8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B97CE-D002-4255-89B9-E567BEAF3E86}" type="pres">
      <dgm:prSet presAssocID="{1F25B254-8014-4EA5-8658-85A8E92FDC8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C9B13-D7C0-445E-9033-53A5845DA198}" type="pres">
      <dgm:prSet presAssocID="{1F25B254-8014-4EA5-8658-85A8E92FDC8A}" presName="quadrantPlaceholder" presStyleCnt="0"/>
      <dgm:spPr/>
    </dgm:pt>
    <dgm:pt modelId="{28B12A19-D4BC-4EC1-B6FE-013553E3CA97}" type="pres">
      <dgm:prSet presAssocID="{1F25B254-8014-4EA5-8658-85A8E92FDC8A}" presName="center1" presStyleLbl="fgShp" presStyleIdx="0" presStyleCnt="2"/>
      <dgm:spPr/>
    </dgm:pt>
    <dgm:pt modelId="{31A1532A-B08F-4D36-9FF1-C2A4306381E2}" type="pres">
      <dgm:prSet presAssocID="{1F25B254-8014-4EA5-8658-85A8E92FDC8A}" presName="center2" presStyleLbl="fgShp" presStyleIdx="1" presStyleCnt="2"/>
      <dgm:spPr/>
    </dgm:pt>
  </dgm:ptLst>
  <dgm:cxnLst>
    <dgm:cxn modelId="{6FA3FF9D-B34B-4E67-962E-CF5B1CEA5304}" type="presOf" srcId="{1F25B254-8014-4EA5-8658-85A8E92FDC8A}" destId="{DA67068C-1F67-4E58-8CBA-E0F53FE8FC92}" srcOrd="0" destOrd="0" presId="urn:microsoft.com/office/officeart/2005/8/layout/cycle4#1"/>
    <dgm:cxn modelId="{EBAFB4C2-7E0A-407F-991C-10BA92CC3B11}" srcId="{1F25B254-8014-4EA5-8658-85A8E92FDC8A}" destId="{A9A60CE3-1B0D-4A21-838B-3F8C3F6294D6}" srcOrd="3" destOrd="0" parTransId="{898BC758-BAE7-495F-919E-5BA643F9DB65}" sibTransId="{426D152B-08B7-41DC-AFE1-DDCA1A0F8FB4}"/>
    <dgm:cxn modelId="{7A08DF5E-AEBB-4A15-9610-F1D8ACF88471}" type="presOf" srcId="{A9A60CE3-1B0D-4A21-838B-3F8C3F6294D6}" destId="{12EB97CE-D002-4255-89B9-E567BEAF3E86}" srcOrd="0" destOrd="0" presId="urn:microsoft.com/office/officeart/2005/8/layout/cycle4#1"/>
    <dgm:cxn modelId="{B407C6B4-0485-467C-ADD7-1519ABE177DC}" type="presOf" srcId="{134B13F0-FFDB-4392-951A-BD93740E966D}" destId="{D44C6C96-95A9-4777-A822-F53D9DFD479B}" srcOrd="0" destOrd="0" presId="urn:microsoft.com/office/officeart/2005/8/layout/cycle4#1"/>
    <dgm:cxn modelId="{BD0B15CC-8167-4744-9B6B-DCD9E8844CCF}" srcId="{1F25B254-8014-4EA5-8658-85A8E92FDC8A}" destId="{9BF7403D-8318-4160-BD37-8386916E85BB}" srcOrd="2" destOrd="0" parTransId="{CD120730-229A-4841-9626-B250068A27CC}" sibTransId="{BC42DBF0-91DC-4EC8-938B-9D5C677EBD03}"/>
    <dgm:cxn modelId="{219F2E9F-78CB-4BE5-A702-239B7E07B842}" type="presOf" srcId="{9BF7403D-8318-4160-BD37-8386916E85BB}" destId="{D4BDD389-5FBF-416C-AEEA-038D2991A763}" srcOrd="0" destOrd="0" presId="urn:microsoft.com/office/officeart/2005/8/layout/cycle4#1"/>
    <dgm:cxn modelId="{AB6D87CD-8DE6-470D-B178-FD3C0CBC676F}" type="presOf" srcId="{1BEEBE92-11A4-4C74-8B6E-2FFF87554FC4}" destId="{F76644BF-7938-4678-B803-13F5D949604E}" srcOrd="0" destOrd="0" presId="urn:microsoft.com/office/officeart/2005/8/layout/cycle4#1"/>
    <dgm:cxn modelId="{13AB4961-79C3-4FFC-A695-5C96254CA3A3}" srcId="{1F25B254-8014-4EA5-8658-85A8E92FDC8A}" destId="{1BEEBE92-11A4-4C74-8B6E-2FFF87554FC4}" srcOrd="1" destOrd="0" parTransId="{CE6E17C9-FBBE-4A4E-98F6-E2FBF7962B6E}" sibTransId="{606F044E-9881-4235-BA3D-0D942D8ED7B5}"/>
    <dgm:cxn modelId="{FB683247-3B93-4F27-B6C2-720A01C0E672}" srcId="{1F25B254-8014-4EA5-8658-85A8E92FDC8A}" destId="{134B13F0-FFDB-4392-951A-BD93740E966D}" srcOrd="0" destOrd="0" parTransId="{64E87487-F4D0-4FD4-B9BA-B126F8590BA8}" sibTransId="{83C0E90B-0036-4F59-8654-1947ADF3061A}"/>
    <dgm:cxn modelId="{8ACB7612-7AB4-4313-8ED3-9D9C6996ECE1}" type="presParOf" srcId="{DA67068C-1F67-4E58-8CBA-E0F53FE8FC92}" destId="{EA458D02-63FE-4EB2-B3E1-44B04F18213E}" srcOrd="0" destOrd="0" presId="urn:microsoft.com/office/officeart/2005/8/layout/cycle4#1"/>
    <dgm:cxn modelId="{066DAF5C-EF75-497A-8823-A6FCD78C6BC2}" type="presParOf" srcId="{EA458D02-63FE-4EB2-B3E1-44B04F18213E}" destId="{008AD703-6A32-42CA-BBB2-67FD78570A34}" srcOrd="0" destOrd="0" presId="urn:microsoft.com/office/officeart/2005/8/layout/cycle4#1"/>
    <dgm:cxn modelId="{AACD9B0E-C91F-444D-8A38-F36A22E1A691}" type="presParOf" srcId="{DA67068C-1F67-4E58-8CBA-E0F53FE8FC92}" destId="{81D404A6-D673-49C0-8B54-1B2EBF2BB26F}" srcOrd="1" destOrd="0" presId="urn:microsoft.com/office/officeart/2005/8/layout/cycle4#1"/>
    <dgm:cxn modelId="{6C03A106-E664-4447-A1FC-7A5DA44CC775}" type="presParOf" srcId="{81D404A6-D673-49C0-8B54-1B2EBF2BB26F}" destId="{D44C6C96-95A9-4777-A822-F53D9DFD479B}" srcOrd="0" destOrd="0" presId="urn:microsoft.com/office/officeart/2005/8/layout/cycle4#1"/>
    <dgm:cxn modelId="{33EE731C-8DD2-41E7-91CE-5C022469105A}" type="presParOf" srcId="{81D404A6-D673-49C0-8B54-1B2EBF2BB26F}" destId="{F76644BF-7938-4678-B803-13F5D949604E}" srcOrd="1" destOrd="0" presId="urn:microsoft.com/office/officeart/2005/8/layout/cycle4#1"/>
    <dgm:cxn modelId="{7F38E788-3EB7-44F9-9F9D-9B30A8B47C6A}" type="presParOf" srcId="{81D404A6-D673-49C0-8B54-1B2EBF2BB26F}" destId="{D4BDD389-5FBF-416C-AEEA-038D2991A763}" srcOrd="2" destOrd="0" presId="urn:microsoft.com/office/officeart/2005/8/layout/cycle4#1"/>
    <dgm:cxn modelId="{A4BC72CB-6A93-46DE-8209-365991982C23}" type="presParOf" srcId="{81D404A6-D673-49C0-8B54-1B2EBF2BB26F}" destId="{12EB97CE-D002-4255-89B9-E567BEAF3E86}" srcOrd="3" destOrd="0" presId="urn:microsoft.com/office/officeart/2005/8/layout/cycle4#1"/>
    <dgm:cxn modelId="{BE1F37EA-E8C7-4BCE-9644-DEB5F030F19A}" type="presParOf" srcId="{81D404A6-D673-49C0-8B54-1B2EBF2BB26F}" destId="{303C9B13-D7C0-445E-9033-53A5845DA198}" srcOrd="4" destOrd="0" presId="urn:microsoft.com/office/officeart/2005/8/layout/cycle4#1"/>
    <dgm:cxn modelId="{1549CA58-B20C-4575-BAA9-1351035F9C71}" type="presParOf" srcId="{DA67068C-1F67-4E58-8CBA-E0F53FE8FC92}" destId="{28B12A19-D4BC-4EC1-B6FE-013553E3CA97}" srcOrd="2" destOrd="0" presId="urn:microsoft.com/office/officeart/2005/8/layout/cycle4#1"/>
    <dgm:cxn modelId="{0F599A05-ADA6-4082-9CC8-0EEB0B4D37D9}" type="presParOf" srcId="{DA67068C-1F67-4E58-8CBA-E0F53FE8FC92}" destId="{31A1532A-B08F-4D36-9FF1-C2A4306381E2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25B254-8014-4EA5-8658-85A8E92FDC8A}" type="doc">
      <dgm:prSet loTypeId="urn:microsoft.com/office/officeart/2005/8/layout/cycle4#2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B13F0-FFDB-4392-951A-BD93740E966D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ГИА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E87487-F4D0-4FD4-B9BA-B126F8590BA8}" type="parTrans" cxnId="{FB683247-3B93-4F27-B6C2-720A01C0E672}">
      <dgm:prSet/>
      <dgm:spPr/>
      <dgm:t>
        <a:bodyPr/>
        <a:lstStyle/>
        <a:p>
          <a:endParaRPr lang="ru-RU"/>
        </a:p>
      </dgm:t>
    </dgm:pt>
    <dgm:pt modelId="{83C0E90B-0036-4F59-8654-1947ADF3061A}" type="sibTrans" cxnId="{FB683247-3B93-4F27-B6C2-720A01C0E672}">
      <dgm:prSet/>
      <dgm:spPr/>
      <dgm:t>
        <a:bodyPr/>
        <a:lstStyle/>
        <a:p>
          <a:endParaRPr lang="ru-RU"/>
        </a:p>
      </dgm:t>
    </dgm:pt>
    <dgm:pt modelId="{1BEEBE92-11A4-4C74-8B6E-2FFF87554FC4}">
      <dgm:prSet phldrT="[Текст]"/>
      <dgm:spPr/>
      <dgm:t>
        <a:bodyPr/>
        <a:lstStyle/>
        <a:p>
          <a:r>
            <a:rPr lang="ru-RU" dirty="0" smtClean="0"/>
            <a:t>ВПР,НИКО, исследования компетенции учителей </a:t>
          </a:r>
          <a:endParaRPr lang="ru-RU" dirty="0"/>
        </a:p>
      </dgm:t>
    </dgm:pt>
    <dgm:pt modelId="{CE6E17C9-FBBE-4A4E-98F6-E2FBF7962B6E}" type="parTrans" cxnId="{13AB4961-79C3-4FFC-A695-5C96254CA3A3}">
      <dgm:prSet/>
      <dgm:spPr/>
      <dgm:t>
        <a:bodyPr/>
        <a:lstStyle/>
        <a:p>
          <a:endParaRPr lang="ru-RU"/>
        </a:p>
      </dgm:t>
    </dgm:pt>
    <dgm:pt modelId="{606F044E-9881-4235-BA3D-0D942D8ED7B5}" type="sibTrans" cxnId="{13AB4961-79C3-4FFC-A695-5C96254CA3A3}">
      <dgm:prSet/>
      <dgm:spPr/>
      <dgm:t>
        <a:bodyPr/>
        <a:lstStyle/>
        <a:p>
          <a:endParaRPr lang="ru-RU"/>
        </a:p>
      </dgm:t>
    </dgm:pt>
    <dgm:pt modelId="{9BF7403D-8318-4160-BD37-8386916E85BB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Региональные исследования 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D120730-229A-4841-9626-B250068A27CC}" type="parTrans" cxnId="{BD0B15CC-8167-4744-9B6B-DCD9E8844CCF}">
      <dgm:prSet/>
      <dgm:spPr/>
      <dgm:t>
        <a:bodyPr/>
        <a:lstStyle/>
        <a:p>
          <a:endParaRPr lang="ru-RU"/>
        </a:p>
      </dgm:t>
    </dgm:pt>
    <dgm:pt modelId="{BC42DBF0-91DC-4EC8-938B-9D5C677EBD03}" type="sibTrans" cxnId="{BD0B15CC-8167-4744-9B6B-DCD9E8844CCF}">
      <dgm:prSet/>
      <dgm:spPr/>
      <dgm:t>
        <a:bodyPr/>
        <a:lstStyle/>
        <a:p>
          <a:endParaRPr lang="ru-RU"/>
        </a:p>
      </dgm:t>
    </dgm:pt>
    <dgm:pt modelId="{A9A60CE3-1B0D-4A21-838B-3F8C3F6294D6}">
      <dgm:prSet phldrT="[Текст]" custT="1"/>
      <dgm:spPr>
        <a:solidFill>
          <a:srgbClr val="1CD4CB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Международные исследования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8BC758-BAE7-495F-919E-5BA643F9DB65}" type="parTrans" cxnId="{EBAFB4C2-7E0A-407F-991C-10BA92CC3B11}">
      <dgm:prSet/>
      <dgm:spPr/>
      <dgm:t>
        <a:bodyPr/>
        <a:lstStyle/>
        <a:p>
          <a:endParaRPr lang="ru-RU"/>
        </a:p>
      </dgm:t>
    </dgm:pt>
    <dgm:pt modelId="{426D152B-08B7-41DC-AFE1-DDCA1A0F8FB4}" type="sibTrans" cxnId="{EBAFB4C2-7E0A-407F-991C-10BA92CC3B11}">
      <dgm:prSet/>
      <dgm:spPr/>
      <dgm:t>
        <a:bodyPr/>
        <a:lstStyle/>
        <a:p>
          <a:endParaRPr lang="ru-RU"/>
        </a:p>
      </dgm:t>
    </dgm:pt>
    <dgm:pt modelId="{DA67068C-1F67-4E58-8CBA-E0F53FE8FC92}" type="pres">
      <dgm:prSet presAssocID="{1F25B254-8014-4EA5-8658-85A8E92FDC8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458D02-63FE-4EB2-B3E1-44B04F18213E}" type="pres">
      <dgm:prSet presAssocID="{1F25B254-8014-4EA5-8658-85A8E92FDC8A}" presName="children" presStyleCnt="0"/>
      <dgm:spPr/>
    </dgm:pt>
    <dgm:pt modelId="{008AD703-6A32-42CA-BBB2-67FD78570A34}" type="pres">
      <dgm:prSet presAssocID="{1F25B254-8014-4EA5-8658-85A8E92FDC8A}" presName="childPlaceholder" presStyleCnt="0"/>
      <dgm:spPr/>
    </dgm:pt>
    <dgm:pt modelId="{81D404A6-D673-49C0-8B54-1B2EBF2BB26F}" type="pres">
      <dgm:prSet presAssocID="{1F25B254-8014-4EA5-8658-85A8E92FDC8A}" presName="circle" presStyleCnt="0"/>
      <dgm:spPr/>
    </dgm:pt>
    <dgm:pt modelId="{D44C6C96-95A9-4777-A822-F53D9DFD479B}" type="pres">
      <dgm:prSet presAssocID="{1F25B254-8014-4EA5-8658-85A8E92FDC8A}" presName="quadrant1" presStyleLbl="node1" presStyleIdx="0" presStyleCnt="4" custLinFactNeighborX="1847" custLinFactNeighborY="-20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644BF-7938-4678-B803-13F5D949604E}" type="pres">
      <dgm:prSet presAssocID="{1F25B254-8014-4EA5-8658-85A8E92FDC8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DD389-5FBF-416C-AEEA-038D2991A763}" type="pres">
      <dgm:prSet presAssocID="{1F25B254-8014-4EA5-8658-85A8E92FDC8A}" presName="quadrant3" presStyleLbl="node1" presStyleIdx="2" presStyleCnt="4" custLinFactNeighborX="-400" custLinFactNeighborY="13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B97CE-D002-4255-89B9-E567BEAF3E86}" type="pres">
      <dgm:prSet presAssocID="{1F25B254-8014-4EA5-8658-85A8E92FDC8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C9B13-D7C0-445E-9033-53A5845DA198}" type="pres">
      <dgm:prSet presAssocID="{1F25B254-8014-4EA5-8658-85A8E92FDC8A}" presName="quadrantPlaceholder" presStyleCnt="0"/>
      <dgm:spPr/>
    </dgm:pt>
    <dgm:pt modelId="{28B12A19-D4BC-4EC1-B6FE-013553E3CA97}" type="pres">
      <dgm:prSet presAssocID="{1F25B254-8014-4EA5-8658-85A8E92FDC8A}" presName="center1" presStyleLbl="fgShp" presStyleIdx="0" presStyleCnt="2"/>
      <dgm:spPr/>
    </dgm:pt>
    <dgm:pt modelId="{31A1532A-B08F-4D36-9FF1-C2A4306381E2}" type="pres">
      <dgm:prSet presAssocID="{1F25B254-8014-4EA5-8658-85A8E92FDC8A}" presName="center2" presStyleLbl="fgShp" presStyleIdx="1" presStyleCnt="2"/>
      <dgm:spPr/>
    </dgm:pt>
  </dgm:ptLst>
  <dgm:cxnLst>
    <dgm:cxn modelId="{F78210BB-54EE-4C79-AF9D-063A87AE1320}" type="presOf" srcId="{1F25B254-8014-4EA5-8658-85A8E92FDC8A}" destId="{DA67068C-1F67-4E58-8CBA-E0F53FE8FC92}" srcOrd="0" destOrd="0" presId="urn:microsoft.com/office/officeart/2005/8/layout/cycle4#2"/>
    <dgm:cxn modelId="{EF4F152A-F60A-4BF7-9715-9B51F3757A6F}" type="presOf" srcId="{1BEEBE92-11A4-4C74-8B6E-2FFF87554FC4}" destId="{F76644BF-7938-4678-B803-13F5D949604E}" srcOrd="0" destOrd="0" presId="urn:microsoft.com/office/officeart/2005/8/layout/cycle4#2"/>
    <dgm:cxn modelId="{EBAFB4C2-7E0A-407F-991C-10BA92CC3B11}" srcId="{1F25B254-8014-4EA5-8658-85A8E92FDC8A}" destId="{A9A60CE3-1B0D-4A21-838B-3F8C3F6294D6}" srcOrd="3" destOrd="0" parTransId="{898BC758-BAE7-495F-919E-5BA643F9DB65}" sibTransId="{426D152B-08B7-41DC-AFE1-DDCA1A0F8FB4}"/>
    <dgm:cxn modelId="{8C00EADF-D946-4BD5-9021-04A68B602B65}" type="presOf" srcId="{A9A60CE3-1B0D-4A21-838B-3F8C3F6294D6}" destId="{12EB97CE-D002-4255-89B9-E567BEAF3E86}" srcOrd="0" destOrd="0" presId="urn:microsoft.com/office/officeart/2005/8/layout/cycle4#2"/>
    <dgm:cxn modelId="{012F69F2-D92C-477F-892D-3E9595B8704E}" type="presOf" srcId="{134B13F0-FFDB-4392-951A-BD93740E966D}" destId="{D44C6C96-95A9-4777-A822-F53D9DFD479B}" srcOrd="0" destOrd="0" presId="urn:microsoft.com/office/officeart/2005/8/layout/cycle4#2"/>
    <dgm:cxn modelId="{A8D22130-1D6F-4555-844A-901DD17F7897}" type="presOf" srcId="{9BF7403D-8318-4160-BD37-8386916E85BB}" destId="{D4BDD389-5FBF-416C-AEEA-038D2991A763}" srcOrd="0" destOrd="0" presId="urn:microsoft.com/office/officeart/2005/8/layout/cycle4#2"/>
    <dgm:cxn modelId="{BD0B15CC-8167-4744-9B6B-DCD9E8844CCF}" srcId="{1F25B254-8014-4EA5-8658-85A8E92FDC8A}" destId="{9BF7403D-8318-4160-BD37-8386916E85BB}" srcOrd="2" destOrd="0" parTransId="{CD120730-229A-4841-9626-B250068A27CC}" sibTransId="{BC42DBF0-91DC-4EC8-938B-9D5C677EBD03}"/>
    <dgm:cxn modelId="{13AB4961-79C3-4FFC-A695-5C96254CA3A3}" srcId="{1F25B254-8014-4EA5-8658-85A8E92FDC8A}" destId="{1BEEBE92-11A4-4C74-8B6E-2FFF87554FC4}" srcOrd="1" destOrd="0" parTransId="{CE6E17C9-FBBE-4A4E-98F6-E2FBF7962B6E}" sibTransId="{606F044E-9881-4235-BA3D-0D942D8ED7B5}"/>
    <dgm:cxn modelId="{FB683247-3B93-4F27-B6C2-720A01C0E672}" srcId="{1F25B254-8014-4EA5-8658-85A8E92FDC8A}" destId="{134B13F0-FFDB-4392-951A-BD93740E966D}" srcOrd="0" destOrd="0" parTransId="{64E87487-F4D0-4FD4-B9BA-B126F8590BA8}" sibTransId="{83C0E90B-0036-4F59-8654-1947ADF3061A}"/>
    <dgm:cxn modelId="{C0A7EBE3-2243-4303-9861-05F40A32DE9E}" type="presParOf" srcId="{DA67068C-1F67-4E58-8CBA-E0F53FE8FC92}" destId="{EA458D02-63FE-4EB2-B3E1-44B04F18213E}" srcOrd="0" destOrd="0" presId="urn:microsoft.com/office/officeart/2005/8/layout/cycle4#2"/>
    <dgm:cxn modelId="{A74AF9D3-D7CC-4586-8756-956A9E055914}" type="presParOf" srcId="{EA458D02-63FE-4EB2-B3E1-44B04F18213E}" destId="{008AD703-6A32-42CA-BBB2-67FD78570A34}" srcOrd="0" destOrd="0" presId="urn:microsoft.com/office/officeart/2005/8/layout/cycle4#2"/>
    <dgm:cxn modelId="{D32F5239-F30D-42E0-B435-C73EF6956F60}" type="presParOf" srcId="{DA67068C-1F67-4E58-8CBA-E0F53FE8FC92}" destId="{81D404A6-D673-49C0-8B54-1B2EBF2BB26F}" srcOrd="1" destOrd="0" presId="urn:microsoft.com/office/officeart/2005/8/layout/cycle4#2"/>
    <dgm:cxn modelId="{ECAA2BE1-4EAB-4CED-A82E-BFA034CA93D4}" type="presParOf" srcId="{81D404A6-D673-49C0-8B54-1B2EBF2BB26F}" destId="{D44C6C96-95A9-4777-A822-F53D9DFD479B}" srcOrd="0" destOrd="0" presId="urn:microsoft.com/office/officeart/2005/8/layout/cycle4#2"/>
    <dgm:cxn modelId="{0914E4D1-4A94-4173-AAB7-FE0EF825E63C}" type="presParOf" srcId="{81D404A6-D673-49C0-8B54-1B2EBF2BB26F}" destId="{F76644BF-7938-4678-B803-13F5D949604E}" srcOrd="1" destOrd="0" presId="urn:microsoft.com/office/officeart/2005/8/layout/cycle4#2"/>
    <dgm:cxn modelId="{756EEB1C-21CA-40C7-9C1D-C2369FA7CBCB}" type="presParOf" srcId="{81D404A6-D673-49C0-8B54-1B2EBF2BB26F}" destId="{D4BDD389-5FBF-416C-AEEA-038D2991A763}" srcOrd="2" destOrd="0" presId="urn:microsoft.com/office/officeart/2005/8/layout/cycle4#2"/>
    <dgm:cxn modelId="{EC926A2B-0748-4FB0-9DA6-6EE659E08D78}" type="presParOf" srcId="{81D404A6-D673-49C0-8B54-1B2EBF2BB26F}" destId="{12EB97CE-D002-4255-89B9-E567BEAF3E86}" srcOrd="3" destOrd="0" presId="urn:microsoft.com/office/officeart/2005/8/layout/cycle4#2"/>
    <dgm:cxn modelId="{A8309041-7378-45B5-9240-9BC6941EA1A1}" type="presParOf" srcId="{81D404A6-D673-49C0-8B54-1B2EBF2BB26F}" destId="{303C9B13-D7C0-445E-9033-53A5845DA198}" srcOrd="4" destOrd="0" presId="urn:microsoft.com/office/officeart/2005/8/layout/cycle4#2"/>
    <dgm:cxn modelId="{EE48C098-47D7-4E6B-BA6B-1291D8B05DEF}" type="presParOf" srcId="{DA67068C-1F67-4E58-8CBA-E0F53FE8FC92}" destId="{28B12A19-D4BC-4EC1-B6FE-013553E3CA97}" srcOrd="2" destOrd="0" presId="urn:microsoft.com/office/officeart/2005/8/layout/cycle4#2"/>
    <dgm:cxn modelId="{929B1D4B-A0C5-4DBC-B290-2BEAF6EC3CDE}" type="presParOf" srcId="{DA67068C-1F67-4E58-8CBA-E0F53FE8FC92}" destId="{31A1532A-B08F-4D36-9FF1-C2A4306381E2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132143-EBA3-45E5-AACE-2488D878A6EF}" type="doc">
      <dgm:prSet loTypeId="urn:microsoft.com/office/officeart/2005/8/layout/cycle4#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0FFFD6F-7658-4EBC-AFF5-5D600A9E7EAB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Arial Black" pitchFamily="34" charset="0"/>
            </a:rPr>
            <a:t>Клуб для родителей, воспитывающих детей- инвалидов и  ОВЗ</a:t>
          </a:r>
          <a:endParaRPr lang="ru-RU" sz="1400" dirty="0">
            <a:solidFill>
              <a:schemeClr val="bg1"/>
            </a:solidFill>
            <a:latin typeface="Arial Black" pitchFamily="34" charset="0"/>
          </a:endParaRPr>
        </a:p>
      </dgm:t>
    </dgm:pt>
    <dgm:pt modelId="{B3D8BF5B-5B52-4E7C-81D8-09E76BBEE3FF}" type="parTrans" cxnId="{A93FBD1F-48DF-43A3-86F6-7D14B585F0BB}">
      <dgm:prSet/>
      <dgm:spPr/>
      <dgm:t>
        <a:bodyPr/>
        <a:lstStyle/>
        <a:p>
          <a:endParaRPr lang="ru-RU"/>
        </a:p>
      </dgm:t>
    </dgm:pt>
    <dgm:pt modelId="{2C13205E-57F7-468E-B259-D40BB694080E}" type="sibTrans" cxnId="{A93FBD1F-48DF-43A3-86F6-7D14B585F0BB}">
      <dgm:prSet/>
      <dgm:spPr/>
      <dgm:t>
        <a:bodyPr/>
        <a:lstStyle/>
        <a:p>
          <a:endParaRPr lang="ru-RU"/>
        </a:p>
      </dgm:t>
    </dgm:pt>
    <dgm:pt modelId="{CE11B007-2A30-4F71-AF40-560036304B8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Arial Black" pitchFamily="34" charset="0"/>
            </a:rPr>
            <a:t>Консультационный центры для родителей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dirty="0"/>
        </a:p>
      </dgm:t>
    </dgm:pt>
    <dgm:pt modelId="{D6EAAD6C-B2D3-4CC2-AAF6-DDE710EA8086}" type="parTrans" cxnId="{61B36466-5085-4AAA-94A3-874C1434DF5C}">
      <dgm:prSet/>
      <dgm:spPr/>
      <dgm:t>
        <a:bodyPr/>
        <a:lstStyle/>
        <a:p>
          <a:endParaRPr lang="ru-RU"/>
        </a:p>
      </dgm:t>
    </dgm:pt>
    <dgm:pt modelId="{214A73CC-ECC0-4774-AC62-E6BEB98EE647}" type="sibTrans" cxnId="{61B36466-5085-4AAA-94A3-874C1434DF5C}">
      <dgm:prSet/>
      <dgm:spPr/>
      <dgm:t>
        <a:bodyPr/>
        <a:lstStyle/>
        <a:p>
          <a:endParaRPr lang="ru-RU"/>
        </a:p>
      </dgm:t>
    </dgm:pt>
    <dgm:pt modelId="{ACE33652-B06F-443A-86E4-DFFEC254D74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Arial Black" pitchFamily="34" charset="0"/>
            </a:rPr>
            <a:t> Единый сайт для родителей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dirty="0"/>
        </a:p>
      </dgm:t>
    </dgm:pt>
    <dgm:pt modelId="{576E4A81-B866-48EA-B3C8-7601DFBF0E8F}" type="parTrans" cxnId="{917FE10F-F637-4183-9E5B-64A2EC95D30E}">
      <dgm:prSet/>
      <dgm:spPr/>
      <dgm:t>
        <a:bodyPr/>
        <a:lstStyle/>
        <a:p>
          <a:endParaRPr lang="ru-RU"/>
        </a:p>
      </dgm:t>
    </dgm:pt>
    <dgm:pt modelId="{D1AF18B7-67A8-45A5-9086-47DAC4E6078E}" type="sibTrans" cxnId="{917FE10F-F637-4183-9E5B-64A2EC95D30E}">
      <dgm:prSet/>
      <dgm:spPr/>
      <dgm:t>
        <a:bodyPr/>
        <a:lstStyle/>
        <a:p>
          <a:endParaRPr lang="ru-RU"/>
        </a:p>
      </dgm:t>
    </dgm:pt>
    <dgm:pt modelId="{23FB005B-AF99-40F2-9B60-47F725F0776B}">
      <dgm:prSet phldrT="[Текст]" custT="1"/>
      <dgm:spPr/>
      <dgm:t>
        <a:bodyPr/>
        <a:lstStyle/>
        <a:p>
          <a:endParaRPr lang="ru-RU" sz="1800" b="1" dirty="0" smtClean="0">
            <a:latin typeface="Arial Black" pitchFamily="34" charset="0"/>
          </a:endParaRPr>
        </a:p>
        <a:p>
          <a:r>
            <a:rPr lang="ru-RU" sz="1800" b="1" dirty="0" smtClean="0">
              <a:latin typeface="Arial Black" pitchFamily="34" charset="0"/>
            </a:rPr>
            <a:t>ТМПК, </a:t>
          </a:r>
        </a:p>
        <a:p>
          <a:r>
            <a:rPr lang="ru-RU" sz="1800" b="1" dirty="0" smtClean="0">
              <a:latin typeface="Arial Black" pitchFamily="34" charset="0"/>
            </a:rPr>
            <a:t>в ОО </a:t>
          </a:r>
          <a:r>
            <a:rPr lang="ru-RU" sz="1800" b="1" dirty="0" err="1" smtClean="0">
              <a:latin typeface="Arial Black" pitchFamily="34" charset="0"/>
            </a:rPr>
            <a:t>ПМПк</a:t>
          </a:r>
          <a:endParaRPr lang="ru-RU" sz="1800" b="1" dirty="0" smtClean="0">
            <a:latin typeface="Arial Black" pitchFamily="34" charset="0"/>
          </a:endParaRPr>
        </a:p>
      </dgm:t>
    </dgm:pt>
    <dgm:pt modelId="{AA1FA6E3-07B1-44AF-9155-D626AF450BB8}" type="parTrans" cxnId="{799BABDE-301E-42D8-B91B-E02216A99E16}">
      <dgm:prSet/>
      <dgm:spPr/>
      <dgm:t>
        <a:bodyPr/>
        <a:lstStyle/>
        <a:p>
          <a:endParaRPr lang="ru-RU"/>
        </a:p>
      </dgm:t>
    </dgm:pt>
    <dgm:pt modelId="{C11C8FF9-E6DD-4C30-A626-DF8854E4899F}" type="sibTrans" cxnId="{799BABDE-301E-42D8-B91B-E02216A99E16}">
      <dgm:prSet/>
      <dgm:spPr/>
      <dgm:t>
        <a:bodyPr/>
        <a:lstStyle/>
        <a:p>
          <a:endParaRPr lang="ru-RU"/>
        </a:p>
      </dgm:t>
    </dgm:pt>
    <dgm:pt modelId="{B5DEAC76-FF77-4BC8-A8E7-0C8C2FB8F7A7}" type="pres">
      <dgm:prSet presAssocID="{BE132143-EBA3-45E5-AACE-2488D878A6E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E342C5-9875-4DFD-B2C6-41FAB48E362E}" type="pres">
      <dgm:prSet presAssocID="{BE132143-EBA3-45E5-AACE-2488D878A6EF}" presName="children" presStyleCnt="0"/>
      <dgm:spPr/>
    </dgm:pt>
    <dgm:pt modelId="{034274A8-AF62-4FEA-8A9D-B8558AF9B6F5}" type="pres">
      <dgm:prSet presAssocID="{BE132143-EBA3-45E5-AACE-2488D878A6EF}" presName="childPlaceholder" presStyleCnt="0"/>
      <dgm:spPr/>
    </dgm:pt>
    <dgm:pt modelId="{BD88B077-C6D9-4AFF-8B42-3338AB47B282}" type="pres">
      <dgm:prSet presAssocID="{BE132143-EBA3-45E5-AACE-2488D878A6EF}" presName="circle" presStyleCnt="0"/>
      <dgm:spPr/>
    </dgm:pt>
    <dgm:pt modelId="{B651A5FA-2449-4370-8696-4531D9F33364}" type="pres">
      <dgm:prSet presAssocID="{BE132143-EBA3-45E5-AACE-2488D878A6EF}" presName="quadrant1" presStyleLbl="node1" presStyleIdx="0" presStyleCnt="4" custScaleX="133011" custScaleY="99470" custLinFactNeighborX="-17049" custLinFactNeighborY="-88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6A43F-F18D-4511-91D6-3B3646AA97FD}" type="pres">
      <dgm:prSet presAssocID="{BE132143-EBA3-45E5-AACE-2488D878A6EF}" presName="quadrant2" presStyleLbl="node1" presStyleIdx="1" presStyleCnt="4" custAng="0" custScaleX="132887" custScaleY="99471" custLinFactNeighborX="20576" custLinFactNeighborY="-76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4D6E7-0F1E-43C6-BE9E-35D6F4651DC3}" type="pres">
      <dgm:prSet presAssocID="{BE132143-EBA3-45E5-AACE-2488D878A6EF}" presName="quadrant3" presStyleLbl="node1" presStyleIdx="2" presStyleCnt="4" custScaleX="132637" custScaleY="112219" custLinFactNeighborX="21165" custLinFactNeighborY="-17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1E544-9C1E-43D5-BBAE-21E3895727FD}" type="pres">
      <dgm:prSet presAssocID="{BE132143-EBA3-45E5-AACE-2488D878A6EF}" presName="quadrant4" presStyleLbl="node1" presStyleIdx="3" presStyleCnt="4" custScaleX="130784" custScaleY="111043" custLinFactNeighborX="-20575" custLinFactNeighborY="29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81210-9DB3-4B51-8E0B-A8471017F696}" type="pres">
      <dgm:prSet presAssocID="{BE132143-EBA3-45E5-AACE-2488D878A6EF}" presName="quadrantPlaceholder" presStyleCnt="0"/>
      <dgm:spPr/>
    </dgm:pt>
    <dgm:pt modelId="{18B0F901-E88C-4C1C-B8B7-EDA810294496}" type="pres">
      <dgm:prSet presAssocID="{BE132143-EBA3-45E5-AACE-2488D878A6EF}" presName="center1" presStyleLbl="fgShp" presStyleIdx="0" presStyleCnt="2"/>
      <dgm:spPr/>
    </dgm:pt>
    <dgm:pt modelId="{52C4DF56-A824-4EF5-8DB5-9EE504C316F6}" type="pres">
      <dgm:prSet presAssocID="{BE132143-EBA3-45E5-AACE-2488D878A6EF}" presName="center2" presStyleLbl="fgShp" presStyleIdx="1" presStyleCnt="2"/>
      <dgm:spPr/>
    </dgm:pt>
  </dgm:ptLst>
  <dgm:cxnLst>
    <dgm:cxn modelId="{A93FBD1F-48DF-43A3-86F6-7D14B585F0BB}" srcId="{BE132143-EBA3-45E5-AACE-2488D878A6EF}" destId="{30FFFD6F-7658-4EBC-AFF5-5D600A9E7EAB}" srcOrd="0" destOrd="0" parTransId="{B3D8BF5B-5B52-4E7C-81D8-09E76BBEE3FF}" sibTransId="{2C13205E-57F7-468E-B259-D40BB694080E}"/>
    <dgm:cxn modelId="{24863B55-B113-445F-AC8C-D7BE385FDE0B}" type="presOf" srcId="{ACE33652-B06F-443A-86E4-DFFEC254D74E}" destId="{0D54D6E7-0F1E-43C6-BE9E-35D6F4651DC3}" srcOrd="0" destOrd="0" presId="urn:microsoft.com/office/officeart/2005/8/layout/cycle4#3"/>
    <dgm:cxn modelId="{0B5B1120-870E-47DC-8395-B8994BE6CFE0}" type="presOf" srcId="{23FB005B-AF99-40F2-9B60-47F725F0776B}" destId="{9FE1E544-9C1E-43D5-BBAE-21E3895727FD}" srcOrd="0" destOrd="0" presId="urn:microsoft.com/office/officeart/2005/8/layout/cycle4#3"/>
    <dgm:cxn modelId="{5DFC5327-80E2-43FC-8C02-02BF639EC324}" type="presOf" srcId="{BE132143-EBA3-45E5-AACE-2488D878A6EF}" destId="{B5DEAC76-FF77-4BC8-A8E7-0C8C2FB8F7A7}" srcOrd="0" destOrd="0" presId="urn:microsoft.com/office/officeart/2005/8/layout/cycle4#3"/>
    <dgm:cxn modelId="{61B36466-5085-4AAA-94A3-874C1434DF5C}" srcId="{BE132143-EBA3-45E5-AACE-2488D878A6EF}" destId="{CE11B007-2A30-4F71-AF40-560036304B8E}" srcOrd="1" destOrd="0" parTransId="{D6EAAD6C-B2D3-4CC2-AAF6-DDE710EA8086}" sibTransId="{214A73CC-ECC0-4774-AC62-E6BEB98EE647}"/>
    <dgm:cxn modelId="{799BABDE-301E-42D8-B91B-E02216A99E16}" srcId="{BE132143-EBA3-45E5-AACE-2488D878A6EF}" destId="{23FB005B-AF99-40F2-9B60-47F725F0776B}" srcOrd="3" destOrd="0" parTransId="{AA1FA6E3-07B1-44AF-9155-D626AF450BB8}" sibTransId="{C11C8FF9-E6DD-4C30-A626-DF8854E4899F}"/>
    <dgm:cxn modelId="{8A65C9A3-F811-44E5-ABAB-CBA847AB2A1F}" type="presOf" srcId="{30FFFD6F-7658-4EBC-AFF5-5D600A9E7EAB}" destId="{B651A5FA-2449-4370-8696-4531D9F33364}" srcOrd="0" destOrd="0" presId="urn:microsoft.com/office/officeart/2005/8/layout/cycle4#3"/>
    <dgm:cxn modelId="{89015C99-10E6-42EE-9D3A-A8635188418C}" type="presOf" srcId="{CE11B007-2A30-4F71-AF40-560036304B8E}" destId="{B706A43F-F18D-4511-91D6-3B3646AA97FD}" srcOrd="0" destOrd="0" presId="urn:microsoft.com/office/officeart/2005/8/layout/cycle4#3"/>
    <dgm:cxn modelId="{917FE10F-F637-4183-9E5B-64A2EC95D30E}" srcId="{BE132143-EBA3-45E5-AACE-2488D878A6EF}" destId="{ACE33652-B06F-443A-86E4-DFFEC254D74E}" srcOrd="2" destOrd="0" parTransId="{576E4A81-B866-48EA-B3C8-7601DFBF0E8F}" sibTransId="{D1AF18B7-67A8-45A5-9086-47DAC4E6078E}"/>
    <dgm:cxn modelId="{12442920-717E-40E8-BCC4-7D8021644E26}" type="presParOf" srcId="{B5DEAC76-FF77-4BC8-A8E7-0C8C2FB8F7A7}" destId="{E5E342C5-9875-4DFD-B2C6-41FAB48E362E}" srcOrd="0" destOrd="0" presId="urn:microsoft.com/office/officeart/2005/8/layout/cycle4#3"/>
    <dgm:cxn modelId="{CA5CBC6C-5C3B-49E4-B815-E462BF8DB425}" type="presParOf" srcId="{E5E342C5-9875-4DFD-B2C6-41FAB48E362E}" destId="{034274A8-AF62-4FEA-8A9D-B8558AF9B6F5}" srcOrd="0" destOrd="0" presId="urn:microsoft.com/office/officeart/2005/8/layout/cycle4#3"/>
    <dgm:cxn modelId="{3C96F0FB-21B7-4660-A9D7-235B7549A23A}" type="presParOf" srcId="{B5DEAC76-FF77-4BC8-A8E7-0C8C2FB8F7A7}" destId="{BD88B077-C6D9-4AFF-8B42-3338AB47B282}" srcOrd="1" destOrd="0" presId="urn:microsoft.com/office/officeart/2005/8/layout/cycle4#3"/>
    <dgm:cxn modelId="{8673188B-A6F7-491A-8262-C3CA97983CD4}" type="presParOf" srcId="{BD88B077-C6D9-4AFF-8B42-3338AB47B282}" destId="{B651A5FA-2449-4370-8696-4531D9F33364}" srcOrd="0" destOrd="0" presId="urn:microsoft.com/office/officeart/2005/8/layout/cycle4#3"/>
    <dgm:cxn modelId="{4363C619-BCBD-45C1-A432-9767AB33D6CD}" type="presParOf" srcId="{BD88B077-C6D9-4AFF-8B42-3338AB47B282}" destId="{B706A43F-F18D-4511-91D6-3B3646AA97FD}" srcOrd="1" destOrd="0" presId="urn:microsoft.com/office/officeart/2005/8/layout/cycle4#3"/>
    <dgm:cxn modelId="{B51B94EC-1605-49E8-BAF2-080DB5143DCD}" type="presParOf" srcId="{BD88B077-C6D9-4AFF-8B42-3338AB47B282}" destId="{0D54D6E7-0F1E-43C6-BE9E-35D6F4651DC3}" srcOrd="2" destOrd="0" presId="urn:microsoft.com/office/officeart/2005/8/layout/cycle4#3"/>
    <dgm:cxn modelId="{990B7A26-3764-405B-A26F-C2C678690FAE}" type="presParOf" srcId="{BD88B077-C6D9-4AFF-8B42-3338AB47B282}" destId="{9FE1E544-9C1E-43D5-BBAE-21E3895727FD}" srcOrd="3" destOrd="0" presId="urn:microsoft.com/office/officeart/2005/8/layout/cycle4#3"/>
    <dgm:cxn modelId="{58DBD233-3771-45D0-87F7-D8FC4AF7632E}" type="presParOf" srcId="{BD88B077-C6D9-4AFF-8B42-3338AB47B282}" destId="{9E781210-9DB3-4B51-8E0B-A8471017F696}" srcOrd="4" destOrd="0" presId="urn:microsoft.com/office/officeart/2005/8/layout/cycle4#3"/>
    <dgm:cxn modelId="{4916DD58-3F5E-411C-BE6A-62616DCC0F42}" type="presParOf" srcId="{B5DEAC76-FF77-4BC8-A8E7-0C8C2FB8F7A7}" destId="{18B0F901-E88C-4C1C-B8B7-EDA810294496}" srcOrd="2" destOrd="0" presId="urn:microsoft.com/office/officeart/2005/8/layout/cycle4#3"/>
    <dgm:cxn modelId="{9AA139FE-E07C-498F-A313-27A648D48DED}" type="presParOf" srcId="{B5DEAC76-FF77-4BC8-A8E7-0C8C2FB8F7A7}" destId="{52C4DF56-A824-4EF5-8DB5-9EE504C316F6}" srcOrd="3" destOrd="0" presId="urn:microsoft.com/office/officeart/2005/8/layout/cycle4#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7C8FA7-0D35-4916-B962-BFA25B391A6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396DE2B-D8CE-4A28-ACD8-2575793C3A60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01 передача полномочий управления, включая имущество ОО </a:t>
          </a:r>
        </a:p>
        <a:p>
          <a:r>
            <a:rPr lang="ru-RU" b="1" dirty="0" smtClean="0">
              <a:solidFill>
                <a:schemeClr val="tx1"/>
              </a:solidFill>
            </a:rPr>
            <a:t>7 пилотов </a:t>
          </a:r>
          <a:endParaRPr lang="ru-RU" dirty="0"/>
        </a:p>
      </dgm:t>
    </dgm:pt>
    <dgm:pt modelId="{A5273EF1-5FC8-4442-BE98-B9DE862F77C8}" type="parTrans" cxnId="{B52B8D92-1B74-4C83-B60B-C46CE4B11BFE}">
      <dgm:prSet/>
      <dgm:spPr/>
      <dgm:t>
        <a:bodyPr/>
        <a:lstStyle/>
        <a:p>
          <a:endParaRPr lang="ru-RU"/>
        </a:p>
      </dgm:t>
    </dgm:pt>
    <dgm:pt modelId="{53120C07-DE82-492F-9087-E2BA8A467E1A}" type="sibTrans" cxnId="{B52B8D92-1B74-4C83-B60B-C46CE4B11BFE}">
      <dgm:prSet/>
      <dgm:spPr/>
      <dgm:t>
        <a:bodyPr/>
        <a:lstStyle/>
        <a:p>
          <a:endParaRPr lang="ru-RU"/>
        </a:p>
      </dgm:t>
    </dgm:pt>
    <dgm:pt modelId="{82803963-52E4-4AC3-8059-CE681849BFF5}">
      <dgm:prSet phldrT="[Текст]" custT="1"/>
      <dgm:spPr>
        <a:solidFill>
          <a:srgbClr val="D4F8E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03 </a:t>
          </a:r>
          <a:r>
            <a:rPr lang="ru-RU" sz="1400" b="1" dirty="0" smtClean="0">
              <a:solidFill>
                <a:schemeClr val="tx1"/>
              </a:solidFill>
            </a:rPr>
            <a:t>Сохранение полномочий управления за муниципалитетом, но заключение соглашений между субъектом РФ и муниципалитетом</a:t>
          </a:r>
        </a:p>
        <a:p>
          <a:r>
            <a:rPr lang="ru-RU" sz="1400" b="1" dirty="0" smtClean="0">
              <a:solidFill>
                <a:schemeClr val="tx1"/>
              </a:solidFill>
            </a:rPr>
            <a:t> 8 пилотов</a:t>
          </a:r>
          <a:endParaRPr lang="ru-RU" sz="1400" dirty="0"/>
        </a:p>
      </dgm:t>
    </dgm:pt>
    <dgm:pt modelId="{246BF4B9-9F2C-4D68-B17C-F1ADF2FEB56D}" type="parTrans" cxnId="{4D6133C4-E8A4-4A95-A106-A2D11BA206B0}">
      <dgm:prSet/>
      <dgm:spPr/>
      <dgm:t>
        <a:bodyPr/>
        <a:lstStyle/>
        <a:p>
          <a:endParaRPr lang="ru-RU"/>
        </a:p>
      </dgm:t>
    </dgm:pt>
    <dgm:pt modelId="{0F3A09DF-1A0A-485B-AD92-759B1A2F2EEF}" type="sibTrans" cxnId="{4D6133C4-E8A4-4A95-A106-A2D11BA206B0}">
      <dgm:prSet/>
      <dgm:spPr/>
      <dgm:t>
        <a:bodyPr/>
        <a:lstStyle/>
        <a:p>
          <a:endParaRPr lang="ru-RU"/>
        </a:p>
      </dgm:t>
    </dgm:pt>
    <dgm:pt modelId="{4D3B0B33-2503-47BE-8F1B-A3CB797B2690}">
      <dgm:prSet phldrT="[Текст]" custT="1"/>
      <dgm:spPr>
        <a:solidFill>
          <a:schemeClr val="accent4">
            <a:lumMod val="60000"/>
            <a:lumOff val="40000"/>
            <a:alpha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02 передача полномочий управления, без передачи имущество</a:t>
          </a:r>
        </a:p>
        <a:p>
          <a:pPr algn="ctr"/>
          <a:r>
            <a:rPr lang="ru-RU" sz="1800" b="1" dirty="0" smtClean="0">
              <a:solidFill>
                <a:schemeClr val="tx1"/>
              </a:solidFill>
            </a:rPr>
            <a:t> ОО  5 пилотов</a:t>
          </a:r>
          <a:endParaRPr lang="ru-RU" sz="1800" dirty="0"/>
        </a:p>
      </dgm:t>
    </dgm:pt>
    <dgm:pt modelId="{9C8C7BF2-596A-4C0E-AB62-82C3B57F0F96}" type="parTrans" cxnId="{E67AF821-4DEB-4FC1-AC5F-AAACCF4FDA2E}">
      <dgm:prSet/>
      <dgm:spPr/>
      <dgm:t>
        <a:bodyPr/>
        <a:lstStyle/>
        <a:p>
          <a:endParaRPr lang="ru-RU"/>
        </a:p>
      </dgm:t>
    </dgm:pt>
    <dgm:pt modelId="{13234037-B290-457D-8EB5-0630FA622068}" type="sibTrans" cxnId="{E67AF821-4DEB-4FC1-AC5F-AAACCF4FDA2E}">
      <dgm:prSet/>
      <dgm:spPr/>
      <dgm:t>
        <a:bodyPr/>
        <a:lstStyle/>
        <a:p>
          <a:endParaRPr lang="ru-RU"/>
        </a:p>
      </dgm:t>
    </dgm:pt>
    <dgm:pt modelId="{35ED2EA2-EA5D-4B61-ADA1-AA1A6FF734B7}" type="pres">
      <dgm:prSet presAssocID="{077C8FA7-0D35-4916-B962-BFA25B391A61}" presName="compositeShape" presStyleCnt="0">
        <dgm:presLayoutVars>
          <dgm:chMax val="7"/>
          <dgm:dir/>
          <dgm:resizeHandles val="exact"/>
        </dgm:presLayoutVars>
      </dgm:prSet>
      <dgm:spPr/>
    </dgm:pt>
    <dgm:pt modelId="{BA4EE58D-FD39-45AC-8492-D27DD9537840}" type="pres">
      <dgm:prSet presAssocID="{F396DE2B-D8CE-4A28-ACD8-2575793C3A60}" presName="circ1" presStyleLbl="vennNode1" presStyleIdx="0" presStyleCnt="3" custScaleX="110991"/>
      <dgm:spPr/>
      <dgm:t>
        <a:bodyPr/>
        <a:lstStyle/>
        <a:p>
          <a:endParaRPr lang="ru-RU"/>
        </a:p>
      </dgm:t>
    </dgm:pt>
    <dgm:pt modelId="{08EC9950-B813-475B-8F5F-05C0FC41DAD3}" type="pres">
      <dgm:prSet presAssocID="{F396DE2B-D8CE-4A28-ACD8-2575793C3A6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AF778-1324-4175-9E5D-856B567D5463}" type="pres">
      <dgm:prSet presAssocID="{82803963-52E4-4AC3-8059-CE681849BFF5}" presName="circ2" presStyleLbl="vennNode1" presStyleIdx="1" presStyleCnt="3" custScaleX="118185"/>
      <dgm:spPr/>
      <dgm:t>
        <a:bodyPr/>
        <a:lstStyle/>
        <a:p>
          <a:endParaRPr lang="ru-RU"/>
        </a:p>
      </dgm:t>
    </dgm:pt>
    <dgm:pt modelId="{765B83D3-C815-459E-9480-ACC8AEBC8FD1}" type="pres">
      <dgm:prSet presAssocID="{82803963-52E4-4AC3-8059-CE681849BFF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9D967-1DAC-4F00-A569-F45588D4029A}" type="pres">
      <dgm:prSet presAssocID="{4D3B0B33-2503-47BE-8F1B-A3CB797B2690}" presName="circ3" presStyleLbl="vennNode1" presStyleIdx="2" presStyleCnt="3" custScaleX="121579" custLinFactNeighborX="-24148" custLinFactNeighborY="-2683"/>
      <dgm:spPr/>
      <dgm:t>
        <a:bodyPr/>
        <a:lstStyle/>
        <a:p>
          <a:endParaRPr lang="ru-RU"/>
        </a:p>
      </dgm:t>
    </dgm:pt>
    <dgm:pt modelId="{1789B0C1-9538-4AC6-884F-377DE904A7B3}" type="pres">
      <dgm:prSet presAssocID="{4D3B0B33-2503-47BE-8F1B-A3CB797B269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2B8D92-1B74-4C83-B60B-C46CE4B11BFE}" srcId="{077C8FA7-0D35-4916-B962-BFA25B391A61}" destId="{F396DE2B-D8CE-4A28-ACD8-2575793C3A60}" srcOrd="0" destOrd="0" parTransId="{A5273EF1-5FC8-4442-BE98-B9DE862F77C8}" sibTransId="{53120C07-DE82-492F-9087-E2BA8A467E1A}"/>
    <dgm:cxn modelId="{BE3999F8-BD23-4AEA-9CA4-FAE225C3BDD3}" type="presOf" srcId="{82803963-52E4-4AC3-8059-CE681849BFF5}" destId="{765B83D3-C815-459E-9480-ACC8AEBC8FD1}" srcOrd="1" destOrd="0" presId="urn:microsoft.com/office/officeart/2005/8/layout/venn1"/>
    <dgm:cxn modelId="{E2151AD4-E8CE-460C-B950-AB8D3B344373}" type="presOf" srcId="{077C8FA7-0D35-4916-B962-BFA25B391A61}" destId="{35ED2EA2-EA5D-4B61-ADA1-AA1A6FF734B7}" srcOrd="0" destOrd="0" presId="urn:microsoft.com/office/officeart/2005/8/layout/venn1"/>
    <dgm:cxn modelId="{E67AF821-4DEB-4FC1-AC5F-AAACCF4FDA2E}" srcId="{077C8FA7-0D35-4916-B962-BFA25B391A61}" destId="{4D3B0B33-2503-47BE-8F1B-A3CB797B2690}" srcOrd="2" destOrd="0" parTransId="{9C8C7BF2-596A-4C0E-AB62-82C3B57F0F96}" sibTransId="{13234037-B290-457D-8EB5-0630FA622068}"/>
    <dgm:cxn modelId="{4D6133C4-E8A4-4A95-A106-A2D11BA206B0}" srcId="{077C8FA7-0D35-4916-B962-BFA25B391A61}" destId="{82803963-52E4-4AC3-8059-CE681849BFF5}" srcOrd="1" destOrd="0" parTransId="{246BF4B9-9F2C-4D68-B17C-F1ADF2FEB56D}" sibTransId="{0F3A09DF-1A0A-485B-AD92-759B1A2F2EEF}"/>
    <dgm:cxn modelId="{811D7216-0EA1-4868-A622-0721AED07CE4}" type="presOf" srcId="{F396DE2B-D8CE-4A28-ACD8-2575793C3A60}" destId="{BA4EE58D-FD39-45AC-8492-D27DD9537840}" srcOrd="0" destOrd="0" presId="urn:microsoft.com/office/officeart/2005/8/layout/venn1"/>
    <dgm:cxn modelId="{38EC0BD6-68DC-4C3D-AAF1-62EE2814B9D4}" type="presOf" srcId="{4D3B0B33-2503-47BE-8F1B-A3CB797B2690}" destId="{5AF9D967-1DAC-4F00-A569-F45588D4029A}" srcOrd="0" destOrd="0" presId="urn:microsoft.com/office/officeart/2005/8/layout/venn1"/>
    <dgm:cxn modelId="{58D363B9-6A2C-457F-84BD-DEDFFE728CC9}" type="presOf" srcId="{82803963-52E4-4AC3-8059-CE681849BFF5}" destId="{B01AF778-1324-4175-9E5D-856B567D5463}" srcOrd="0" destOrd="0" presId="urn:microsoft.com/office/officeart/2005/8/layout/venn1"/>
    <dgm:cxn modelId="{F7A5125E-D7B0-4D01-ACED-D0C821562CD2}" type="presOf" srcId="{4D3B0B33-2503-47BE-8F1B-A3CB797B2690}" destId="{1789B0C1-9538-4AC6-884F-377DE904A7B3}" srcOrd="1" destOrd="0" presId="urn:microsoft.com/office/officeart/2005/8/layout/venn1"/>
    <dgm:cxn modelId="{AF3941C9-F76D-41C5-A549-7D035DA00A5A}" type="presOf" srcId="{F396DE2B-D8CE-4A28-ACD8-2575793C3A60}" destId="{08EC9950-B813-475B-8F5F-05C0FC41DAD3}" srcOrd="1" destOrd="0" presId="urn:microsoft.com/office/officeart/2005/8/layout/venn1"/>
    <dgm:cxn modelId="{51EC7699-E2FC-4FD6-943E-07A5DA8890BE}" type="presParOf" srcId="{35ED2EA2-EA5D-4B61-ADA1-AA1A6FF734B7}" destId="{BA4EE58D-FD39-45AC-8492-D27DD9537840}" srcOrd="0" destOrd="0" presId="urn:microsoft.com/office/officeart/2005/8/layout/venn1"/>
    <dgm:cxn modelId="{BDFCC3BC-2F96-4230-BBF5-380C02DF6E15}" type="presParOf" srcId="{35ED2EA2-EA5D-4B61-ADA1-AA1A6FF734B7}" destId="{08EC9950-B813-475B-8F5F-05C0FC41DAD3}" srcOrd="1" destOrd="0" presId="urn:microsoft.com/office/officeart/2005/8/layout/venn1"/>
    <dgm:cxn modelId="{F4C0EE76-7B99-415B-B1B3-82BA877BA861}" type="presParOf" srcId="{35ED2EA2-EA5D-4B61-ADA1-AA1A6FF734B7}" destId="{B01AF778-1324-4175-9E5D-856B567D5463}" srcOrd="2" destOrd="0" presId="urn:microsoft.com/office/officeart/2005/8/layout/venn1"/>
    <dgm:cxn modelId="{6F9131B3-7127-48CD-B19E-3CE4CF0B8DFD}" type="presParOf" srcId="{35ED2EA2-EA5D-4B61-ADA1-AA1A6FF734B7}" destId="{765B83D3-C815-459E-9480-ACC8AEBC8FD1}" srcOrd="3" destOrd="0" presId="urn:microsoft.com/office/officeart/2005/8/layout/venn1"/>
    <dgm:cxn modelId="{6704B7D9-BC53-40AB-A30F-839763579B99}" type="presParOf" srcId="{35ED2EA2-EA5D-4B61-ADA1-AA1A6FF734B7}" destId="{5AF9D967-1DAC-4F00-A569-F45588D4029A}" srcOrd="4" destOrd="0" presId="urn:microsoft.com/office/officeart/2005/8/layout/venn1"/>
    <dgm:cxn modelId="{97D10C6D-9A88-40BB-8294-BB9C5CE60901}" type="presParOf" srcId="{35ED2EA2-EA5D-4B61-ADA1-AA1A6FF734B7}" destId="{1789B0C1-9538-4AC6-884F-377DE904A7B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5E4D2D-76F5-4098-88FE-B1F7C372BFE3}">
      <dsp:nvSpPr>
        <dsp:cNvPr id="0" name=""/>
        <dsp:cNvSpPr/>
      </dsp:nvSpPr>
      <dsp:spPr>
        <a:xfrm rot="5400000">
          <a:off x="-228221" y="228941"/>
          <a:ext cx="1521479" cy="106503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5400000">
        <a:off x="-228221" y="228941"/>
        <a:ext cx="1521479" cy="1065035"/>
      </dsp:txXfrm>
    </dsp:sp>
    <dsp:sp modelId="{8C7D5E41-F679-49E4-A3D9-2CFE1BBDBE57}">
      <dsp:nvSpPr>
        <dsp:cNvPr id="0" name=""/>
        <dsp:cNvSpPr/>
      </dsp:nvSpPr>
      <dsp:spPr>
        <a:xfrm rot="5400000">
          <a:off x="4934369" y="-3868614"/>
          <a:ext cx="988961" cy="87276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900" b="1" kern="1200" dirty="0" smtClean="0">
              <a:latin typeface="Arial"/>
            </a:rPr>
            <a:t>Обеспечение вхождения Российской Федерации в число 10 ведущих стран мира по качеству общего образования. Обеспечение глобальной конкурентоспособности российского образования</a:t>
          </a:r>
          <a:endParaRPr lang="ru-RU" sz="1900" kern="1200" dirty="0"/>
        </a:p>
      </dsp:txBody>
      <dsp:txXfrm rot="5400000">
        <a:off x="4934369" y="-3868614"/>
        <a:ext cx="988961" cy="8727630"/>
      </dsp:txXfrm>
    </dsp:sp>
    <dsp:sp modelId="{621DBAEB-7BAC-419F-98FD-4A92B8D8ACCD}">
      <dsp:nvSpPr>
        <dsp:cNvPr id="0" name=""/>
        <dsp:cNvSpPr/>
      </dsp:nvSpPr>
      <dsp:spPr>
        <a:xfrm rot="5400000">
          <a:off x="-228221" y="1453808"/>
          <a:ext cx="1521479" cy="106503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5400000">
        <a:off x="-228221" y="1453808"/>
        <a:ext cx="1521479" cy="1065035"/>
      </dsp:txXfrm>
    </dsp:sp>
    <dsp:sp modelId="{AEA696C1-BF1E-4D88-BDB3-8A360C84FFF6}">
      <dsp:nvSpPr>
        <dsp:cNvPr id="0" name=""/>
        <dsp:cNvSpPr/>
      </dsp:nvSpPr>
      <dsp:spPr>
        <a:xfrm rot="5400000">
          <a:off x="4934369" y="-2643747"/>
          <a:ext cx="988961" cy="87276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39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900" b="1" kern="1200" dirty="0" smtClean="0">
              <a:latin typeface="Arial"/>
            </a:rPr>
            <a:t>Воспитание гармонично развитых и социально-ответственных личностей наоснове духовно-нравственных ценностей</a:t>
          </a:r>
          <a:endParaRPr lang="ru-RU" sz="1900" kern="1200" dirty="0"/>
        </a:p>
      </dsp:txBody>
      <dsp:txXfrm rot="5400000">
        <a:off x="4934369" y="-2643747"/>
        <a:ext cx="988961" cy="87276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4CE860-D17F-43E0-B1A8-40521A653A5E}">
      <dsp:nvSpPr>
        <dsp:cNvPr id="0" name=""/>
        <dsp:cNvSpPr/>
      </dsp:nvSpPr>
      <dsp:spPr>
        <a:xfrm rot="5400000">
          <a:off x="-169265" y="174642"/>
          <a:ext cx="1128434" cy="78990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69265" y="174642"/>
        <a:ext cx="1128434" cy="789903"/>
      </dsp:txXfrm>
    </dsp:sp>
    <dsp:sp modelId="{741D19F1-8849-4630-BE55-BE32A6854B94}">
      <dsp:nvSpPr>
        <dsp:cNvPr id="0" name=""/>
        <dsp:cNvSpPr/>
      </dsp:nvSpPr>
      <dsp:spPr>
        <a:xfrm rot="5400000">
          <a:off x="5397653" y="-4602371"/>
          <a:ext cx="733482" cy="9948981"/>
        </a:xfrm>
        <a:prstGeom prst="round2SameRect">
          <a:avLst/>
        </a:prstGeom>
        <a:solidFill>
          <a:schemeClr val="accent3">
            <a:alpha val="18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600" b="1" kern="1200" dirty="0" smtClean="0">
              <a:latin typeface="Arial"/>
            </a:rPr>
            <a:t>Внедрение на уровнях основного общего и среднего общего образования новых методов обучения и воспитания, образовательных технологий</a:t>
          </a:r>
          <a:endParaRPr lang="ru-RU" sz="1600" kern="1200" dirty="0"/>
        </a:p>
      </dsp:txBody>
      <dsp:txXfrm rot="5400000">
        <a:off x="5397653" y="-4602371"/>
        <a:ext cx="733482" cy="9948981"/>
      </dsp:txXfrm>
    </dsp:sp>
    <dsp:sp modelId="{492D8E67-2155-4383-8D38-E5F1F286E127}">
      <dsp:nvSpPr>
        <dsp:cNvPr id="0" name=""/>
        <dsp:cNvSpPr/>
      </dsp:nvSpPr>
      <dsp:spPr>
        <a:xfrm rot="5400000">
          <a:off x="-169265" y="1186533"/>
          <a:ext cx="1128434" cy="78990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69265" y="1186533"/>
        <a:ext cx="1128434" cy="789903"/>
      </dsp:txXfrm>
    </dsp:sp>
    <dsp:sp modelId="{AB7AB308-3AE9-499F-BB49-E4C1049AB0FE}">
      <dsp:nvSpPr>
        <dsp:cNvPr id="0" name=""/>
        <dsp:cNvSpPr/>
      </dsp:nvSpPr>
      <dsp:spPr>
        <a:xfrm rot="5400000">
          <a:off x="5397653" y="-3590480"/>
          <a:ext cx="733482" cy="9948981"/>
        </a:xfrm>
        <a:prstGeom prst="round2SameRect">
          <a:avLst/>
        </a:prstGeom>
        <a:solidFill>
          <a:schemeClr val="bg2">
            <a:alpha val="61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" sz="1600" b="1" kern="1200" dirty="0" smtClean="0">
              <a:latin typeface="Arial"/>
            </a:rPr>
            <a:t>Формирование эффективной системы выявления, поддержки и развития способностей и талантов у детей и молодежи и направленной на самоопределение и профессиональную ориентацию всех обучающихся</a:t>
          </a:r>
          <a:endParaRPr lang="ru-RU" sz="1600" kern="1200" dirty="0" smtClean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5400000">
        <a:off x="5397653" y="-3590480"/>
        <a:ext cx="733482" cy="9948981"/>
      </dsp:txXfrm>
    </dsp:sp>
    <dsp:sp modelId="{546FC9D2-B197-4F7C-A338-573BA2BDB537}">
      <dsp:nvSpPr>
        <dsp:cNvPr id="0" name=""/>
        <dsp:cNvSpPr/>
      </dsp:nvSpPr>
      <dsp:spPr>
        <a:xfrm rot="5400000">
          <a:off x="-169265" y="2198425"/>
          <a:ext cx="1128434" cy="78990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69265" y="2198425"/>
        <a:ext cx="1128434" cy="789903"/>
      </dsp:txXfrm>
    </dsp:sp>
    <dsp:sp modelId="{556C17E9-385C-4593-8C87-6026F0E64DC1}">
      <dsp:nvSpPr>
        <dsp:cNvPr id="0" name=""/>
        <dsp:cNvSpPr/>
      </dsp:nvSpPr>
      <dsp:spPr>
        <a:xfrm rot="5400000">
          <a:off x="5397653" y="-2578589"/>
          <a:ext cx="733482" cy="9948981"/>
        </a:xfrm>
        <a:prstGeom prst="round2SameRect">
          <a:avLst/>
        </a:prstGeom>
        <a:solidFill>
          <a:schemeClr val="bg2">
            <a:alpha val="73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" sz="1600" b="1" kern="1200" dirty="0" smtClean="0">
              <a:latin typeface="Arial"/>
            </a:rPr>
            <a:t>Создание условий для раннего развития детей в возрасте до трех лет, реализация программы психолого-педагогической и консультативной помощи родителям и детям 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5400000">
        <a:off x="5397653" y="-2578589"/>
        <a:ext cx="733482" cy="9948981"/>
      </dsp:txXfrm>
    </dsp:sp>
    <dsp:sp modelId="{A916012C-E678-4AAD-AE2A-DB076CC1AAA5}">
      <dsp:nvSpPr>
        <dsp:cNvPr id="0" name=""/>
        <dsp:cNvSpPr/>
      </dsp:nvSpPr>
      <dsp:spPr>
        <a:xfrm rot="5400000">
          <a:off x="-169265" y="3210316"/>
          <a:ext cx="1128434" cy="78990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69265" y="3210316"/>
        <a:ext cx="1128434" cy="789903"/>
      </dsp:txXfrm>
    </dsp:sp>
    <dsp:sp modelId="{6B70A47D-5E9E-4B7D-ADD9-04F0E5E8079A}">
      <dsp:nvSpPr>
        <dsp:cNvPr id="0" name=""/>
        <dsp:cNvSpPr/>
      </dsp:nvSpPr>
      <dsp:spPr>
        <a:xfrm rot="5400000">
          <a:off x="5397653" y="-1566698"/>
          <a:ext cx="733482" cy="9948981"/>
        </a:xfrm>
        <a:prstGeom prst="round2SameRect">
          <a:avLst/>
        </a:prstGeom>
        <a:solidFill>
          <a:schemeClr val="bg2">
            <a:alpha val="78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600" b="1" kern="1200" dirty="0" smtClean="0">
              <a:latin typeface="Arial"/>
            </a:rPr>
            <a:t>Создание современной и безопасной цифровой образовательной среды, обеспечивающей высокое качество и доступность образования всех видов и уровней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" sz="1600" b="1" kern="1200" dirty="0">
            <a:latin typeface="Arial"/>
          </a:endParaRPr>
        </a:p>
      </dsp:txBody>
      <dsp:txXfrm rot="5400000">
        <a:off x="5397653" y="-1566698"/>
        <a:ext cx="733482" cy="9948981"/>
      </dsp:txXfrm>
    </dsp:sp>
    <dsp:sp modelId="{36181164-22C2-4EBD-AAE7-10CED4D98BE1}">
      <dsp:nvSpPr>
        <dsp:cNvPr id="0" name=""/>
        <dsp:cNvSpPr/>
      </dsp:nvSpPr>
      <dsp:spPr>
        <a:xfrm rot="5400000">
          <a:off x="-169265" y="4222207"/>
          <a:ext cx="1128434" cy="78990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69265" y="4222207"/>
        <a:ext cx="1128434" cy="789903"/>
      </dsp:txXfrm>
    </dsp:sp>
    <dsp:sp modelId="{819A089D-430B-4D66-A12B-C15FE201801C}">
      <dsp:nvSpPr>
        <dsp:cNvPr id="0" name=""/>
        <dsp:cNvSpPr/>
      </dsp:nvSpPr>
      <dsp:spPr>
        <a:xfrm rot="5400000">
          <a:off x="5397653" y="-554807"/>
          <a:ext cx="733482" cy="9948981"/>
        </a:xfrm>
        <a:prstGeom prst="round2SameRect">
          <a:avLst/>
        </a:prstGeom>
        <a:solidFill>
          <a:schemeClr val="bg2">
            <a:lumMod val="90000"/>
            <a:alpha val="36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600" b="1" kern="1200" dirty="0" smtClean="0">
              <a:latin typeface="Arial"/>
            </a:rPr>
            <a:t>Внедрение национальной системы профессионального роста педагогических работников, охватывающей не менее 50 процентов учителей ОО</a:t>
          </a:r>
          <a:endParaRPr lang="ru-RU" sz="1600" kern="1200" dirty="0"/>
        </a:p>
      </dsp:txBody>
      <dsp:txXfrm rot="5400000">
        <a:off x="5397653" y="-554807"/>
        <a:ext cx="733482" cy="99489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4CE860-D17F-43E0-B1A8-40521A653A5E}">
      <dsp:nvSpPr>
        <dsp:cNvPr id="0" name=""/>
        <dsp:cNvSpPr/>
      </dsp:nvSpPr>
      <dsp:spPr>
        <a:xfrm rot="5400000">
          <a:off x="-169265" y="174642"/>
          <a:ext cx="1128434" cy="78990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69265" y="174642"/>
        <a:ext cx="1128434" cy="789903"/>
      </dsp:txXfrm>
    </dsp:sp>
    <dsp:sp modelId="{741D19F1-8849-4630-BE55-BE32A6854B94}">
      <dsp:nvSpPr>
        <dsp:cNvPr id="0" name=""/>
        <dsp:cNvSpPr/>
      </dsp:nvSpPr>
      <dsp:spPr>
        <a:xfrm rot="5400000">
          <a:off x="5397653" y="-4602371"/>
          <a:ext cx="733482" cy="9948981"/>
        </a:xfrm>
        <a:prstGeom prst="round2SameRect">
          <a:avLst/>
        </a:prstGeom>
        <a:solidFill>
          <a:schemeClr val="accent3">
            <a:alpha val="18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600" b="1" kern="1200" dirty="0" smtClean="0">
              <a:latin typeface="Arial"/>
            </a:rPr>
            <a:t>Модернизация профессионального образования, в том числе посредством внедрения адаптивных, практико-ориентированных и гибких образовательных программ</a:t>
          </a:r>
          <a:endParaRPr lang="ru-RU" sz="1600" kern="1200" dirty="0"/>
        </a:p>
      </dsp:txBody>
      <dsp:txXfrm rot="5400000">
        <a:off x="5397653" y="-4602371"/>
        <a:ext cx="733482" cy="9948981"/>
      </dsp:txXfrm>
    </dsp:sp>
    <dsp:sp modelId="{492D8E67-2155-4383-8D38-E5F1F286E127}">
      <dsp:nvSpPr>
        <dsp:cNvPr id="0" name=""/>
        <dsp:cNvSpPr/>
      </dsp:nvSpPr>
      <dsp:spPr>
        <a:xfrm rot="5400000">
          <a:off x="-169265" y="1186533"/>
          <a:ext cx="1128434" cy="78990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69265" y="1186533"/>
        <a:ext cx="1128434" cy="789903"/>
      </dsp:txXfrm>
    </dsp:sp>
    <dsp:sp modelId="{AB7AB308-3AE9-499F-BB49-E4C1049AB0FE}">
      <dsp:nvSpPr>
        <dsp:cNvPr id="0" name=""/>
        <dsp:cNvSpPr/>
      </dsp:nvSpPr>
      <dsp:spPr>
        <a:xfrm rot="5400000">
          <a:off x="5397653" y="-3590480"/>
          <a:ext cx="733482" cy="9948981"/>
        </a:xfrm>
        <a:prstGeom prst="round2SameRect">
          <a:avLst/>
        </a:prstGeom>
        <a:solidFill>
          <a:schemeClr val="bg2">
            <a:alpha val="61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" sz="1600" b="1" kern="1200" dirty="0" smtClean="0">
              <a:latin typeface="Arial"/>
            </a:rPr>
            <a:t>Формирование системы непрерывного обновления работающими гражданами своих профессиональных знаний и приобретения ими новыхпрофессиональных навыков</a:t>
          </a:r>
          <a:endParaRPr lang="ru-RU" sz="1600" kern="1200" dirty="0"/>
        </a:p>
      </dsp:txBody>
      <dsp:txXfrm rot="5400000">
        <a:off x="5397653" y="-3590480"/>
        <a:ext cx="733482" cy="9948981"/>
      </dsp:txXfrm>
    </dsp:sp>
    <dsp:sp modelId="{546FC9D2-B197-4F7C-A338-573BA2BDB537}">
      <dsp:nvSpPr>
        <dsp:cNvPr id="0" name=""/>
        <dsp:cNvSpPr/>
      </dsp:nvSpPr>
      <dsp:spPr>
        <a:xfrm rot="5400000">
          <a:off x="-169265" y="2198425"/>
          <a:ext cx="1128434" cy="78990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69265" y="2198425"/>
        <a:ext cx="1128434" cy="789903"/>
      </dsp:txXfrm>
    </dsp:sp>
    <dsp:sp modelId="{556C17E9-385C-4593-8C87-6026F0E64DC1}">
      <dsp:nvSpPr>
        <dsp:cNvPr id="0" name=""/>
        <dsp:cNvSpPr/>
      </dsp:nvSpPr>
      <dsp:spPr>
        <a:xfrm rot="5400000">
          <a:off x="5397653" y="-2578589"/>
          <a:ext cx="733482" cy="9948981"/>
        </a:xfrm>
        <a:prstGeom prst="round2SameRect">
          <a:avLst/>
        </a:prstGeom>
        <a:solidFill>
          <a:schemeClr val="bg2">
            <a:alpha val="73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" sz="1600" b="1" kern="1200" dirty="0" smtClean="0">
              <a:latin typeface="Arial"/>
            </a:rPr>
            <a:t>Создание условий для развития наставничества, поддержки общественных инициатив и проектов, в том числе в сфере добровольчества</a:t>
          </a:r>
          <a:endParaRPr lang="ru-RU" sz="1600" kern="1200" dirty="0"/>
        </a:p>
      </dsp:txBody>
      <dsp:txXfrm rot="5400000">
        <a:off x="5397653" y="-2578589"/>
        <a:ext cx="733482" cy="9948981"/>
      </dsp:txXfrm>
    </dsp:sp>
    <dsp:sp modelId="{A916012C-E678-4AAD-AE2A-DB076CC1AAA5}">
      <dsp:nvSpPr>
        <dsp:cNvPr id="0" name=""/>
        <dsp:cNvSpPr/>
      </dsp:nvSpPr>
      <dsp:spPr>
        <a:xfrm rot="5400000">
          <a:off x="-169265" y="3210316"/>
          <a:ext cx="1128434" cy="78990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69265" y="3210316"/>
        <a:ext cx="1128434" cy="789903"/>
      </dsp:txXfrm>
    </dsp:sp>
    <dsp:sp modelId="{6B70A47D-5E9E-4B7D-ADD9-04F0E5E8079A}">
      <dsp:nvSpPr>
        <dsp:cNvPr id="0" name=""/>
        <dsp:cNvSpPr/>
      </dsp:nvSpPr>
      <dsp:spPr>
        <a:xfrm rot="5400000">
          <a:off x="5397653" y="-1566698"/>
          <a:ext cx="733482" cy="9948981"/>
        </a:xfrm>
        <a:prstGeom prst="round2SameRect">
          <a:avLst/>
        </a:prstGeom>
        <a:solidFill>
          <a:schemeClr val="bg2">
            <a:alpha val="78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600" b="1" kern="1200" dirty="0" smtClean="0">
              <a:latin typeface="Arial"/>
            </a:rPr>
            <a:t>Формирование системы профессиональных конкурсов в целях предоставления гражданам возможностей для профессионального и карьерного роста</a:t>
          </a:r>
          <a:endParaRPr lang="ru-RU" sz="1600" kern="1200" dirty="0"/>
        </a:p>
      </dsp:txBody>
      <dsp:txXfrm rot="5400000">
        <a:off x="5397653" y="-1566698"/>
        <a:ext cx="733482" cy="9948981"/>
      </dsp:txXfrm>
    </dsp:sp>
    <dsp:sp modelId="{36181164-22C2-4EBD-AAE7-10CED4D98BE1}">
      <dsp:nvSpPr>
        <dsp:cNvPr id="0" name=""/>
        <dsp:cNvSpPr/>
      </dsp:nvSpPr>
      <dsp:spPr>
        <a:xfrm rot="5400000">
          <a:off x="-169265" y="4222207"/>
          <a:ext cx="1128434" cy="78990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69265" y="4222207"/>
        <a:ext cx="1128434" cy="789903"/>
      </dsp:txXfrm>
    </dsp:sp>
    <dsp:sp modelId="{819A089D-430B-4D66-A12B-C15FE201801C}">
      <dsp:nvSpPr>
        <dsp:cNvPr id="0" name=""/>
        <dsp:cNvSpPr/>
      </dsp:nvSpPr>
      <dsp:spPr>
        <a:xfrm rot="5400000">
          <a:off x="5397653" y="-554807"/>
          <a:ext cx="733482" cy="9948981"/>
        </a:xfrm>
        <a:prstGeom prst="round2SameRect">
          <a:avLst/>
        </a:prstGeom>
        <a:solidFill>
          <a:schemeClr val="bg2">
            <a:lumMod val="90000"/>
            <a:alpha val="36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600" b="1" kern="1200" dirty="0" smtClean="0">
              <a:latin typeface="Arial"/>
            </a:rPr>
            <a:t>Увеличение не менее чем в два раза количества иностранных граждан, обучающихся в образовательных организациях высшего образования и научных организациях, а также реализация комплекса мер по трудоустройству лучших из них в Российской Федерации</a:t>
          </a:r>
          <a:endParaRPr lang="ru-RU" sz="1600" kern="1200" dirty="0"/>
        </a:p>
      </dsp:txBody>
      <dsp:txXfrm rot="5400000">
        <a:off x="5397653" y="-554807"/>
        <a:ext cx="733482" cy="99489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95D872-39D9-412D-9B0A-12AB9FDCDB71}">
      <dsp:nvSpPr>
        <dsp:cNvPr id="0" name=""/>
        <dsp:cNvSpPr/>
      </dsp:nvSpPr>
      <dsp:spPr>
        <a:xfrm>
          <a:off x="0" y="256599"/>
          <a:ext cx="2249304" cy="71550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дошкольники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6599"/>
        <a:ext cx="2249304" cy="715507"/>
      </dsp:txXfrm>
    </dsp:sp>
    <dsp:sp modelId="{4C4156BE-0F27-478F-80A2-D48D5243E5EB}">
      <dsp:nvSpPr>
        <dsp:cNvPr id="0" name=""/>
        <dsp:cNvSpPr/>
      </dsp:nvSpPr>
      <dsp:spPr>
        <a:xfrm>
          <a:off x="2074606" y="276326"/>
          <a:ext cx="1944176" cy="71550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школьники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4606" y="276326"/>
        <a:ext cx="1944176" cy="715507"/>
      </dsp:txXfrm>
    </dsp:sp>
    <dsp:sp modelId="{B492F8D8-9945-4BCF-AFD3-4EBC9F560757}">
      <dsp:nvSpPr>
        <dsp:cNvPr id="0" name=""/>
        <dsp:cNvSpPr/>
      </dsp:nvSpPr>
      <dsp:spPr>
        <a:xfrm>
          <a:off x="3839906" y="276326"/>
          <a:ext cx="1788768" cy="71550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Учащиеся СПО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9906" y="276326"/>
        <a:ext cx="1788768" cy="715507"/>
      </dsp:txXfrm>
    </dsp:sp>
    <dsp:sp modelId="{52012940-10B8-462C-AEFD-ACDAC5EC37DF}">
      <dsp:nvSpPr>
        <dsp:cNvPr id="0" name=""/>
        <dsp:cNvSpPr/>
      </dsp:nvSpPr>
      <dsp:spPr>
        <a:xfrm>
          <a:off x="5449797" y="276326"/>
          <a:ext cx="2513487" cy="71550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Работающие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9797" y="276326"/>
        <a:ext cx="2513487" cy="715507"/>
      </dsp:txXfrm>
    </dsp:sp>
    <dsp:sp modelId="{3DCC5C7B-5AB3-4A0B-95B5-AC409F4E84FB}">
      <dsp:nvSpPr>
        <dsp:cNvPr id="0" name=""/>
        <dsp:cNvSpPr/>
      </dsp:nvSpPr>
      <dsp:spPr>
        <a:xfrm>
          <a:off x="7784408" y="276326"/>
          <a:ext cx="2553878" cy="71550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Педработники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84408" y="276326"/>
        <a:ext cx="2553878" cy="715507"/>
      </dsp:txXfrm>
    </dsp:sp>
    <dsp:sp modelId="{64C9DB81-0E75-4511-9E3D-7D4CD8232116}">
      <dsp:nvSpPr>
        <dsp:cNvPr id="0" name=""/>
        <dsp:cNvSpPr/>
      </dsp:nvSpPr>
      <dsp:spPr>
        <a:xfrm>
          <a:off x="10159409" y="276326"/>
          <a:ext cx="1788768" cy="71550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59409" y="276326"/>
        <a:ext cx="1788768" cy="71550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4C6C96-95A9-4777-A822-F53D9DFD479B}">
      <dsp:nvSpPr>
        <dsp:cNvPr id="0" name=""/>
        <dsp:cNvSpPr/>
      </dsp:nvSpPr>
      <dsp:spPr>
        <a:xfrm>
          <a:off x="1837242" y="278271"/>
          <a:ext cx="2113885" cy="2113885"/>
        </a:xfrm>
        <a:prstGeom prst="pieWedge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ГИА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7242" y="278271"/>
        <a:ext cx="2113885" cy="2113885"/>
      </dsp:txXfrm>
    </dsp:sp>
    <dsp:sp modelId="{F76644BF-7938-4678-B803-13F5D949604E}">
      <dsp:nvSpPr>
        <dsp:cNvPr id="0" name=""/>
        <dsp:cNvSpPr/>
      </dsp:nvSpPr>
      <dsp:spPr>
        <a:xfrm rot="5400000">
          <a:off x="4048767" y="278271"/>
          <a:ext cx="2113885" cy="2113885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ВПР,НИКО, исследования компетенции учителей </a:t>
          </a:r>
          <a:endParaRPr lang="ru-RU" sz="1600" kern="1200" dirty="0"/>
        </a:p>
      </dsp:txBody>
      <dsp:txXfrm rot="5400000">
        <a:off x="4048767" y="278271"/>
        <a:ext cx="2113885" cy="2113885"/>
      </dsp:txXfrm>
    </dsp:sp>
    <dsp:sp modelId="{D4BDD389-5FBF-416C-AEEA-038D2991A763}">
      <dsp:nvSpPr>
        <dsp:cNvPr id="0" name=""/>
        <dsp:cNvSpPr/>
      </dsp:nvSpPr>
      <dsp:spPr>
        <a:xfrm rot="10800000">
          <a:off x="4048767" y="2489796"/>
          <a:ext cx="2113885" cy="2113885"/>
        </a:xfrm>
        <a:prstGeom prst="pieWedg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Региональные исследования </a:t>
          </a:r>
          <a:endParaRPr lang="ru-RU" sz="1600" kern="1200" dirty="0"/>
        </a:p>
      </dsp:txBody>
      <dsp:txXfrm rot="10800000">
        <a:off x="4048767" y="2489796"/>
        <a:ext cx="2113885" cy="2113885"/>
      </dsp:txXfrm>
    </dsp:sp>
    <dsp:sp modelId="{12EB97CE-D002-4255-89B9-E567BEAF3E86}">
      <dsp:nvSpPr>
        <dsp:cNvPr id="0" name=""/>
        <dsp:cNvSpPr/>
      </dsp:nvSpPr>
      <dsp:spPr>
        <a:xfrm rot="16200000">
          <a:off x="1837242" y="2489796"/>
          <a:ext cx="2113885" cy="2113885"/>
        </a:xfrm>
        <a:prstGeom prst="pieWedge">
          <a:avLst/>
        </a:prstGeom>
        <a:solidFill>
          <a:srgbClr val="1CD4C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Международные исследования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1837242" y="2489796"/>
        <a:ext cx="2113885" cy="2113885"/>
      </dsp:txXfrm>
    </dsp:sp>
    <dsp:sp modelId="{28B12A19-D4BC-4EC1-B6FE-013553E3CA97}">
      <dsp:nvSpPr>
        <dsp:cNvPr id="0" name=""/>
        <dsp:cNvSpPr/>
      </dsp:nvSpPr>
      <dsp:spPr>
        <a:xfrm>
          <a:off x="3635021" y="2001600"/>
          <a:ext cx="729851" cy="63465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A1532A-B08F-4D36-9FF1-C2A4306381E2}">
      <dsp:nvSpPr>
        <dsp:cNvPr id="0" name=""/>
        <dsp:cNvSpPr/>
      </dsp:nvSpPr>
      <dsp:spPr>
        <a:xfrm rot="10800000">
          <a:off x="3635021" y="2245698"/>
          <a:ext cx="729851" cy="63465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4C6C96-95A9-4777-A822-F53D9DFD479B}">
      <dsp:nvSpPr>
        <dsp:cNvPr id="0" name=""/>
        <dsp:cNvSpPr/>
      </dsp:nvSpPr>
      <dsp:spPr>
        <a:xfrm>
          <a:off x="1926535" y="194157"/>
          <a:ext cx="1747279" cy="1747279"/>
        </a:xfrm>
        <a:prstGeom prst="pieWedge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ГИА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6535" y="194157"/>
        <a:ext cx="1747279" cy="1747279"/>
      </dsp:txXfrm>
    </dsp:sp>
    <dsp:sp modelId="{F76644BF-7938-4678-B803-13F5D949604E}">
      <dsp:nvSpPr>
        <dsp:cNvPr id="0" name=""/>
        <dsp:cNvSpPr/>
      </dsp:nvSpPr>
      <dsp:spPr>
        <a:xfrm rot="5400000">
          <a:off x="3722248" y="230011"/>
          <a:ext cx="1747279" cy="174727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ВПР,НИКО, исследования компетенции учителей </a:t>
          </a:r>
          <a:endParaRPr lang="ru-RU" sz="1300" kern="1200" dirty="0"/>
        </a:p>
      </dsp:txBody>
      <dsp:txXfrm rot="5400000">
        <a:off x="3722248" y="230011"/>
        <a:ext cx="1747279" cy="1747279"/>
      </dsp:txXfrm>
    </dsp:sp>
    <dsp:sp modelId="{D4BDD389-5FBF-416C-AEEA-038D2991A763}">
      <dsp:nvSpPr>
        <dsp:cNvPr id="0" name=""/>
        <dsp:cNvSpPr/>
      </dsp:nvSpPr>
      <dsp:spPr>
        <a:xfrm rot="10800000">
          <a:off x="3715259" y="2080973"/>
          <a:ext cx="1747279" cy="1747279"/>
        </a:xfrm>
        <a:prstGeom prst="pieWedg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Региональные исследования </a:t>
          </a:r>
          <a:endParaRPr lang="ru-RU" sz="13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3715259" y="2080973"/>
        <a:ext cx="1747279" cy="1747279"/>
      </dsp:txXfrm>
    </dsp:sp>
    <dsp:sp modelId="{12EB97CE-D002-4255-89B9-E567BEAF3E86}">
      <dsp:nvSpPr>
        <dsp:cNvPr id="0" name=""/>
        <dsp:cNvSpPr/>
      </dsp:nvSpPr>
      <dsp:spPr>
        <a:xfrm rot="16200000">
          <a:off x="1894262" y="2057996"/>
          <a:ext cx="1747279" cy="1747279"/>
        </a:xfrm>
        <a:prstGeom prst="pieWedge">
          <a:avLst/>
        </a:prstGeom>
        <a:solidFill>
          <a:srgbClr val="1CD4C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Международные исследования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1894262" y="2057996"/>
        <a:ext cx="1747279" cy="1747279"/>
      </dsp:txXfrm>
    </dsp:sp>
    <dsp:sp modelId="{28B12A19-D4BC-4EC1-B6FE-013553E3CA97}">
      <dsp:nvSpPr>
        <dsp:cNvPr id="0" name=""/>
        <dsp:cNvSpPr/>
      </dsp:nvSpPr>
      <dsp:spPr>
        <a:xfrm>
          <a:off x="3380257" y="1654468"/>
          <a:ext cx="603275" cy="52458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A1532A-B08F-4D36-9FF1-C2A4306381E2}">
      <dsp:nvSpPr>
        <dsp:cNvPr id="0" name=""/>
        <dsp:cNvSpPr/>
      </dsp:nvSpPr>
      <dsp:spPr>
        <a:xfrm rot="10800000">
          <a:off x="3380257" y="1856232"/>
          <a:ext cx="603275" cy="52458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#3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659B7-1486-4437-AEC1-5DA2BF6C6B17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76850-3971-41B8-B030-9EC03582E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798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24974-2D77-43B3-90B7-BE9968A64F14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F62D9-571C-447A-AA51-976073096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79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62D9-571C-447A-AA51-9760730961A8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266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62D9-571C-447A-AA51-9760730961A8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763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62D9-571C-447A-AA51-9760730961A8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76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62D9-571C-447A-AA51-9760730961A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240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62D9-571C-447A-AA51-9760730961A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537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62D9-571C-447A-AA51-9760730961A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53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62D9-571C-447A-AA51-9760730961A8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162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62D9-571C-447A-AA51-9760730961A8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1076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B17C-BB58-4400-BF7A-31E0522DC9C0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611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62D9-571C-447A-AA51-9760730961A8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448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62D9-571C-447A-AA51-9760730961A8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92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2087-94A8-412F-BFD7-C22A13E47D7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6169-CB94-450F-B764-FA9E6B29A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64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2087-94A8-412F-BFD7-C22A13E47D7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6169-CB94-450F-B764-FA9E6B29A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749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2087-94A8-412F-BFD7-C22A13E47D7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6169-CB94-450F-B764-FA9E6B29A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242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2087-94A8-412F-BFD7-C22A13E47D7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6169-CB94-450F-B764-FA9E6B29A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33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2087-94A8-412F-BFD7-C22A13E47D7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6169-CB94-450F-B764-FA9E6B29A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371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2087-94A8-412F-BFD7-C22A13E47D7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6169-CB94-450F-B764-FA9E6B29A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01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2087-94A8-412F-BFD7-C22A13E47D7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6169-CB94-450F-B764-FA9E6B29A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697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2087-94A8-412F-BFD7-C22A13E47D7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6169-CB94-450F-B764-FA9E6B29A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928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2087-94A8-412F-BFD7-C22A13E47D7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6169-CB94-450F-B764-FA9E6B29A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73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2087-94A8-412F-BFD7-C22A13E47D7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6169-CB94-450F-B764-FA9E6B29A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443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2087-94A8-412F-BFD7-C22A13E47D7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6169-CB94-450F-B764-FA9E6B29A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33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F2087-94A8-412F-BFD7-C22A13E47D7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E6169-CB94-450F-B764-FA9E6B29A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79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jpe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jpeg"/><Relationship Id="rId9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юдмила\Desktop\ehmble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12195232" cy="6357958"/>
          </a:xfrm>
          <a:prstGeom prst="rect">
            <a:avLst/>
          </a:prstGeom>
          <a:noFill/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23" y="1428737"/>
            <a:ext cx="953908" cy="89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1664" y="188640"/>
            <a:ext cx="7272808" cy="571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Качество общего образования</a:t>
            </a:r>
          </a:p>
          <a:p>
            <a:pPr algn="ctr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федеральные процедуры</a:t>
            </a:r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44" y="0"/>
            <a:ext cx="714380" cy="8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>
            <p:extLst/>
          </p:nvPr>
        </p:nvGraphicFramePr>
        <p:xfrm>
          <a:off x="4336665" y="1259504"/>
          <a:ext cx="3444517" cy="2363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97716" y="76053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ВПР математика </a:t>
            </a:r>
            <a:endParaRPr lang="ru-RU" dirty="0" smtClean="0"/>
          </a:p>
          <a:p>
            <a:pPr algn="ctr"/>
            <a:r>
              <a:rPr lang="ru-RU" dirty="0" smtClean="0"/>
              <a:t>6 класс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450683" y="1430936"/>
          <a:ext cx="3336772" cy="227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9036" y="725977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ВПР </a:t>
            </a:r>
            <a:r>
              <a:rPr lang="ru-RU" dirty="0" smtClean="0"/>
              <a:t>математика</a:t>
            </a:r>
            <a:endParaRPr lang="ru-RU" dirty="0"/>
          </a:p>
          <a:p>
            <a:pPr algn="ctr"/>
            <a:r>
              <a:rPr lang="ru-RU" dirty="0"/>
              <a:t>4 класс</a:t>
            </a:r>
          </a:p>
        </p:txBody>
      </p:sp>
      <p:graphicFrame>
        <p:nvGraphicFramePr>
          <p:cNvPr id="12" name="Диаграмма 11"/>
          <p:cNvGraphicFramePr/>
          <p:nvPr>
            <p:extLst/>
          </p:nvPr>
        </p:nvGraphicFramePr>
        <p:xfrm>
          <a:off x="8188868" y="1425971"/>
          <a:ext cx="3444517" cy="233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91067" y="709565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ВПР </a:t>
            </a:r>
            <a:r>
              <a:rPr lang="ru-RU" dirty="0" smtClean="0"/>
              <a:t>математика</a:t>
            </a:r>
            <a:endParaRPr lang="ru-RU" dirty="0"/>
          </a:p>
          <a:p>
            <a:pPr algn="ctr"/>
            <a:r>
              <a:rPr lang="ru-RU" dirty="0" smtClean="0"/>
              <a:t>5 </a:t>
            </a:r>
            <a:r>
              <a:rPr lang="ru-RU" dirty="0"/>
              <a:t>класс</a:t>
            </a:r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1828799" y="2560320"/>
            <a:ext cx="576776" cy="24899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50166" y="4079631"/>
            <a:ext cx="3179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Низкие результаты: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Новогремяченская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СОШ»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МКОУ 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Устьевская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85250" y="4006947"/>
            <a:ext cx="3179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Низкие результаты: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Гремяченская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МКОУ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Гремяченская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МКОУ 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Устьевская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 rot="5400000">
            <a:off x="5866227" y="2236766"/>
            <a:ext cx="492369" cy="29120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авая фигурная скобка 22"/>
          <p:cNvSpPr/>
          <p:nvPr/>
        </p:nvSpPr>
        <p:spPr>
          <a:xfrm rot="5400000">
            <a:off x="9791114" y="2588457"/>
            <a:ext cx="281352" cy="24196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449995" y="4117144"/>
            <a:ext cx="3179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Низкие результаты: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Гремяченская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5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1664" y="188640"/>
            <a:ext cx="7272808" cy="454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Качество общего образования</a:t>
            </a:r>
          </a:p>
          <a:p>
            <a:pPr algn="ctr"/>
            <a:r>
              <a:rPr lang="ru-RU" sz="1400" b="1" i="1" dirty="0">
                <a:latin typeface="Arial" pitchFamily="34" charset="0"/>
                <a:cs typeface="Arial" pitchFamily="34" charset="0"/>
              </a:rPr>
              <a:t>региональные и федеральные процедуры</a:t>
            </a:r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44" y="0"/>
            <a:ext cx="714380" cy="8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>
            <p:extLst/>
          </p:nvPr>
        </p:nvGraphicFramePr>
        <p:xfrm>
          <a:off x="4336665" y="1259504"/>
          <a:ext cx="3444517" cy="2363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97716" y="76053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ВПР </a:t>
            </a:r>
            <a:r>
              <a:rPr lang="ru-RU" dirty="0" smtClean="0"/>
              <a:t>русский язык</a:t>
            </a:r>
          </a:p>
          <a:p>
            <a:pPr algn="ctr"/>
            <a:r>
              <a:rPr lang="ru-RU" dirty="0" smtClean="0"/>
              <a:t>6 класс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450683" y="1430936"/>
          <a:ext cx="3336772" cy="227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9036" y="725977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ВПР </a:t>
            </a:r>
            <a:r>
              <a:rPr lang="ru-RU" dirty="0" smtClean="0"/>
              <a:t>русский язык</a:t>
            </a:r>
            <a:endParaRPr lang="ru-RU" dirty="0"/>
          </a:p>
          <a:p>
            <a:pPr algn="ctr"/>
            <a:r>
              <a:rPr lang="ru-RU" dirty="0"/>
              <a:t>4 класс</a:t>
            </a:r>
          </a:p>
        </p:txBody>
      </p:sp>
      <p:graphicFrame>
        <p:nvGraphicFramePr>
          <p:cNvPr id="12" name="Диаграмма 11"/>
          <p:cNvGraphicFramePr/>
          <p:nvPr>
            <p:extLst/>
          </p:nvPr>
        </p:nvGraphicFramePr>
        <p:xfrm>
          <a:off x="8188868" y="1425971"/>
          <a:ext cx="3444517" cy="233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91067" y="709565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ВПР </a:t>
            </a:r>
            <a:r>
              <a:rPr lang="ru-RU" dirty="0" smtClean="0"/>
              <a:t>русский язык</a:t>
            </a:r>
            <a:endParaRPr lang="ru-RU" dirty="0"/>
          </a:p>
          <a:p>
            <a:pPr algn="ctr"/>
            <a:r>
              <a:rPr lang="ru-RU" dirty="0" smtClean="0"/>
              <a:t>5 </a:t>
            </a:r>
            <a:r>
              <a:rPr lang="ru-RU" dirty="0"/>
              <a:t>класс</a:t>
            </a:r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1828799" y="2560320"/>
            <a:ext cx="576776" cy="24899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50166" y="4079631"/>
            <a:ext cx="3179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Низкие результаты: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Костенская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85250" y="4006947"/>
            <a:ext cx="3179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Низкие результаты: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Староникольская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СОШ»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МКОУ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ХохольскаяСОШ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 rot="5400000">
            <a:off x="5866227" y="2236766"/>
            <a:ext cx="492369" cy="29120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авая фигурная скобка 22"/>
          <p:cNvSpPr/>
          <p:nvPr/>
        </p:nvSpPr>
        <p:spPr>
          <a:xfrm rot="5400000">
            <a:off x="9791114" y="2588457"/>
            <a:ext cx="281352" cy="24196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407792" y="4103077"/>
            <a:ext cx="31792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Низкие результаты: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Староникольская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МКОУ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Гремяченская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71664" y="188640"/>
            <a:ext cx="7272808" cy="571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Качество общего образования</a:t>
            </a:r>
          </a:p>
          <a:p>
            <a:pPr algn="ctr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федеральные процедуры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19215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820" y="0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1682" y="17861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1800" b="1" dirty="0" smtClean="0">
                <a:solidFill>
                  <a:schemeClr val="tx1"/>
                </a:solidFill>
                <a:latin typeface="Arial"/>
              </a:rPr>
              <a:t>Национальный проект в сфере образования</a:t>
            </a:r>
            <a:endParaRPr lang="ru" sz="18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8" y="4573511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385630325"/>
              </p:ext>
            </p:extLst>
          </p:nvPr>
        </p:nvGraphicFramePr>
        <p:xfrm>
          <a:off x="285720" y="1555344"/>
          <a:ext cx="4834920" cy="1891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26940" y="1125415"/>
            <a:ext cx="296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МИУД </a:t>
            </a:r>
          </a:p>
          <a:p>
            <a:r>
              <a:rPr lang="ru-RU" dirty="0" smtClean="0"/>
              <a:t>Комплексная работа 4 класс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385630325"/>
              </p:ext>
            </p:extLst>
          </p:nvPr>
        </p:nvGraphicFramePr>
        <p:xfrm>
          <a:off x="6332482" y="1341984"/>
          <a:ext cx="4429303" cy="225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91156" y="954258"/>
            <a:ext cx="296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МИУД </a:t>
            </a:r>
          </a:p>
          <a:p>
            <a:pPr algn="ctr"/>
            <a:r>
              <a:rPr lang="ru-RU" dirty="0" smtClean="0"/>
              <a:t>Комплексная работа5класс</a:t>
            </a:r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3385630325"/>
              </p:ext>
            </p:extLst>
          </p:nvPr>
        </p:nvGraphicFramePr>
        <p:xfrm>
          <a:off x="412330" y="4143800"/>
          <a:ext cx="4933393" cy="1820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3385630325"/>
              </p:ext>
            </p:extLst>
          </p:nvPr>
        </p:nvGraphicFramePr>
        <p:xfrm>
          <a:off x="6473159" y="4192172"/>
          <a:ext cx="4105746" cy="187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95753" y="3643532"/>
            <a:ext cx="296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Комплексная работа 6 класс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200313" y="3725593"/>
            <a:ext cx="296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Комплексная работа 7 класс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71664" y="188639"/>
            <a:ext cx="7272808" cy="603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Качество общего образования</a:t>
            </a:r>
          </a:p>
          <a:p>
            <a:pPr algn="ctr"/>
            <a:r>
              <a:rPr lang="ru-RU" sz="1400" b="1" i="1" dirty="0">
                <a:latin typeface="Arial" pitchFamily="34" charset="0"/>
                <a:cs typeface="Arial" pitchFamily="34" charset="0"/>
              </a:rPr>
              <a:t>региональные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процедуры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0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62" y="136569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58429" y="70150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Мониторинговые процедуры</a:t>
            </a:r>
            <a:endParaRPr lang="ru" sz="18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054658524"/>
              </p:ext>
            </p:extLst>
          </p:nvPr>
        </p:nvGraphicFramePr>
        <p:xfrm>
          <a:off x="2081489" y="959892"/>
          <a:ext cx="7363791" cy="403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450699" y="937174"/>
            <a:ext cx="1554923" cy="86139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ЕГЭ</a:t>
            </a:r>
          </a:p>
          <a:p>
            <a:pPr algn="ctr"/>
            <a:r>
              <a:rPr lang="ru-RU" b="1" dirty="0" smtClean="0"/>
              <a:t>ОГЭ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29541" y="3600910"/>
            <a:ext cx="1903895" cy="1232451"/>
          </a:xfrm>
          <a:prstGeom prst="roundRect">
            <a:avLst/>
          </a:prstGeom>
          <a:solidFill>
            <a:srgbClr val="1CD4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920"/>
              </a:lnSpc>
            </a:pPr>
            <a:r>
              <a:rPr lang="en-US" b="1" dirty="0">
                <a:solidFill>
                  <a:srgbClr val="C00000"/>
                </a:solidFill>
                <a:latin typeface="Arial"/>
              </a:rPr>
              <a:t>PISA, TIMMS, PIRLS, ICCS, TALIS....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21220" y="1063100"/>
            <a:ext cx="2093845" cy="1073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680"/>
              </a:lnSpc>
            </a:pPr>
            <a:r>
              <a:rPr lang="ru" sz="1600" b="1" dirty="0">
                <a:solidFill>
                  <a:srgbClr val="FFFFFF"/>
                </a:solidFill>
                <a:latin typeface="Arial"/>
              </a:rPr>
              <a:t>ВПР, НИКО, исследования компетенций учителей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79688" y="3565030"/>
            <a:ext cx="2226367" cy="16028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440"/>
              </a:lnSpc>
            </a:pPr>
            <a:r>
              <a:rPr lang="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МИУД,</a:t>
            </a:r>
          </a:p>
          <a:p>
            <a:pPr indent="0" algn="ctr">
              <a:lnSpc>
                <a:spcPts val="1440"/>
              </a:lnSpc>
            </a:pPr>
            <a:r>
              <a:rPr lang="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рейтингование </a:t>
            </a:r>
            <a:r>
              <a:rPr lang="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</a:t>
            </a:r>
            <a:r>
              <a:rPr lang="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(оценка директоров),</a:t>
            </a:r>
            <a:r>
              <a:rPr lang="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дошкольного образования</a:t>
            </a:r>
          </a:p>
        </p:txBody>
      </p:sp>
      <p:sp>
        <p:nvSpPr>
          <p:cNvPr id="5" name="Стрелка вправо с вырезом 4"/>
          <p:cNvSpPr/>
          <p:nvPr/>
        </p:nvSpPr>
        <p:spPr>
          <a:xfrm rot="20298651">
            <a:off x="7514683" y="1426641"/>
            <a:ext cx="662608" cy="576470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1715353">
            <a:off x="7473681" y="3775347"/>
            <a:ext cx="662608" cy="576470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12878082">
            <a:off x="3433592" y="1458407"/>
            <a:ext cx="662608" cy="576470"/>
          </a:xfrm>
          <a:prstGeom prst="notch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9862551">
            <a:off x="3393872" y="3630026"/>
            <a:ext cx="662608" cy="576470"/>
          </a:xfrm>
          <a:prstGeom prst="notchedRightArrow">
            <a:avLst/>
          </a:prstGeom>
          <a:solidFill>
            <a:srgbClr val="1CD4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90190" y="2516090"/>
            <a:ext cx="1603248" cy="640080"/>
          </a:xfrm>
          <a:prstGeom prst="rect">
            <a:avLst/>
          </a:prstGeom>
          <a:solidFill>
            <a:srgbClr val="D5E69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>
            <a:noAutofit/>
          </a:bodyPr>
          <a:lstStyle/>
          <a:p>
            <a:pPr marL="12700" indent="0" algn="ctr">
              <a:lnSpc>
                <a:spcPts val="1680"/>
              </a:lnSpc>
            </a:pPr>
            <a:r>
              <a:rPr lang="ru" sz="1350" b="1" dirty="0">
                <a:latin typeface="Arial"/>
              </a:rPr>
              <a:t>РЦОИ</a:t>
            </a:r>
          </a:p>
          <a:p>
            <a:pPr marL="12700" indent="0" algn="ctr">
              <a:lnSpc>
                <a:spcPts val="1680"/>
              </a:lnSpc>
            </a:pPr>
            <a:r>
              <a:rPr lang="ru" sz="1400" i="1" dirty="0">
                <a:solidFill>
                  <a:srgbClr val="C00000"/>
                </a:solidFill>
                <a:latin typeface="Arial"/>
              </a:rPr>
              <a:t>(технологическое</a:t>
            </a:r>
          </a:p>
          <a:p>
            <a:pPr marL="12700" indent="0" algn="ctr">
              <a:lnSpc>
                <a:spcPts val="1680"/>
              </a:lnSpc>
            </a:pPr>
            <a:r>
              <a:rPr lang="ru" sz="1400" i="1" dirty="0">
                <a:solidFill>
                  <a:srgbClr val="C00000"/>
                </a:solidFill>
                <a:latin typeface="Arial"/>
              </a:rPr>
              <a:t>обеспечение)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282829" y="2597525"/>
            <a:ext cx="1694688" cy="573024"/>
          </a:xfrm>
          <a:prstGeom prst="rect">
            <a:avLst/>
          </a:prstGeom>
          <a:solidFill>
            <a:srgbClr val="D5E69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64"/>
              </a:lnSpc>
            </a:pPr>
            <a:r>
              <a:rPr lang="ru" sz="1350" b="1" dirty="0">
                <a:latin typeface="Arial"/>
              </a:rPr>
              <a:t>ВИРО</a:t>
            </a:r>
          </a:p>
          <a:p>
            <a:pPr indent="0" algn="ctr">
              <a:lnSpc>
                <a:spcPts val="1464"/>
              </a:lnSpc>
            </a:pPr>
            <a:r>
              <a:rPr lang="ru" sz="1150" i="1" dirty="0">
                <a:solidFill>
                  <a:srgbClr val="C00000"/>
                </a:solidFill>
                <a:latin typeface="Arial"/>
              </a:rPr>
              <a:t>(научно-методическое</a:t>
            </a:r>
          </a:p>
          <a:p>
            <a:pPr indent="0" algn="ctr">
              <a:lnSpc>
                <a:spcPts val="1464"/>
              </a:lnSpc>
            </a:pPr>
            <a:r>
              <a:rPr lang="ru" sz="1150" i="1" dirty="0">
                <a:solidFill>
                  <a:srgbClr val="C00000"/>
                </a:solidFill>
                <a:latin typeface="Arial"/>
              </a:rPr>
              <a:t>обеспечение)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2639102" y="2706059"/>
            <a:ext cx="1657096" cy="41359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6844715" y="2671752"/>
            <a:ext cx="1815012" cy="41359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000272" y="2634402"/>
            <a:ext cx="1550505" cy="7714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0"/>
            <a:r>
              <a:rPr lang="ru" b="1" dirty="0">
                <a:solidFill>
                  <a:srgbClr val="C00000"/>
                </a:solidFill>
                <a:latin typeface="Arial"/>
              </a:rPr>
              <a:t>ЕСОКО</a:t>
            </a:r>
          </a:p>
        </p:txBody>
      </p:sp>
      <p:sp>
        <p:nvSpPr>
          <p:cNvPr id="3" name="Трапеция 2"/>
          <p:cNvSpPr/>
          <p:nvPr/>
        </p:nvSpPr>
        <p:spPr>
          <a:xfrm>
            <a:off x="1844541" y="4849098"/>
            <a:ext cx="7923601" cy="676807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3500" indent="0" algn="ctr"/>
            <a:r>
              <a:rPr lang="ru" b="1">
                <a:solidFill>
                  <a:srgbClr val="C00000"/>
                </a:solidFill>
                <a:latin typeface="Arial"/>
              </a:rPr>
              <a:t>Анализ, обработка и интерпретация данных</a:t>
            </a:r>
            <a:endParaRPr lang="ru" b="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9025" y="5612619"/>
            <a:ext cx="11622157" cy="1146313"/>
          </a:xfrm>
          <a:prstGeom prst="rect">
            <a:avLst/>
          </a:prstGeom>
          <a:ln w="50800">
            <a:solidFill>
              <a:srgbClr val="FF0000">
                <a:alpha val="96000"/>
              </a:srgb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1362" y="5759280"/>
            <a:ext cx="2287740" cy="8371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0" algn="ctr"/>
            <a:r>
              <a:rPr lang="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Развитие сети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96198" y="5723867"/>
            <a:ext cx="2873228" cy="837102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0" algn="ctr"/>
            <a:r>
              <a:rPr lang="ru" b="1" dirty="0">
                <a:latin typeface="Arial"/>
              </a:rPr>
              <a:t>Поддержка педагогов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624272" y="5731902"/>
            <a:ext cx="2958128" cy="8371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0" algn="ctr">
              <a:lnSpc>
                <a:spcPts val="1440"/>
              </a:lnSpc>
            </a:pPr>
            <a:r>
              <a:rPr lang="ru" b="1">
                <a:latin typeface="Arial"/>
              </a:rPr>
              <a:t>Поддержка индивидуализации образования</a:t>
            </a:r>
            <a:endParaRPr lang="ru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4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62" y="136569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1682" y="17861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1800" b="1" dirty="0" smtClean="0">
                <a:solidFill>
                  <a:schemeClr val="tx1"/>
                </a:solidFill>
                <a:latin typeface="Arial"/>
              </a:rPr>
              <a:t>Национальный проект в сфере образования</a:t>
            </a:r>
            <a:endParaRPr lang="ru" sz="18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8" y="4573511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4442861" y="2345636"/>
            <a:ext cx="2951852" cy="2237894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ФЕДЕРАЛЬНЫЕ ПРОЕКТЫ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9529" y="1435829"/>
            <a:ext cx="2256471" cy="1232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единого образовательного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пространства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20068" y="911577"/>
            <a:ext cx="1820367" cy="994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Современная школа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52670" y="3030455"/>
            <a:ext cx="2256471" cy="1232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22552" y="4583530"/>
            <a:ext cx="2425159" cy="1232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704"/>
              </a:lnSpc>
            </a:pPr>
            <a:r>
              <a:rPr lang="ru" sz="1600" dirty="0">
                <a:latin typeface="Arial"/>
              </a:rPr>
              <a:t>Новые возможности </a:t>
            </a:r>
            <a:endParaRPr lang="ru" sz="1600" dirty="0" smtClean="0">
              <a:latin typeface="Arial"/>
            </a:endParaRPr>
          </a:p>
          <a:p>
            <a:pPr indent="0" algn="ctr">
              <a:lnSpc>
                <a:spcPts val="1704"/>
              </a:lnSpc>
            </a:pPr>
            <a:r>
              <a:rPr lang="ru" sz="1600" dirty="0" smtClean="0">
                <a:latin typeface="Arial"/>
              </a:rPr>
              <a:t>для </a:t>
            </a:r>
            <a:r>
              <a:rPr lang="ru" sz="1600" dirty="0">
                <a:latin typeface="Arial"/>
              </a:rPr>
              <a:t>каждого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21238" y="5114860"/>
            <a:ext cx="2155283" cy="1232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spcAft>
                <a:spcPts val="420"/>
              </a:spcAft>
            </a:pPr>
            <a:r>
              <a:rPr lang="ru" sz="1600" dirty="0">
                <a:latin typeface="Arial"/>
              </a:rPr>
              <a:t>Молодые</a:t>
            </a:r>
          </a:p>
          <a:p>
            <a:pPr indent="0" algn="ctr"/>
            <a:r>
              <a:rPr lang="ru" sz="1600" dirty="0">
                <a:latin typeface="Arial"/>
              </a:rPr>
              <a:t>профессионалы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77719" y="4583530"/>
            <a:ext cx="2088731" cy="1232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 будущего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12608" y="3081126"/>
            <a:ext cx="2271080" cy="1232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spcAft>
                <a:spcPts val="630"/>
              </a:spcAft>
            </a:pPr>
            <a:r>
              <a:rPr lang="ru" dirty="0">
                <a:latin typeface="Arial"/>
              </a:rPr>
              <a:t>Современные</a:t>
            </a:r>
          </a:p>
          <a:p>
            <a:pPr indent="0" algn="ctr"/>
            <a:r>
              <a:rPr lang="ru" dirty="0">
                <a:latin typeface="Arial"/>
              </a:rPr>
              <a:t>родители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012608" y="1455592"/>
            <a:ext cx="2271080" cy="1232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Успех каждого ребенка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94503" y="964004"/>
            <a:ext cx="1764036" cy="993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Цифровая</a:t>
            </a:r>
            <a:r>
              <a:rPr lang="ru-RU" dirty="0" smtClean="0"/>
              <a:t> школа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31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362" y="136569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1682" y="17861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«Современная школа»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8" y="4573511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351362" y="1524001"/>
            <a:ext cx="854586" cy="5234608"/>
          </a:xfrm>
          <a:prstGeom prst="round2SameRect">
            <a:avLst>
              <a:gd name="adj1" fmla="val 43029"/>
              <a:gd name="adj2" fmla="val 50000"/>
            </a:avLst>
          </a:prstGeom>
          <a:solidFill>
            <a:srgbClr val="00B050">
              <a:alpha val="11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78655" y="1524001"/>
            <a:ext cx="4585252" cy="1192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spcAft>
                <a:spcPts val="210"/>
              </a:spcAft>
            </a:pPr>
            <a:r>
              <a:rPr lang="ru" b="1" dirty="0">
                <a:latin typeface="Arial"/>
              </a:rPr>
              <a:t>Обновление методик, стандарта и </a:t>
            </a:r>
            <a:r>
              <a:rPr lang="ru" b="1" dirty="0" smtClean="0">
                <a:latin typeface="Arial"/>
              </a:rPr>
              <a:t>технологий обучения </a:t>
            </a:r>
            <a:endParaRPr lang="ru" b="1" dirty="0">
              <a:latin typeface="Arial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8655" y="2851788"/>
            <a:ext cx="4585252" cy="1192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680"/>
              </a:lnSpc>
              <a:spcBef>
                <a:spcPts val="3360"/>
              </a:spcBef>
              <a:spcAft>
                <a:spcPts val="2940"/>
              </a:spcAft>
            </a:pPr>
            <a:r>
              <a:rPr lang="ru" b="1">
                <a:latin typeface="Arial"/>
              </a:rPr>
              <a:t>Создание условий для освоения обучающимися отдельных предметов и образовательных модулей</a:t>
            </a:r>
            <a:endParaRPr lang="ru" b="1" dirty="0">
              <a:latin typeface="Arial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8655" y="4099776"/>
            <a:ext cx="4585252" cy="1192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704"/>
              </a:lnSpc>
              <a:spcBef>
                <a:spcPts val="2940"/>
              </a:spcBef>
              <a:spcAft>
                <a:spcPts val="2940"/>
              </a:spcAft>
            </a:pPr>
            <a:r>
              <a:rPr lang="ru" b="1">
                <a:latin typeface="Arial"/>
              </a:rPr>
              <a:t>Создание новых мест в общеобразовательных организациях</a:t>
            </a:r>
            <a:endParaRPr lang="ru" b="1" dirty="0">
              <a:latin typeface="Arial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8655" y="5429192"/>
            <a:ext cx="4585252" cy="1192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680"/>
              </a:lnSpc>
            </a:pPr>
            <a:r>
              <a:rPr lang="ru" b="1" dirty="0" smtClean="0">
                <a:latin typeface="Arial"/>
              </a:rPr>
              <a:t>Осуществление подготовки педагогических кадров по обновленным программам повышения квалификации</a:t>
            </a:r>
            <a:endParaRPr lang="ru" b="1" dirty="0">
              <a:latin typeface="Arial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388799" y="1630345"/>
            <a:ext cx="675483" cy="4938861"/>
          </a:xfrm>
          <a:prstGeom prst="rightBrace">
            <a:avLst>
              <a:gd name="adj1" fmla="val 8333"/>
              <a:gd name="adj2" fmla="val 48122"/>
            </a:avLst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09766" y="842121"/>
            <a:ext cx="316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1287" y="1202039"/>
            <a:ext cx="552615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" b="1" dirty="0" smtClean="0">
                <a:solidFill>
                  <a:srgbClr val="C00000"/>
                </a:solidFill>
                <a:latin typeface="Arial"/>
              </a:rPr>
              <a:t>не </a:t>
            </a:r>
            <a:r>
              <a:rPr lang="ru" b="1" dirty="0">
                <a:solidFill>
                  <a:srgbClr val="C00000"/>
                </a:solidFill>
                <a:latin typeface="Arial"/>
              </a:rPr>
              <a:t>ниже 10 места в мире </a:t>
            </a:r>
            <a:r>
              <a:rPr lang="ru" dirty="0">
                <a:latin typeface="Arial"/>
              </a:rPr>
              <a:t>-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Российской Федерации в международном исследовании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(математическая, читательская и естественнонаучная грамотность);</a:t>
            </a:r>
          </a:p>
          <a:p>
            <a:pPr marL="285750" marR="50800" indent="-285750" algn="just">
              <a:buFont typeface="Wingdings" panose="05000000000000000000" pitchFamily="2" charset="2"/>
              <a:buChar char="Ø"/>
            </a:pPr>
            <a:r>
              <a:rPr lang="ru" b="1" dirty="0">
                <a:solidFill>
                  <a:srgbClr val="C00000"/>
                </a:solidFill>
                <a:latin typeface="Arial"/>
              </a:rPr>
              <a:t>376 тыс. новых мест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 в общеобразовательных организациях в субъектах Российской Федерации;</a:t>
            </a:r>
          </a:p>
          <a:p>
            <a:pPr marL="285750" marR="50800" indent="-285750" algn="just">
              <a:buFont typeface="Wingdings" panose="05000000000000000000" pitchFamily="2" charset="2"/>
              <a:buChar char="Ø"/>
            </a:pPr>
            <a:r>
              <a:rPr lang="ru" b="1" dirty="0" smtClean="0">
                <a:solidFill>
                  <a:srgbClr val="C00000"/>
                </a:solidFill>
                <a:latin typeface="Arial"/>
              </a:rPr>
              <a:t>в </a:t>
            </a:r>
            <a:r>
              <a:rPr lang="ru" b="1" dirty="0">
                <a:solidFill>
                  <a:srgbClr val="C00000"/>
                </a:solidFill>
                <a:latin typeface="Arial"/>
              </a:rPr>
              <a:t>10 тыс. общеобразовательных организаций</a:t>
            </a:r>
            <a:r>
              <a:rPr lang="ru" dirty="0">
                <a:solidFill>
                  <a:srgbClr val="C00000"/>
                </a:solidFill>
                <a:latin typeface="Arial"/>
              </a:rPr>
              <a:t>, 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расположенных в сельской местности и поселках городского типа, обновлена МТБ для центров коллективного пользования; технологического и </a:t>
            </a:r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гуманитарного образования;</a:t>
            </a:r>
          </a:p>
          <a:p>
            <a:pPr marL="285750" marR="50800" indent="-285750" algn="just">
              <a:buFont typeface="Wingdings" panose="05000000000000000000" pitchFamily="2" charset="2"/>
              <a:buChar char="Ø"/>
            </a:pPr>
            <a:r>
              <a:rPr lang="ru" b="1" dirty="0" smtClean="0">
                <a:solidFill>
                  <a:srgbClr val="C00000"/>
                </a:solidFill>
                <a:latin typeface="Arial"/>
              </a:rPr>
              <a:t>100 % обучающихся </a:t>
            </a:r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охвачено обновленными программами, позволяющими сформировать ключевые цифровые навыки, навыки в области финансовых, общекультурных, гибких компетенций, отвечающие вызовам современности.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14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7" y="249111"/>
            <a:ext cx="999137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1682" y="211015"/>
            <a:ext cx="9921875" cy="581546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12700" indent="0" algn="ctr"/>
            <a:r>
              <a:rPr lang="ru" sz="1800" b="1" dirty="0" smtClean="0">
                <a:solidFill>
                  <a:schemeClr val="tx1"/>
                </a:solidFill>
                <a:latin typeface="Arial"/>
              </a:rPr>
              <a:t>Обеспечение вхождения Российской Федерации в число 10 ведущих стран миоа по качеству общего образования</a:t>
            </a:r>
            <a:endParaRPr lang="ru" sz="18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8" y="4573511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51163" y="1041010"/>
            <a:ext cx="697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FF0000"/>
                </a:solidFill>
                <a:latin typeface="Arial Black" pitchFamily="34" charset="0"/>
              </a:rPr>
              <a:t>Индекс уровня образования в странах мира</a:t>
            </a:r>
            <a:endParaRPr lang="ru-RU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942535" y="2405575"/>
            <a:ext cx="10030265" cy="56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Блок-схема: узел 37"/>
          <p:cNvSpPr/>
          <p:nvPr/>
        </p:nvSpPr>
        <p:spPr>
          <a:xfrm>
            <a:off x="1041008" y="2124221"/>
            <a:ext cx="689317" cy="67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9" name="Блок-схема: узел 38"/>
          <p:cNvSpPr/>
          <p:nvPr/>
        </p:nvSpPr>
        <p:spPr>
          <a:xfrm>
            <a:off x="1882724" y="2107809"/>
            <a:ext cx="689317" cy="67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0" name="Блок-схема: узел 39"/>
          <p:cNvSpPr/>
          <p:nvPr/>
        </p:nvSpPr>
        <p:spPr>
          <a:xfrm>
            <a:off x="2738510" y="2105465"/>
            <a:ext cx="689317" cy="67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1" name="Блок-схема: узел 40"/>
          <p:cNvSpPr/>
          <p:nvPr/>
        </p:nvSpPr>
        <p:spPr>
          <a:xfrm>
            <a:off x="3678701" y="2117189"/>
            <a:ext cx="689317" cy="67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2" name="Блок-схема: узел 41"/>
          <p:cNvSpPr/>
          <p:nvPr/>
        </p:nvSpPr>
        <p:spPr>
          <a:xfrm>
            <a:off x="4576688" y="2114842"/>
            <a:ext cx="689317" cy="67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4" name="Блок-схема: узел 43"/>
          <p:cNvSpPr/>
          <p:nvPr/>
        </p:nvSpPr>
        <p:spPr>
          <a:xfrm>
            <a:off x="8356207" y="2138289"/>
            <a:ext cx="689317" cy="67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34</a:t>
            </a:r>
            <a:endParaRPr lang="ru-RU" dirty="0"/>
          </a:p>
        </p:txBody>
      </p:sp>
      <p:sp>
        <p:nvSpPr>
          <p:cNvPr id="45" name="Блок-схема: узел 44"/>
          <p:cNvSpPr/>
          <p:nvPr/>
        </p:nvSpPr>
        <p:spPr>
          <a:xfrm>
            <a:off x="10604695" y="2079673"/>
            <a:ext cx="790136" cy="7197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188</a:t>
            </a:r>
            <a:endParaRPr lang="ru-RU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478302" y="1814732"/>
            <a:ext cx="123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Австралия</a:t>
            </a:r>
            <a:endParaRPr lang="ru-RU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756119" y="2783058"/>
            <a:ext cx="123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Дания</a:t>
            </a:r>
            <a:endParaRPr lang="ru-RU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656450" y="1446629"/>
            <a:ext cx="1521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Новая Зеландия</a:t>
            </a:r>
            <a:endParaRPr lang="ru-RU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385626" y="2879188"/>
            <a:ext cx="123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Норвегия </a:t>
            </a:r>
            <a:endParaRPr lang="ru-RU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452426" y="1709225"/>
            <a:ext cx="123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Германия</a:t>
            </a:r>
            <a:endParaRPr lang="ru-RU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152229" y="5127673"/>
            <a:ext cx="132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Россия </a:t>
            </a:r>
            <a:endParaRPr lang="ru-RU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519311" y="3373902"/>
            <a:ext cx="9791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>
                <a:solidFill>
                  <a:srgbClr val="FF0000"/>
                </a:solidFill>
                <a:latin typeface="Arial Black" pitchFamily="34" charset="0"/>
              </a:rPr>
              <a:t>Рейтинг эффективность национальных систем  образования группы Пирсон</a:t>
            </a:r>
            <a:endParaRPr lang="ru-RU" sz="16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V="1">
            <a:off x="940190" y="4682196"/>
            <a:ext cx="10030265" cy="56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Блок-схема: узел 53"/>
          <p:cNvSpPr/>
          <p:nvPr/>
        </p:nvSpPr>
        <p:spPr>
          <a:xfrm>
            <a:off x="1038663" y="4400842"/>
            <a:ext cx="689317" cy="67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5" name="Блок-схема: узел 54"/>
          <p:cNvSpPr/>
          <p:nvPr/>
        </p:nvSpPr>
        <p:spPr>
          <a:xfrm>
            <a:off x="1880379" y="4384430"/>
            <a:ext cx="689317" cy="67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6" name="Блок-схема: узел 55"/>
          <p:cNvSpPr/>
          <p:nvPr/>
        </p:nvSpPr>
        <p:spPr>
          <a:xfrm>
            <a:off x="2736165" y="4382086"/>
            <a:ext cx="689317" cy="67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7" name="Блок-схема: узел 56"/>
          <p:cNvSpPr/>
          <p:nvPr/>
        </p:nvSpPr>
        <p:spPr>
          <a:xfrm>
            <a:off x="3676356" y="4393810"/>
            <a:ext cx="689317" cy="67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8" name="Блок-схема: узел 57"/>
          <p:cNvSpPr/>
          <p:nvPr/>
        </p:nvSpPr>
        <p:spPr>
          <a:xfrm>
            <a:off x="4574343" y="4391463"/>
            <a:ext cx="689317" cy="67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9" name="Блок-схема: узел 58"/>
          <p:cNvSpPr/>
          <p:nvPr/>
        </p:nvSpPr>
        <p:spPr>
          <a:xfrm>
            <a:off x="8353862" y="4414910"/>
            <a:ext cx="689317" cy="67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34</a:t>
            </a:r>
            <a:endParaRPr lang="ru-RU" dirty="0"/>
          </a:p>
        </p:txBody>
      </p:sp>
      <p:sp>
        <p:nvSpPr>
          <p:cNvPr id="60" name="Блок-схема: узел 59"/>
          <p:cNvSpPr/>
          <p:nvPr/>
        </p:nvSpPr>
        <p:spPr>
          <a:xfrm>
            <a:off x="10602350" y="4356294"/>
            <a:ext cx="790136" cy="7197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188</a:t>
            </a:r>
            <a:endParaRPr lang="ru-RU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532229" y="3936609"/>
            <a:ext cx="123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Австралия</a:t>
            </a:r>
            <a:endParaRPr lang="ru-RU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739706" y="5172221"/>
            <a:ext cx="123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Дания</a:t>
            </a:r>
            <a:endParaRPr lang="ru-RU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513428" y="3666980"/>
            <a:ext cx="1521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Новая Зеландия</a:t>
            </a:r>
            <a:endParaRPr lang="ru-RU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341079" y="5240216"/>
            <a:ext cx="123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Норвегия </a:t>
            </a:r>
            <a:endParaRPr lang="ru-RU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478216" y="3901441"/>
            <a:ext cx="123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Германия</a:t>
            </a:r>
            <a:endParaRPr lang="ru-RU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8262426" y="3015175"/>
            <a:ext cx="132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Россия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1731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657" y="-30676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1682" y="17861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-RU" sz="1800" b="1" dirty="0" smtClean="0">
                <a:solidFill>
                  <a:schemeClr val="tx1"/>
                </a:solidFill>
                <a:latin typeface="Arial"/>
              </a:rPr>
              <a:t>Р</a:t>
            </a:r>
            <a:r>
              <a:rPr lang="ru" sz="1800" b="1" dirty="0" smtClean="0">
                <a:solidFill>
                  <a:schemeClr val="tx1"/>
                </a:solidFill>
                <a:latin typeface="Arial"/>
              </a:rPr>
              <a:t>азвитие дошкольного образования</a:t>
            </a:r>
            <a:endParaRPr lang="ru" sz="18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8" y="4573511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395035296"/>
              </p:ext>
            </p:extLst>
          </p:nvPr>
        </p:nvGraphicFramePr>
        <p:xfrm>
          <a:off x="485745" y="1863223"/>
          <a:ext cx="3345995" cy="2341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7292" y="1099135"/>
            <a:ext cx="3150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Численность воспитанников от 3 до 7 лет  </a:t>
            </a:r>
          </a:p>
          <a:p>
            <a:pPr algn="ctr"/>
            <a:endParaRPr lang="ru-RU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8818" y="4126423"/>
            <a:ext cx="7849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Создана развивающая предметно-пространственная среда</a:t>
            </a:r>
            <a:endParaRPr lang="ru-RU" sz="2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2839" y="4566714"/>
            <a:ext cx="11016397" cy="20380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2849" y="4632909"/>
            <a:ext cx="2704604" cy="2028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2185" y="4594534"/>
            <a:ext cx="2660086" cy="1995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054" y="4677498"/>
            <a:ext cx="3271801" cy="1955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593450" y="958424"/>
            <a:ext cx="500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ЯСЕЛЬНЫЕ ГРУППЫ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98110" y="3328822"/>
            <a:ext cx="3249636" cy="3938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МКОУ «ГРЕМЯЧЕНСКАЯ ООШ»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71844" y="1390357"/>
            <a:ext cx="3378592" cy="3938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МБДОУ ЦРР Д\С «ТЕРЕМОК»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776433" y="2824066"/>
            <a:ext cx="3083170" cy="3938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МКОУ «УСТЬЕВСКАЯ СОШ»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723163" y="1795975"/>
            <a:ext cx="3249636" cy="3938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МБДОУ ЦРР Д\С «РОДНИЧОК»</a:t>
            </a:r>
            <a:endParaRPr lang="ru-RU" dirty="0"/>
          </a:p>
        </p:txBody>
      </p:sp>
      <p:sp>
        <p:nvSpPr>
          <p:cNvPr id="2" name="Правая фигурная скобка 1"/>
          <p:cNvSpPr/>
          <p:nvPr/>
        </p:nvSpPr>
        <p:spPr>
          <a:xfrm rot="5400000">
            <a:off x="6536313" y="1758658"/>
            <a:ext cx="853543" cy="1679734"/>
          </a:xfrm>
          <a:prstGeom prst="rightBrace">
            <a:avLst>
              <a:gd name="adj1" fmla="val 45109"/>
              <a:gd name="adj2" fmla="val 49187"/>
            </a:avLst>
          </a:prstGeom>
          <a:ln w="444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38092" y="3217961"/>
            <a:ext cx="248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 </a:t>
            </a:r>
            <a:r>
              <a:rPr lang="ru-RU" sz="1600" dirty="0" smtClean="0">
                <a:latin typeface="Arial Black" pitchFamily="34" charset="0"/>
              </a:rPr>
              <a:t>164500,1 тыс. руб.</a:t>
            </a:r>
            <a:endParaRPr lang="ru-RU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2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57" y="-30676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29221" y="31451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-RU" sz="1800" b="1" dirty="0" smtClean="0">
                <a:solidFill>
                  <a:schemeClr val="tx1"/>
                </a:solidFill>
                <a:latin typeface="Arial"/>
              </a:rPr>
              <a:t>З</a:t>
            </a:r>
            <a:r>
              <a:rPr lang="ru" sz="1800" b="1" dirty="0" smtClean="0">
                <a:solidFill>
                  <a:schemeClr val="tx1"/>
                </a:solidFill>
                <a:latin typeface="Arial"/>
              </a:rPr>
              <a:t>адачи дошкольного образования</a:t>
            </a:r>
            <a:endParaRPr lang="ru" sz="18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8" y="4573511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269" y="859267"/>
            <a:ext cx="627888" cy="59740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30562" y="1528000"/>
            <a:ext cx="3641338" cy="774996"/>
          </a:xfrm>
          <a:prstGeom prst="rect">
            <a:avLst/>
          </a:prstGeom>
          <a:solidFill>
            <a:srgbClr val="FDEFCD"/>
          </a:solidFill>
          <a:ln w="60325">
            <a:solidFill>
              <a:srgbClr val="F08E62"/>
            </a:solidFill>
            <a:prstDash val="sysDash"/>
          </a:ln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920"/>
              </a:lnSpc>
            </a:pPr>
            <a:r>
              <a:rPr lang="ru" sz="1400" b="1" dirty="0">
                <a:solidFill>
                  <a:srgbClr val="C00000"/>
                </a:solidFill>
                <a:latin typeface="Arial"/>
              </a:rPr>
              <a:t>Прослеживается тенденция реализации содержания образования, не в полной мере соответствующего ФГОС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0562" y="2441332"/>
            <a:ext cx="3641338" cy="819811"/>
          </a:xfrm>
          <a:prstGeom prst="rect">
            <a:avLst/>
          </a:prstGeom>
          <a:solidFill>
            <a:srgbClr val="FDEFCD"/>
          </a:solidFill>
          <a:ln w="50800">
            <a:solidFill>
              <a:srgbClr val="F08E62"/>
            </a:solidFill>
            <a:prstDash val="sysDash"/>
          </a:ln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920"/>
              </a:lnSpc>
            </a:pPr>
            <a:r>
              <a:rPr lang="ru" sz="1400" b="1" dirty="0">
                <a:solidFill>
                  <a:srgbClr val="C00000"/>
                </a:solidFill>
                <a:latin typeface="Arial"/>
              </a:rPr>
              <a:t>Отмечается отсутствие применения эффективных технологий организации образовательного процесса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30562" y="4583530"/>
            <a:ext cx="3633046" cy="1054608"/>
          </a:xfrm>
          <a:prstGeom prst="rect">
            <a:avLst/>
          </a:prstGeom>
          <a:solidFill>
            <a:srgbClr val="FDEFCD"/>
          </a:solidFill>
          <a:ln w="50800">
            <a:solidFill>
              <a:srgbClr val="F08E62"/>
            </a:solidFill>
            <a:prstDash val="sysDash"/>
          </a:ln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56"/>
              </a:lnSpc>
            </a:pPr>
            <a:r>
              <a:rPr lang="ru" sz="1350" b="1" dirty="0">
                <a:solidFill>
                  <a:srgbClr val="C00000"/>
                </a:solidFill>
                <a:latin typeface="Arial"/>
              </a:rPr>
              <a:t>Наблюдается тенденция к неэффективной организации функциональных пространств для детской деятельности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3826" y="5947315"/>
            <a:ext cx="3668074" cy="637841"/>
          </a:xfrm>
          <a:prstGeom prst="rect">
            <a:avLst/>
          </a:prstGeom>
          <a:solidFill>
            <a:srgbClr val="FDEFCD"/>
          </a:solidFill>
          <a:ln w="50800">
            <a:solidFill>
              <a:srgbClr val="F08E62"/>
            </a:solidFill>
            <a:prstDash val="sysDash"/>
          </a:ln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56"/>
              </a:lnSpc>
              <a:spcBef>
                <a:spcPts val="7770"/>
              </a:spcBef>
            </a:pPr>
            <a:r>
              <a:rPr lang="ru" sz="1350" b="1" dirty="0" smtClean="0">
                <a:solidFill>
                  <a:srgbClr val="C00000"/>
                </a:solidFill>
                <a:latin typeface="Arial"/>
              </a:rPr>
              <a:t>низкий </a:t>
            </a:r>
            <a:r>
              <a:rPr lang="ru" sz="1350" b="1" dirty="0">
                <a:solidFill>
                  <a:srgbClr val="C00000"/>
                </a:solidFill>
                <a:latin typeface="Arial"/>
              </a:rPr>
              <a:t>уровень включенности родителей в образовательную деятельность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96852" y="1753160"/>
            <a:ext cx="6732104" cy="63272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вариативных программ в образовательный процесс детского сада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96853" y="2519054"/>
            <a:ext cx="6671296" cy="63272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сетевого взаимодействия дошкольного учреждения с учреждениями дополнительного образования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96853" y="3275433"/>
            <a:ext cx="6671296" cy="7111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Активизация деятельности консультативных пунктов для оказания квалифицированной консультативной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196852" y="4054797"/>
            <a:ext cx="6671297" cy="61887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Обеспечение индивидуализации и персонализации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96854" y="4920973"/>
            <a:ext cx="6671296" cy="5985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Включение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 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образовательную деятельность дошкольного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196853" y="5785882"/>
            <a:ext cx="6671297" cy="79927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дошкольных учреждений в конкурсе инновационных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проектов,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трансляцИЯ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инновационных  педагогических  технологий.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136045" y="936239"/>
            <a:ext cx="6732104" cy="63272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трансформируемой, многофункциональной и  доступной развивающей предметно-пространственной среды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0288" y="3448744"/>
            <a:ext cx="3703320" cy="954024"/>
          </a:xfrm>
          <a:prstGeom prst="rect">
            <a:avLst/>
          </a:prstGeom>
          <a:solidFill>
            <a:srgbClr val="FDEFCD"/>
          </a:solidFill>
          <a:ln w="50800">
            <a:solidFill>
              <a:srgbClr val="F08E62"/>
            </a:solidFill>
            <a:prstDash val="sysDash"/>
          </a:ln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92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"/>
              </a:rPr>
              <a:t>Н</a:t>
            </a:r>
            <a:r>
              <a:rPr lang="ru" sz="1400" b="1" dirty="0" smtClean="0">
                <a:solidFill>
                  <a:srgbClr val="C00000"/>
                </a:solidFill>
                <a:latin typeface="Arial"/>
              </a:rPr>
              <a:t>изкий уровень персонализации </a:t>
            </a:r>
            <a:r>
              <a:rPr lang="ru" sz="1400" b="1" dirty="0">
                <a:solidFill>
                  <a:srgbClr val="C00000"/>
                </a:solidFill>
                <a:latin typeface="Arial"/>
              </a:rPr>
              <a:t>и индивидуального подхода в процессе организации режимных моментов</a:t>
            </a:r>
          </a:p>
        </p:txBody>
      </p:sp>
      <p:sp>
        <p:nvSpPr>
          <p:cNvPr id="35" name="Правая фигурная скобка 34"/>
          <p:cNvSpPr/>
          <p:nvPr/>
        </p:nvSpPr>
        <p:spPr>
          <a:xfrm>
            <a:off x="3771901" y="1735762"/>
            <a:ext cx="514350" cy="4602093"/>
          </a:xfrm>
          <a:prstGeom prst="rightBrace">
            <a:avLst>
              <a:gd name="adj1" fmla="val 8333"/>
              <a:gd name="adj2" fmla="val 50831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366318" y="1669587"/>
            <a:ext cx="861774" cy="333714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ЗАДАЧИ 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19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ыгнутая влево стрелка 15"/>
          <p:cNvSpPr/>
          <p:nvPr/>
        </p:nvSpPr>
        <p:spPr>
          <a:xfrm rot="20680118">
            <a:off x="120741" y="903046"/>
            <a:ext cx="7566333" cy="6229642"/>
          </a:xfrm>
          <a:prstGeom prst="curvedRightArrow">
            <a:avLst>
              <a:gd name="adj1" fmla="val 12602"/>
              <a:gd name="adj2" fmla="val 29913"/>
              <a:gd name="adj3" fmla="val 18496"/>
            </a:avLst>
          </a:prstGeom>
          <a:solidFill>
            <a:srgbClr val="D4F8E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62" y="136569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1682" y="17861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1800" b="1" dirty="0">
                <a:solidFill>
                  <a:schemeClr val="tx1"/>
                </a:solidFill>
                <a:latin typeface="Arial"/>
              </a:rPr>
              <a:t>Муниципальный контур проекта «Современная школа»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8" y="4573511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950737054"/>
              </p:ext>
            </p:extLst>
          </p:nvPr>
        </p:nvGraphicFramePr>
        <p:xfrm>
          <a:off x="783011" y="4705643"/>
          <a:ext cx="2733911" cy="160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590843" y="4276578"/>
            <a:ext cx="3066757" cy="309489"/>
          </a:xfrm>
          <a:prstGeom prst="roundRect">
            <a:avLst/>
          </a:prstGeom>
          <a:solidFill>
            <a:srgbClr val="CCFFFF"/>
          </a:solidFill>
          <a:ln w="22225">
            <a:solidFill>
              <a:schemeClr val="accent6">
                <a:lumMod val="75000"/>
              </a:schemeClr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Численность обучающихся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0672" y="1209820"/>
            <a:ext cx="2912012" cy="590843"/>
          </a:xfrm>
          <a:prstGeom prst="roundRect">
            <a:avLst/>
          </a:prstGeom>
          <a:solidFill>
            <a:srgbClr val="D4F8E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13 общеобразовательных учреждений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3584" y="2206284"/>
            <a:ext cx="2912012" cy="480646"/>
          </a:xfrm>
          <a:prstGeom prst="roundRect">
            <a:avLst/>
          </a:prstGeom>
          <a:solidFill>
            <a:srgbClr val="D4F8E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 смена 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8162" y="2965938"/>
            <a:ext cx="3251979" cy="1029286"/>
          </a:xfrm>
          <a:prstGeom prst="roundRect">
            <a:avLst/>
          </a:prstGeom>
          <a:solidFill>
            <a:srgbClr val="D4F8E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92 % общеобразовательных учреждений соответствуют современным требованиям </a:t>
            </a:r>
            <a:endParaRPr lang="ru-RU" b="1" i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69280" y="1645920"/>
            <a:ext cx="6049107" cy="23071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Пристройка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к зданию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МКОУ «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Гремяченская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СОШ»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2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62" y="136569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31925" y="365125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ru-RU" sz="1800" b="1" dirty="0" smtClean="0">
                <a:latin typeface="Bookman Old Style" pitchFamily="18" charset="0"/>
              </a:rPr>
              <a:t>Отдел по образованию, молодежной политике и спорту </a:t>
            </a:r>
            <a:br>
              <a:rPr lang="ru-RU" sz="1800" b="1" dirty="0" smtClean="0">
                <a:latin typeface="Bookman Old Style" pitchFamily="18" charset="0"/>
              </a:rPr>
            </a:br>
            <a:r>
              <a:rPr lang="ru-RU" sz="1800" b="1" dirty="0" smtClean="0">
                <a:latin typeface="Bookman Old Style" pitchFamily="18" charset="0"/>
              </a:rPr>
              <a:t>администрации Хохольского муниципального района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21990" y="1328068"/>
            <a:ext cx="8858442" cy="3637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«Реализация национального проекта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сфере образования до 2024 года.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Муниципальный и региональные контуры проекта»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216726" y="5047127"/>
            <a:ext cx="4629442" cy="1013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Руководитель отдела по образованию,</a:t>
            </a:r>
          </a:p>
          <a:p>
            <a:pPr algn="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молодежной политике и спорту</a:t>
            </a:r>
          </a:p>
          <a:p>
            <a:pPr algn="r"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О.Ю.Золоторева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9558" y="5704328"/>
            <a:ext cx="2879725" cy="288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Р.п. Хохольский </a:t>
            </a:r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88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11" y="214290"/>
            <a:ext cx="129779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5"/>
          <p:cNvSpPr txBox="1">
            <a:spLocks/>
          </p:cNvSpPr>
          <p:nvPr/>
        </p:nvSpPr>
        <p:spPr>
          <a:xfrm>
            <a:off x="2381251" y="285751"/>
            <a:ext cx="9120716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10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Реализация федеральных и региональных программ</a:t>
            </a:r>
            <a:endParaRPr kumimoji="0" lang="ru-RU" sz="2000" b="1" i="0" u="none" strike="noStrike" kern="1200" cap="all" spc="10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C:\Users\1\Downloads\20180601_150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17373" y="16573592"/>
            <a:ext cx="32512000" cy="18288000"/>
          </a:xfrm>
          <a:prstGeom prst="rect">
            <a:avLst/>
          </a:prstGeom>
          <a:noFill/>
        </p:spPr>
      </p:pic>
      <p:pic>
        <p:nvPicPr>
          <p:cNvPr id="9" name="Рисунок 8" descr="20180601_150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3995" y="3429000"/>
            <a:ext cx="3603651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80601_150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459" y="4238630"/>
            <a:ext cx="5042952" cy="2619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ject 5"/>
          <p:cNvSpPr/>
          <p:nvPr/>
        </p:nvSpPr>
        <p:spPr>
          <a:xfrm>
            <a:off x="380960" y="1571612"/>
            <a:ext cx="5143536" cy="1714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Федеральная программа «Создание в общеобразовательных организациях расположенных в сельской местности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условий для занятий физической культурой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спортом»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6286502" y="1571612"/>
            <a:ext cx="5048285" cy="6429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/>
          <p:cNvSpPr/>
          <p:nvPr/>
        </p:nvSpPr>
        <p:spPr>
          <a:xfrm>
            <a:off x="2190723" y="3286125"/>
            <a:ext cx="1444752" cy="265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7"/>
          <p:cNvSpPr/>
          <p:nvPr/>
        </p:nvSpPr>
        <p:spPr>
          <a:xfrm>
            <a:off x="6953256" y="2357431"/>
            <a:ext cx="1444752" cy="265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2"/>
          <p:cNvSpPr/>
          <p:nvPr/>
        </p:nvSpPr>
        <p:spPr>
          <a:xfrm>
            <a:off x="666712" y="3571876"/>
            <a:ext cx="4667283" cy="7360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6"/>
          <p:cNvSpPr txBox="1"/>
          <p:nvPr/>
        </p:nvSpPr>
        <p:spPr>
          <a:xfrm>
            <a:off x="857213" y="3786190"/>
            <a:ext cx="400052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5"/>
              </a:spcBef>
            </a:pPr>
            <a:r>
              <a:rPr lang="ru-RU" sz="1400" dirty="0" err="1" smtClean="0">
                <a:latin typeface="Arial"/>
                <a:cs typeface="Arial"/>
              </a:rPr>
              <a:t>Устьевская</a:t>
            </a:r>
            <a:r>
              <a:rPr lang="ru-RU" sz="1400" dirty="0" smtClean="0">
                <a:latin typeface="Arial"/>
                <a:cs typeface="Arial"/>
              </a:rPr>
              <a:t> СОШ – 1800,0 тыс. руб.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67504" y="1714488"/>
            <a:ext cx="400052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5"/>
              </a:spcBef>
            </a:pPr>
            <a:r>
              <a:rPr lang="ru-RU" sz="1400" dirty="0" smtClean="0">
                <a:latin typeface="Arial"/>
                <a:cs typeface="Arial"/>
              </a:rPr>
              <a:t>ГП ВО «Развитие образования»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239272" y="2357431"/>
            <a:ext cx="1444752" cy="265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2"/>
          <p:cNvSpPr/>
          <p:nvPr/>
        </p:nvSpPr>
        <p:spPr>
          <a:xfrm>
            <a:off x="9048771" y="2571744"/>
            <a:ext cx="2952771" cy="7360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2"/>
          <p:cNvSpPr/>
          <p:nvPr/>
        </p:nvSpPr>
        <p:spPr>
          <a:xfrm>
            <a:off x="6191251" y="2571744"/>
            <a:ext cx="2762269" cy="7360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/>
          <p:cNvSpPr txBox="1"/>
          <p:nvPr/>
        </p:nvSpPr>
        <p:spPr>
          <a:xfrm>
            <a:off x="9239272" y="2714621"/>
            <a:ext cx="247651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5"/>
              </a:spcBef>
            </a:pPr>
            <a:r>
              <a:rPr lang="ru-RU" sz="1400" dirty="0" err="1" smtClean="0">
                <a:latin typeface="Arial"/>
                <a:cs typeface="Arial"/>
              </a:rPr>
              <a:t>Яблоченская</a:t>
            </a:r>
            <a:r>
              <a:rPr lang="ru-RU" sz="1400" dirty="0" smtClean="0">
                <a:latin typeface="Arial"/>
                <a:cs typeface="Arial"/>
              </a:rPr>
              <a:t> СОШ – 2500,0 тыс. руб.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16"/>
          <p:cNvSpPr txBox="1"/>
          <p:nvPr/>
        </p:nvSpPr>
        <p:spPr>
          <a:xfrm>
            <a:off x="6286501" y="2714621"/>
            <a:ext cx="238126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5"/>
              </a:spcBef>
            </a:pPr>
            <a:r>
              <a:rPr lang="ru-RU" sz="1400" dirty="0" smtClean="0">
                <a:latin typeface="Arial"/>
                <a:cs typeface="Arial"/>
              </a:rPr>
              <a:t>Орловская СОШ – 1000,0 тыс. руб.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22" name="Рисунок 21" descr="20180601_1505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77267" y="4576728"/>
            <a:ext cx="3889403" cy="2281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574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11" y="214290"/>
            <a:ext cx="129779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5"/>
          <p:cNvSpPr txBox="1">
            <a:spLocks/>
          </p:cNvSpPr>
          <p:nvPr/>
        </p:nvSpPr>
        <p:spPr>
          <a:xfrm>
            <a:off x="2381251" y="285751"/>
            <a:ext cx="9120716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Реализация федеральных и региональных программ</a:t>
            </a:r>
            <a:endParaRPr kumimoji="0" lang="ru-RU" sz="2000" b="1" i="0" u="none" strike="noStrike" kern="1200" cap="all" spc="10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C:\Users\1\Downloads\20180601_150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17373" y="16573592"/>
            <a:ext cx="32512000" cy="18288000"/>
          </a:xfrm>
          <a:prstGeom prst="rect">
            <a:avLst/>
          </a:prstGeom>
          <a:noFill/>
        </p:spPr>
      </p:pic>
      <p:pic>
        <p:nvPicPr>
          <p:cNvPr id="10" name="Рисунок 9" descr="20180601_150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3905235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bject 5"/>
          <p:cNvSpPr/>
          <p:nvPr/>
        </p:nvSpPr>
        <p:spPr>
          <a:xfrm>
            <a:off x="3809984" y="1357298"/>
            <a:ext cx="5048285" cy="1071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/>
          <p:cNvSpPr/>
          <p:nvPr/>
        </p:nvSpPr>
        <p:spPr>
          <a:xfrm>
            <a:off x="5429245" y="2428869"/>
            <a:ext cx="1444752" cy="265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2"/>
          <p:cNvSpPr/>
          <p:nvPr/>
        </p:nvSpPr>
        <p:spPr>
          <a:xfrm>
            <a:off x="4000485" y="2643182"/>
            <a:ext cx="4667283" cy="1571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6"/>
          <p:cNvSpPr txBox="1"/>
          <p:nvPr/>
        </p:nvSpPr>
        <p:spPr>
          <a:xfrm>
            <a:off x="4286237" y="2857496"/>
            <a:ext cx="4000528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5"/>
              </a:spcBef>
            </a:pPr>
            <a:r>
              <a:rPr lang="ru-RU" sz="1400" dirty="0" err="1" smtClean="0">
                <a:latin typeface="Arial"/>
                <a:cs typeface="Arial"/>
              </a:rPr>
              <a:t>Устьевская</a:t>
            </a:r>
            <a:r>
              <a:rPr lang="ru-RU" sz="1400" dirty="0" smtClean="0">
                <a:latin typeface="Arial"/>
                <a:cs typeface="Arial"/>
              </a:rPr>
              <a:t> СОШ – 1000,0  </a:t>
            </a:r>
          </a:p>
          <a:p>
            <a:pPr marL="12065" marR="5080">
              <a:lnSpc>
                <a:spcPct val="100000"/>
              </a:lnSpc>
              <a:spcBef>
                <a:spcPts val="15"/>
              </a:spcBef>
            </a:pPr>
            <a:r>
              <a:rPr lang="ru-RU" sz="1400" dirty="0" smtClean="0">
                <a:latin typeface="Arial"/>
                <a:cs typeface="Arial"/>
              </a:rPr>
              <a:t>Орловская СОШ – 1600,0 </a:t>
            </a:r>
          </a:p>
          <a:p>
            <a:pPr marL="12065" marR="5080">
              <a:lnSpc>
                <a:spcPct val="100000"/>
              </a:lnSpc>
              <a:spcBef>
                <a:spcPts val="15"/>
              </a:spcBef>
            </a:pPr>
            <a:r>
              <a:rPr lang="ru-RU" sz="1400" dirty="0" err="1" smtClean="0">
                <a:latin typeface="Arial"/>
                <a:cs typeface="Arial"/>
              </a:rPr>
              <a:t>Новогремяченская</a:t>
            </a:r>
            <a:r>
              <a:rPr lang="ru-RU" sz="1400" dirty="0" smtClean="0">
                <a:latin typeface="Arial"/>
                <a:cs typeface="Arial"/>
              </a:rPr>
              <a:t> СОШ – 600,0 </a:t>
            </a:r>
          </a:p>
          <a:p>
            <a:pPr marL="12065" marR="5080">
              <a:lnSpc>
                <a:spcPct val="100000"/>
              </a:lnSpc>
              <a:spcBef>
                <a:spcPts val="15"/>
              </a:spcBef>
            </a:pPr>
            <a:r>
              <a:rPr lang="ru-RU" sz="1400" dirty="0" smtClean="0">
                <a:latin typeface="Arial"/>
                <a:cs typeface="Arial"/>
              </a:rPr>
              <a:t> </a:t>
            </a:r>
            <a:r>
              <a:rPr lang="ru-RU" sz="1400" dirty="0" err="1" smtClean="0">
                <a:latin typeface="Arial"/>
                <a:cs typeface="Arial"/>
              </a:rPr>
              <a:t>Костенская</a:t>
            </a:r>
            <a:r>
              <a:rPr lang="ru-RU" sz="1400" dirty="0" smtClean="0">
                <a:latin typeface="Arial"/>
                <a:cs typeface="Arial"/>
              </a:rPr>
              <a:t> СОШ – 500,0 </a:t>
            </a:r>
          </a:p>
          <a:p>
            <a:pPr marL="12065" marR="5080">
              <a:lnSpc>
                <a:spcPct val="100000"/>
              </a:lnSpc>
              <a:spcBef>
                <a:spcPts val="15"/>
              </a:spcBef>
            </a:pPr>
            <a:r>
              <a:rPr lang="ru-RU" sz="1400" dirty="0" smtClean="0">
                <a:latin typeface="Arial"/>
                <a:cs typeface="Arial"/>
              </a:rPr>
              <a:t>Староникольская СОШ – 300,0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90987" y="1500175"/>
            <a:ext cx="400052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5"/>
              </a:spcBef>
            </a:pPr>
            <a:r>
              <a:rPr lang="ru-RU" sz="1400" dirty="0" smtClean="0">
                <a:latin typeface="Arial"/>
                <a:cs typeface="Arial"/>
              </a:rPr>
              <a:t>ГП ВО «Развитие образования» с привлечением внебюджетных средств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22" name="Рисунок 21" descr="20180601_1505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86766" y="3500438"/>
            <a:ext cx="3711249" cy="2087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20180601_1505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14733" y="4810132"/>
            <a:ext cx="4534949" cy="2047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574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791633" y="44450"/>
            <a:ext cx="10363200" cy="1143000"/>
          </a:xfrm>
        </p:spPr>
        <p:txBody>
          <a:bodyPr/>
          <a:lstStyle/>
          <a:p>
            <a:pPr eaLnBrk="1" hangingPunct="1"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38"/>
          <p:cNvGrpSpPr>
            <a:grpSpLocks/>
          </p:cNvGrpSpPr>
          <p:nvPr/>
        </p:nvGrpSpPr>
        <p:grpSpPr bwMode="auto">
          <a:xfrm>
            <a:off x="575928" y="1400616"/>
            <a:ext cx="10578905" cy="5260094"/>
            <a:chOff x="0" y="0"/>
            <a:chExt cx="6298565" cy="4676659"/>
          </a:xfrm>
        </p:grpSpPr>
        <p:cxnSp>
          <p:nvCxnSpPr>
            <p:cNvPr id="240" name="Прямая со стрелкой 239"/>
            <p:cNvCxnSpPr/>
            <p:nvPr/>
          </p:nvCxnSpPr>
          <p:spPr>
            <a:xfrm>
              <a:off x="3266256" y="1189381"/>
              <a:ext cx="0" cy="210585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Прямая со стрелкой 240"/>
            <p:cNvCxnSpPr/>
            <p:nvPr/>
          </p:nvCxnSpPr>
          <p:spPr>
            <a:xfrm>
              <a:off x="3295498" y="1895260"/>
              <a:ext cx="0" cy="198792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Группа 241"/>
            <p:cNvGrpSpPr>
              <a:grpSpLocks/>
            </p:cNvGrpSpPr>
            <p:nvPr/>
          </p:nvGrpSpPr>
          <p:grpSpPr bwMode="auto">
            <a:xfrm>
              <a:off x="0" y="0"/>
              <a:ext cx="6298565" cy="4676659"/>
              <a:chOff x="0" y="0"/>
              <a:chExt cx="6298565" cy="4676659"/>
            </a:xfrm>
          </p:grpSpPr>
          <p:cxnSp>
            <p:nvCxnSpPr>
              <p:cNvPr id="243" name="Прямая соединительная линия 242"/>
              <p:cNvCxnSpPr/>
              <p:nvPr/>
            </p:nvCxnSpPr>
            <p:spPr>
              <a:xfrm>
                <a:off x="5754189" y="1172534"/>
                <a:ext cx="0" cy="10664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Прямая соединительная линия 243"/>
              <p:cNvCxnSpPr/>
              <p:nvPr/>
            </p:nvCxnSpPr>
            <p:spPr>
              <a:xfrm flipV="1">
                <a:off x="8998" y="828860"/>
                <a:ext cx="0" cy="347717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Группа 244"/>
              <p:cNvGrpSpPr>
                <a:grpSpLocks/>
              </p:cNvGrpSpPr>
              <p:nvPr/>
            </p:nvGrpSpPr>
            <p:grpSpPr bwMode="auto">
              <a:xfrm>
                <a:off x="0" y="0"/>
                <a:ext cx="6298565" cy="4676659"/>
                <a:chOff x="0" y="0"/>
                <a:chExt cx="6298565" cy="4676659"/>
              </a:xfrm>
            </p:grpSpPr>
            <p:sp>
              <p:nvSpPr>
                <p:cNvPr id="246" name="Скругленный прямоугольник 245"/>
                <p:cNvSpPr/>
                <p:nvPr/>
              </p:nvSpPr>
              <p:spPr>
                <a:xfrm>
                  <a:off x="1486911" y="1410074"/>
                  <a:ext cx="3830878" cy="503717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600" b="1" dirty="0">
                      <a:solidFill>
                        <a:srgbClr val="1D1B11"/>
                      </a:solidFill>
                      <a:latin typeface="Times New Roman" pitchFamily="18" charset="0"/>
                      <a:cs typeface="Times New Roman" pitchFamily="18" charset="0"/>
                    </a:rPr>
                    <a:t>Центр образования проектной и исследовательской деятельности (структурное подразделение)</a:t>
                  </a:r>
                  <a:endParaRPr lang="ru-RU" sz="16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7" name="Скругленный прямоугольник 246"/>
                <p:cNvSpPr/>
                <p:nvPr/>
              </p:nvSpPr>
              <p:spPr>
                <a:xfrm>
                  <a:off x="1846829" y="2085628"/>
                  <a:ext cx="3185274" cy="505403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b="1" dirty="0">
                      <a:solidFill>
                        <a:srgbClr val="1D1B11"/>
                      </a:solidFill>
                      <a:latin typeface="Times New Roman" pitchFamily="18" charset="0"/>
                      <a:cs typeface="Times New Roman" pitchFamily="18" charset="0"/>
                    </a:rPr>
                    <a:t>Совет центра проектной и исследовательской деятельности</a:t>
                  </a:r>
                  <a:endParaRPr lang="ru-RU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8" name="Скругленный прямоугольник 247"/>
                <p:cNvSpPr/>
                <p:nvPr/>
              </p:nvSpPr>
              <p:spPr>
                <a:xfrm>
                  <a:off x="3239262" y="2724121"/>
                  <a:ext cx="956031" cy="65028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400" b="1" dirty="0">
                      <a:solidFill>
                        <a:srgbClr val="1D1B11"/>
                      </a:solidFill>
                      <a:latin typeface="Times New Roman" pitchFamily="18" charset="0"/>
                      <a:cs typeface="Times New Roman" pitchFamily="18" charset="0"/>
                    </a:rPr>
                    <a:t>Секция гуманитарного направления</a:t>
                  </a:r>
                  <a:endParaRPr lang="ru-RU" sz="14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9" name="Скругленный прямоугольник 248"/>
                <p:cNvSpPr/>
                <p:nvPr/>
              </p:nvSpPr>
              <p:spPr>
                <a:xfrm>
                  <a:off x="1075255" y="3579936"/>
                  <a:ext cx="4368505" cy="34367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dirty="0">
                      <a:solidFill>
                        <a:srgbClr val="1D1B11"/>
                      </a:solidFill>
                      <a:latin typeface="Times New Roman" pitchFamily="18" charset="0"/>
                      <a:cs typeface="Times New Roman" pitchFamily="18" charset="0"/>
                    </a:rPr>
                    <a:t>Научные общества учащихся в образовательных учреждениях </a:t>
                  </a:r>
                  <a:endParaRPr lang="ru-RU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0" name="Скругленный прямоугольник 249"/>
                <p:cNvSpPr/>
                <p:nvPr/>
              </p:nvSpPr>
              <p:spPr>
                <a:xfrm>
                  <a:off x="904294" y="4124085"/>
                  <a:ext cx="5023105" cy="55257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dirty="0">
                      <a:solidFill>
                        <a:srgbClr val="1D1B11"/>
                      </a:solidFill>
                      <a:latin typeface="Times New Roman" pitchFamily="18" charset="0"/>
                      <a:cs typeface="Times New Roman" pitchFamily="18" charset="0"/>
                    </a:rPr>
                    <a:t>Научно-практические конференции, семинары, олимпиады, выставки…</a:t>
                  </a:r>
                  <a:endParaRPr lang="ru-RU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51" name="Прямая со стрелкой 250"/>
                <p:cNvCxnSpPr/>
                <p:nvPr/>
              </p:nvCxnSpPr>
              <p:spPr>
                <a:xfrm flipH="1">
                  <a:off x="857054" y="2447834"/>
                  <a:ext cx="989774" cy="24090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Прямая со стрелкой 251"/>
                <p:cNvCxnSpPr/>
                <p:nvPr/>
              </p:nvCxnSpPr>
              <p:spPr>
                <a:xfrm flipH="1">
                  <a:off x="3286501" y="3923610"/>
                  <a:ext cx="6749" cy="208900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Прямая соединительная линия 252"/>
                <p:cNvCxnSpPr/>
                <p:nvPr/>
              </p:nvCxnSpPr>
              <p:spPr>
                <a:xfrm flipH="1">
                  <a:off x="0" y="808644"/>
                  <a:ext cx="647852" cy="1179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Прямая со стрелкой 253"/>
                <p:cNvCxnSpPr/>
                <p:nvPr/>
              </p:nvCxnSpPr>
              <p:spPr>
                <a:xfrm>
                  <a:off x="8998" y="4295922"/>
                  <a:ext cx="924539" cy="842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Прямая со стрелкой 254"/>
                <p:cNvCxnSpPr/>
                <p:nvPr/>
              </p:nvCxnSpPr>
              <p:spPr>
                <a:xfrm flipH="1">
                  <a:off x="5038852" y="2228826"/>
                  <a:ext cx="710838" cy="1010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6" name="Прямоугольник 255"/>
                <p:cNvSpPr/>
                <p:nvPr/>
              </p:nvSpPr>
              <p:spPr>
                <a:xfrm>
                  <a:off x="647852" y="0"/>
                  <a:ext cx="5142328" cy="118938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7" name="Скругленный прямоугольник 256"/>
                <p:cNvSpPr/>
                <p:nvPr/>
              </p:nvSpPr>
              <p:spPr>
                <a:xfrm>
                  <a:off x="4285273" y="2724121"/>
                  <a:ext cx="843559" cy="641861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400" b="1" dirty="0">
                      <a:solidFill>
                        <a:srgbClr val="1D1B11"/>
                      </a:solidFill>
                      <a:latin typeface="Times New Roman" pitchFamily="18" charset="0"/>
                      <a:cs typeface="Times New Roman" pitchFamily="18" charset="0"/>
                    </a:rPr>
                    <a:t>Военно-спортивная секция</a:t>
                  </a:r>
                  <a:endParaRPr lang="ru-RU" sz="14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8" name="Скругленный прямоугольник 257"/>
                <p:cNvSpPr/>
                <p:nvPr/>
              </p:nvSpPr>
              <p:spPr>
                <a:xfrm>
                  <a:off x="5239056" y="2695481"/>
                  <a:ext cx="1059509" cy="67892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400" dirty="0">
                      <a:solidFill>
                        <a:srgbClr val="1D1B11"/>
                      </a:solidFill>
                      <a:latin typeface="Times New Roman" pitchFamily="18" charset="0"/>
                      <a:cs typeface="Times New Roman" pitchFamily="18" charset="0"/>
                    </a:rPr>
                    <a:t>Основы проектной деятельности НОО</a:t>
                  </a:r>
                  <a:endParaRPr lang="ru-RU" sz="14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59" name="Прямая со стрелкой 258"/>
                <p:cNvCxnSpPr/>
                <p:nvPr/>
              </p:nvCxnSpPr>
              <p:spPr>
                <a:xfrm flipH="1">
                  <a:off x="5448259" y="3371036"/>
                  <a:ext cx="458895" cy="385790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0" name="Скругленный прямоугольник 259"/>
                <p:cNvSpPr/>
                <p:nvPr/>
              </p:nvSpPr>
              <p:spPr>
                <a:xfrm>
                  <a:off x="1113496" y="2734229"/>
                  <a:ext cx="933538" cy="636807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400" b="1" dirty="0">
                      <a:solidFill>
                        <a:srgbClr val="1D1B11"/>
                      </a:solidFill>
                      <a:latin typeface="Times New Roman" pitchFamily="18" charset="0"/>
                      <a:cs typeface="Times New Roman" pitchFamily="18" charset="0"/>
                    </a:rPr>
                    <a:t>Секция общественных наук</a:t>
                  </a:r>
                  <a:endParaRPr lang="ru-RU" sz="14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1" name="Скругленный прямоугольник 260"/>
                <p:cNvSpPr/>
                <p:nvPr/>
              </p:nvSpPr>
              <p:spPr>
                <a:xfrm>
                  <a:off x="85481" y="2695481"/>
                  <a:ext cx="920040" cy="719357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600" dirty="0">
                      <a:solidFill>
                        <a:srgbClr val="1D1B11"/>
                      </a:solidFill>
                      <a:latin typeface="Times New Roman" pitchFamily="18" charset="0"/>
                      <a:cs typeface="Times New Roman" pitchFamily="18" charset="0"/>
                    </a:rPr>
                    <a:t>Секция технических направлений</a:t>
                  </a:r>
                  <a:endParaRPr lang="ru-RU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62" name="Прямая со стрелкой 261"/>
                <p:cNvCxnSpPr/>
                <p:nvPr/>
              </p:nvCxnSpPr>
              <p:spPr>
                <a:xfrm>
                  <a:off x="562372" y="3409783"/>
                  <a:ext cx="521881" cy="406007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3" name="Скругленный прямоугольник 262"/>
                <p:cNvSpPr/>
                <p:nvPr/>
              </p:nvSpPr>
              <p:spPr>
                <a:xfrm>
                  <a:off x="2143761" y="2695481"/>
                  <a:ext cx="1023518" cy="690717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400" dirty="0">
                      <a:solidFill>
                        <a:srgbClr val="1D1B11"/>
                      </a:solidFill>
                      <a:latin typeface="Times New Roman" pitchFamily="18" charset="0"/>
                      <a:cs typeface="Times New Roman" pitchFamily="18" charset="0"/>
                    </a:rPr>
                    <a:t>Секция естественнонаучного направления</a:t>
                  </a:r>
                  <a:endParaRPr lang="ru-RU" sz="14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64" name="Прямая со стрелкой 263"/>
                <p:cNvCxnSpPr/>
                <p:nvPr/>
              </p:nvCxnSpPr>
              <p:spPr>
                <a:xfrm>
                  <a:off x="4982614" y="2523644"/>
                  <a:ext cx="335174" cy="180261"/>
                </a:xfrm>
                <a:prstGeom prst="straightConnector1">
                  <a:avLst/>
                </a:prstGeom>
                <a:ln w="12700">
                  <a:solidFill>
                    <a:schemeClr val="accent2">
                      <a:lumMod val="75000"/>
                    </a:schemeClr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" name="Группа 264"/>
                <p:cNvGrpSpPr>
                  <a:grpSpLocks/>
                </p:cNvGrpSpPr>
                <p:nvPr/>
              </p:nvGrpSpPr>
              <p:grpSpPr bwMode="auto">
                <a:xfrm>
                  <a:off x="704089" y="75811"/>
                  <a:ext cx="5063597" cy="1127047"/>
                  <a:chOff x="-761" y="-389"/>
                  <a:chExt cx="5063597" cy="1127047"/>
                </a:xfrm>
              </p:grpSpPr>
              <p:sp>
                <p:nvSpPr>
                  <p:cNvPr id="266" name="Скругленный прямоугольник 265"/>
                  <p:cNvSpPr/>
                  <p:nvPr/>
                </p:nvSpPr>
                <p:spPr>
                  <a:xfrm>
                    <a:off x="-761" y="19827"/>
                    <a:ext cx="1414928" cy="397583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ru-RU" sz="1600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МКОУ Орловская СОШ</a:t>
                    </a:r>
                    <a:endParaRPr lang="ru-RU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7" name="Скругленный прямоугольник 266"/>
                  <p:cNvSpPr/>
                  <p:nvPr/>
                </p:nvSpPr>
                <p:spPr>
                  <a:xfrm>
                    <a:off x="1657112" y="552184"/>
                    <a:ext cx="1736604" cy="500348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МБОУ </a:t>
                    </a:r>
                    <a:endParaRPr lang="ru-RU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«Хохольский лицей»</a:t>
                    </a:r>
                    <a:endParaRPr lang="ru-RU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68" name="Прямая со стрелкой 267"/>
                  <p:cNvCxnSpPr/>
                  <p:nvPr/>
                </p:nvCxnSpPr>
                <p:spPr>
                  <a:xfrm>
                    <a:off x="1447909" y="323068"/>
                    <a:ext cx="294684" cy="249332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Прямая со стрелкой 268"/>
                  <p:cNvCxnSpPr/>
                  <p:nvPr/>
                </p:nvCxnSpPr>
                <p:spPr>
                  <a:xfrm flipH="1">
                    <a:off x="3038298" y="370239"/>
                    <a:ext cx="200204" cy="143197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0" name="Скругленный прямоугольник 269"/>
                  <p:cNvSpPr/>
                  <p:nvPr/>
                </p:nvSpPr>
                <p:spPr>
                  <a:xfrm>
                    <a:off x="1627868" y="-389"/>
                    <a:ext cx="1414928" cy="400953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ru-RU" sz="1600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МКОУ </a:t>
                    </a:r>
                    <a:r>
                      <a:rPr lang="ru-RU" sz="1600" dirty="0" err="1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Устьевская</a:t>
                    </a:r>
                    <a:r>
                      <a:rPr lang="ru-RU" sz="1600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СОШ</a:t>
                    </a:r>
                    <a:endParaRPr lang="ru-RU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1" name="Скругленный прямоугольник 270"/>
                  <p:cNvSpPr/>
                  <p:nvPr/>
                </p:nvSpPr>
                <p:spPr>
                  <a:xfrm>
                    <a:off x="3182265" y="-389"/>
                    <a:ext cx="1414927" cy="370629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ru-RU" sz="1600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МБОУ </a:t>
                    </a:r>
                    <a:r>
                      <a:rPr lang="ru-RU" sz="1600" dirty="0" err="1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Костенская</a:t>
                    </a:r>
                    <a:r>
                      <a:rPr lang="ru-RU" sz="1600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СОШ</a:t>
                    </a:r>
                    <a:endParaRPr lang="ru-RU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2" name="Скругленный прямоугольник 271"/>
                  <p:cNvSpPr/>
                  <p:nvPr/>
                </p:nvSpPr>
                <p:spPr>
                  <a:xfrm>
                    <a:off x="28483" y="589247"/>
                    <a:ext cx="1414927" cy="400953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ru-RU" sz="1600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МКОУ </a:t>
                    </a:r>
                    <a:r>
                      <a:rPr lang="ru-RU" sz="1600" dirty="0" err="1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Староникольская</a:t>
                    </a:r>
                    <a:r>
                      <a:rPr lang="ru-RU" sz="1600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СОШ</a:t>
                    </a:r>
                    <a:endParaRPr lang="ru-RU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3" name="Скругленный прямоугольник 272"/>
                  <p:cNvSpPr/>
                  <p:nvPr/>
                </p:nvSpPr>
                <p:spPr>
                  <a:xfrm>
                    <a:off x="3647908" y="429202"/>
                    <a:ext cx="1414928" cy="279656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r>
                      <a:rPr lang="ru-RU" sz="1600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МКОУ </a:t>
                    </a:r>
                    <a:r>
                      <a:rPr lang="ru-RU" sz="1600" dirty="0" err="1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Оськинская</a:t>
                    </a:r>
                    <a:r>
                      <a:rPr lang="ru-RU" sz="1600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ООШ</a:t>
                    </a:r>
                    <a:endParaRPr lang="ru-RU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74" name="Прямая со стрелкой 273"/>
                  <p:cNvCxnSpPr/>
                  <p:nvPr/>
                </p:nvCxnSpPr>
                <p:spPr>
                  <a:xfrm flipV="1">
                    <a:off x="1427664" y="828471"/>
                    <a:ext cx="227198" cy="5053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Прямая со стрелкой 274"/>
                  <p:cNvCxnSpPr/>
                  <p:nvPr/>
                </p:nvCxnSpPr>
                <p:spPr>
                  <a:xfrm>
                    <a:off x="2286969" y="417410"/>
                    <a:ext cx="303680" cy="134774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Прямая со стрелкой 275"/>
                  <p:cNvCxnSpPr/>
                  <p:nvPr/>
                </p:nvCxnSpPr>
                <p:spPr>
                  <a:xfrm flipH="1">
                    <a:off x="3362224" y="609463"/>
                    <a:ext cx="285684" cy="104450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7" name="Скругленный прямоугольник 276"/>
                  <p:cNvSpPr/>
                  <p:nvPr/>
                </p:nvSpPr>
                <p:spPr>
                  <a:xfrm>
                    <a:off x="3634412" y="845317"/>
                    <a:ext cx="1414927" cy="28134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r>
                      <a:rPr lang="ru-RU" sz="1600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МКОУ </a:t>
                    </a:r>
                    <a:r>
                      <a:rPr lang="ru-RU" sz="1600" dirty="0" err="1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Яблоченская</a:t>
                    </a:r>
                    <a:r>
                      <a:rPr lang="ru-RU" sz="1600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СОШ</a:t>
                    </a:r>
                    <a:endParaRPr lang="ru-RU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78" name="Прямая со стрелкой 277"/>
                  <p:cNvCxnSpPr/>
                  <p:nvPr/>
                </p:nvCxnSpPr>
                <p:spPr>
                  <a:xfrm flipH="1" flipV="1">
                    <a:off x="3391466" y="838579"/>
                    <a:ext cx="227199" cy="104450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4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947" y="200221"/>
            <a:ext cx="1008398" cy="12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Заголовок 15"/>
          <p:cNvSpPr txBox="1">
            <a:spLocks/>
          </p:cNvSpPr>
          <p:nvPr/>
        </p:nvSpPr>
        <p:spPr>
          <a:xfrm>
            <a:off x="1736227" y="257616"/>
            <a:ext cx="9120716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10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Модель сетевого</a:t>
            </a:r>
            <a:r>
              <a:rPr kumimoji="0" lang="ru-RU" sz="2000" b="1" i="0" u="none" strike="noStrike" kern="1200" cap="all" spc="10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взаимодействия </a:t>
            </a:r>
            <a:endParaRPr kumimoji="0" lang="ru-RU" sz="2000" b="1" i="0" u="none" strike="noStrike" kern="1200" cap="all" spc="10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62" y="136569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1682" y="17861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1800" b="1" dirty="0" smtClean="0">
                <a:solidFill>
                  <a:schemeClr val="tx1"/>
                </a:solidFill>
                <a:latin typeface="Arial"/>
              </a:rPr>
              <a:t>Муниципальный контур проекта «Современная школа»</a:t>
            </a:r>
            <a:endParaRPr lang="ru" sz="18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8" y="4573511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303" y="1218792"/>
            <a:ext cx="2299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 ОПЫТ</a:t>
            </a:r>
            <a:endParaRPr lang="ru-RU" sz="1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6203" y="1597734"/>
            <a:ext cx="2584283" cy="329540"/>
          </a:xfrm>
          <a:prstGeom prst="rect">
            <a:avLst/>
          </a:prstGeom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1320"/>
              </a:lnSpc>
            </a:pPr>
            <a:r>
              <a:rPr lang="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В технологиях организации процесса обучения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053806"/>
            <a:ext cx="3615397" cy="863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63500">
              <a:lnSpc>
                <a:spcPts val="1200"/>
              </a:lnSpc>
            </a:pPr>
            <a:r>
              <a:rPr lang="ru-RU" sz="1200" dirty="0" smtClean="0">
                <a:latin typeface="Arial Black" pitchFamily="34" charset="0"/>
              </a:rPr>
              <a:t>-  </a:t>
            </a:r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сетевой</a:t>
            </a:r>
            <a:r>
              <a:rPr lang="ru-RU" sz="1200" dirty="0" smtClean="0"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 Black" pitchFamily="34" charset="0"/>
                <a:cs typeface="Arial" panose="020B0604020202020204" pitchFamily="34" charset="0"/>
              </a:rPr>
              <a:t>учебный </a:t>
            </a:r>
            <a:r>
              <a:rPr lang="ru-RU" sz="1200" dirty="0" smtClean="0">
                <a:latin typeface="Arial Black" pitchFamily="34" charset="0"/>
                <a:cs typeface="Arial" panose="020B0604020202020204" pitchFamily="34" charset="0"/>
              </a:rPr>
              <a:t>план</a:t>
            </a:r>
          </a:p>
          <a:p>
            <a:pPr marL="63500" marR="63500">
              <a:lnSpc>
                <a:spcPts val="1200"/>
              </a:lnSpc>
            </a:pPr>
            <a:r>
              <a:rPr lang="ru-RU" sz="1200" dirty="0" smtClean="0">
                <a:latin typeface="Arial Black" pitchFamily="34" charset="0"/>
                <a:cs typeface="Arial" panose="020B0604020202020204" pitchFamily="34" charset="0"/>
              </a:rPr>
              <a:t>- </a:t>
            </a:r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нелинейное</a:t>
            </a:r>
            <a:r>
              <a:rPr lang="ru-RU" sz="1200" dirty="0" smtClean="0">
                <a:latin typeface="Arial Black" pitchFamily="34" charset="0"/>
                <a:cs typeface="Arial" panose="020B0604020202020204" pitchFamily="34" charset="0"/>
              </a:rPr>
              <a:t> расписание</a:t>
            </a:r>
          </a:p>
          <a:p>
            <a:pPr marL="63500" marR="63500">
              <a:lnSpc>
                <a:spcPts val="1200"/>
              </a:lnSpc>
            </a:pPr>
            <a:r>
              <a:rPr lang="ru-RU" sz="1200" dirty="0" smtClean="0">
                <a:latin typeface="Arial Black" pitchFamily="34" charset="0"/>
                <a:cs typeface="Arial" panose="020B0604020202020204" pitchFamily="34" charset="0"/>
              </a:rPr>
              <a:t>- формы занятий </a:t>
            </a:r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отличные </a:t>
            </a:r>
            <a:r>
              <a:rPr lang="ru-RU" sz="1200" dirty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от </a:t>
            </a:r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  урочной </a:t>
            </a:r>
          </a:p>
          <a:p>
            <a:pPr marL="63500" marR="63500" algn="just">
              <a:lnSpc>
                <a:spcPts val="1200"/>
              </a:lnSpc>
            </a:pPr>
            <a:r>
              <a:rPr lang="ru-RU" sz="1200" dirty="0" smtClean="0">
                <a:latin typeface="Arial Black" pitchFamily="34" charset="0"/>
                <a:cs typeface="Arial" panose="020B0604020202020204" pitchFamily="34" charset="0"/>
              </a:rPr>
              <a:t>-  </a:t>
            </a:r>
            <a:r>
              <a:rPr lang="ru-RU" sz="1200" dirty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модульное</a:t>
            </a:r>
            <a:r>
              <a:rPr lang="ru-RU" sz="1200" dirty="0">
                <a:latin typeface="Arial Black" pitchFamily="34" charset="0"/>
                <a:cs typeface="Arial" panose="020B0604020202020204" pitchFamily="34" charset="0"/>
              </a:rPr>
              <a:t> обучение </a:t>
            </a:r>
            <a:endParaRPr lang="ru" sz="1200" dirty="0"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4388" y="2918592"/>
            <a:ext cx="2435072" cy="3064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>
            <a:noAutofit/>
          </a:bodyPr>
          <a:lstStyle/>
          <a:p>
            <a:pPr marR="12700" indent="0" algn="ctr"/>
            <a:r>
              <a:rPr lang="ru" sz="1400" dirty="0">
                <a:latin typeface="Arial"/>
              </a:rPr>
              <a:t>В технологиях обучения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5084" y="3244467"/>
            <a:ext cx="35731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0" algn="just">
              <a:lnSpc>
                <a:spcPts val="1200"/>
              </a:lnSpc>
            </a:pPr>
            <a:r>
              <a:rPr lang="ru" sz="1200" dirty="0">
                <a:solidFill>
                  <a:srgbClr val="C00000"/>
                </a:solidFill>
                <a:latin typeface="Arial Black" pitchFamily="34" charset="0"/>
                <a:cs typeface="Arial" panose="020B0604020202020204" pitchFamily="34" charset="0"/>
              </a:rPr>
              <a:t>-    </a:t>
            </a:r>
            <a:r>
              <a:rPr lang="ru" sz="1200" dirty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тьюторские</a:t>
            </a:r>
            <a:r>
              <a:rPr lang="ru" sz="1200" dirty="0">
                <a:solidFill>
                  <a:srgbClr val="C00000"/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ru" sz="1200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технологии</a:t>
            </a:r>
          </a:p>
          <a:p>
            <a:pPr marL="215900" marR="381000" indent="-203200">
              <a:lnSpc>
                <a:spcPts val="1200"/>
              </a:lnSpc>
            </a:pPr>
            <a:r>
              <a:rPr lang="ru" sz="1200" dirty="0">
                <a:solidFill>
                  <a:srgbClr val="C00000"/>
                </a:solidFill>
                <a:latin typeface="Arial Black" pitchFamily="34" charset="0"/>
                <a:cs typeface="Arial" panose="020B0604020202020204" pitchFamily="34" charset="0"/>
              </a:rPr>
              <a:t>-    </a:t>
            </a:r>
            <a:r>
              <a:rPr lang="ru" sz="1200" dirty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проектно-исследовательские</a:t>
            </a:r>
            <a:r>
              <a:rPr lang="ru" sz="1200" dirty="0">
                <a:solidFill>
                  <a:srgbClr val="C00000"/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технологии</a:t>
            </a:r>
            <a:endParaRPr lang="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6592" y="3844255"/>
            <a:ext cx="2435072" cy="445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>
            <a:noAutofit/>
          </a:bodyPr>
          <a:lstStyle/>
          <a:p>
            <a:pPr marR="12700" indent="0" algn="ctr"/>
            <a:r>
              <a:rPr lang="ru" sz="1400" dirty="0">
                <a:latin typeface="Arial"/>
              </a:rPr>
              <a:t>В </a:t>
            </a:r>
            <a:r>
              <a:rPr lang="ru" sz="1400" b="1" dirty="0" smtClean="0">
                <a:latin typeface="Arial"/>
              </a:rPr>
              <a:t>модеризации</a:t>
            </a:r>
            <a:r>
              <a:rPr lang="ru" sz="1400" dirty="0" smtClean="0">
                <a:latin typeface="Arial"/>
              </a:rPr>
              <a:t> </a:t>
            </a:r>
            <a:r>
              <a:rPr lang="ru" sz="1400" b="1" dirty="0" smtClean="0">
                <a:latin typeface="Arial"/>
              </a:rPr>
              <a:t>содержания</a:t>
            </a:r>
            <a:r>
              <a:rPr lang="ru" sz="1400" dirty="0" smtClean="0">
                <a:latin typeface="Arial"/>
              </a:rPr>
              <a:t> </a:t>
            </a:r>
            <a:endParaRPr lang="ru" sz="1400" dirty="0"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411" y="4429668"/>
            <a:ext cx="33235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25400" indent="0" algn="just">
              <a:lnSpc>
                <a:spcPts val="1200"/>
              </a:lnSpc>
            </a:pPr>
            <a:r>
              <a:rPr lang="ru" sz="1200" dirty="0" smtClean="0">
                <a:solidFill>
                  <a:srgbClr val="FF0000"/>
                </a:solidFill>
                <a:latin typeface="Arial"/>
              </a:rPr>
              <a:t>- </a:t>
            </a:r>
            <a:r>
              <a:rPr lang="ru" sz="1200" dirty="0" smtClean="0">
                <a:solidFill>
                  <a:srgbClr val="FF0000"/>
                </a:solidFill>
                <a:latin typeface="Arial Black" pitchFamily="34" charset="0"/>
              </a:rPr>
              <a:t>предметные </a:t>
            </a:r>
            <a:r>
              <a:rPr lang="ru" sz="1200" dirty="0">
                <a:solidFill>
                  <a:srgbClr val="FF0000"/>
                </a:solidFill>
                <a:latin typeface="Arial Black" pitchFamily="34" charset="0"/>
              </a:rPr>
              <a:t>и надпредметные </a:t>
            </a:r>
            <a:r>
              <a:rPr lang="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модули и курсы</a:t>
            </a:r>
          </a:p>
          <a:p>
            <a:pPr marL="12700" indent="0" algn="just">
              <a:lnSpc>
                <a:spcPts val="1200"/>
              </a:lnSpc>
              <a:spcAft>
                <a:spcPts val="210"/>
              </a:spcAft>
            </a:pPr>
            <a:r>
              <a:rPr lang="ru" sz="1200" dirty="0">
                <a:solidFill>
                  <a:srgbClr val="C00000"/>
                </a:solidFill>
                <a:latin typeface="Arial Black" pitchFamily="34" charset="0"/>
              </a:rPr>
              <a:t>-  </a:t>
            </a:r>
            <a:r>
              <a:rPr lang="ru" sz="1200" dirty="0" smtClean="0">
                <a:solidFill>
                  <a:srgbClr val="FF0000"/>
                </a:solidFill>
                <a:latin typeface="Arial Black" pitchFamily="34" charset="0"/>
              </a:rPr>
              <a:t>интег</a:t>
            </a:r>
            <a:r>
              <a:rPr lang="ru" sz="1200" b="1" dirty="0" smtClean="0">
                <a:solidFill>
                  <a:srgbClr val="FF0000"/>
                </a:solidFill>
                <a:latin typeface="Arial Black" pitchFamily="34" charset="0"/>
              </a:rPr>
              <a:t>р</a:t>
            </a:r>
            <a:r>
              <a:rPr lang="ru" sz="1200" dirty="0" smtClean="0">
                <a:solidFill>
                  <a:srgbClr val="FF0000"/>
                </a:solidFill>
                <a:latin typeface="Arial Black" pitchFamily="34" charset="0"/>
              </a:rPr>
              <a:t>ированные</a:t>
            </a:r>
            <a:r>
              <a:rPr lang="ru" sz="12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" sz="1200" dirty="0">
                <a:latin typeface="Arial Black" pitchFamily="34" charset="0"/>
              </a:rPr>
              <a:t>модули и курсы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6406" y="5062069"/>
            <a:ext cx="2411190" cy="4847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>
            <a:noAutofit/>
          </a:bodyPr>
          <a:lstStyle/>
          <a:p>
            <a:pPr marR="12700" indent="0"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создании современной образовательной среды </a:t>
            </a:r>
            <a:endParaRPr lang="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0541" y="5507417"/>
            <a:ext cx="33326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ИБЦ</a:t>
            </a:r>
            <a:r>
              <a:rPr lang="ru-RU" sz="1200" dirty="0" smtClean="0">
                <a:latin typeface="Arial Black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студии</a:t>
            </a:r>
            <a:r>
              <a:rPr lang="ru-RU" sz="1200" dirty="0" smtClean="0"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 Black" pitchFamily="34" charset="0"/>
                <a:cs typeface="Arial" panose="020B0604020202020204" pitchFamily="34" charset="0"/>
              </a:rPr>
              <a:t>(фото, теле, звук</a:t>
            </a:r>
            <a:r>
              <a:rPr lang="ru-RU" sz="1200" dirty="0" smtClean="0">
                <a:latin typeface="Arial Black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-  лаборатории</a:t>
            </a:r>
            <a:r>
              <a:rPr lang="ru-RU" sz="1200" dirty="0" smtClean="0"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 Black" pitchFamily="34" charset="0"/>
                <a:cs typeface="Arial" panose="020B0604020202020204" pitchFamily="34" charset="0"/>
              </a:rPr>
              <a:t>и центры (исследовательские, 3D– моделирования, робототехники)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9327" y="2186116"/>
            <a:ext cx="3054447" cy="810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3050" y="3202264"/>
            <a:ext cx="3153029" cy="805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1530" y="4402027"/>
            <a:ext cx="3054447" cy="620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6275" y="5589630"/>
            <a:ext cx="3259875" cy="963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3410281" y="1434536"/>
            <a:ext cx="1166897" cy="4905663"/>
          </a:xfrm>
          <a:prstGeom prst="rightBrace">
            <a:avLst>
              <a:gd name="adj1" fmla="val 5173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316394" y="1519202"/>
            <a:ext cx="548639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Отработка современных технологий обучения (виртуальная и дополненная реальность)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386731" y="2882208"/>
            <a:ext cx="544419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Отработка инновационных моделей реализации предмета «Технология» (Модель ранней профориентации)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414865" y="4660763"/>
            <a:ext cx="544419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Отработка моделей профильного обучения («Инженерный класс», «Мед. класс», «</a:t>
            </a:r>
            <a:r>
              <a:rPr lang="ru-RU" b="1" dirty="0" err="1"/>
              <a:t>Пед</a:t>
            </a:r>
            <a:r>
              <a:rPr lang="ru-RU" b="1" dirty="0"/>
              <a:t>. Класс», «Агро. Класс» и </a:t>
            </a:r>
            <a:r>
              <a:rPr lang="ru-RU" b="1" dirty="0" err="1"/>
              <a:t>тд</a:t>
            </a:r>
            <a:r>
              <a:rPr lang="ru-RU" b="1" dirty="0"/>
              <a:t>.)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4060695" y="3167799"/>
            <a:ext cx="2644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cs typeface="Aharoni" pitchFamily="2" charset="-79"/>
              </a:rPr>
              <a:t>задачи</a:t>
            </a:r>
            <a:endParaRPr lang="ru-RU" sz="5400" b="1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9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746171" y="1314713"/>
            <a:ext cx="1617097" cy="129785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7-8 класс</a:t>
            </a:r>
          </a:p>
        </p:txBody>
      </p:sp>
      <p:sp>
        <p:nvSpPr>
          <p:cNvPr id="4" name="Овал 3"/>
          <p:cNvSpPr/>
          <p:nvPr/>
        </p:nvSpPr>
        <p:spPr>
          <a:xfrm>
            <a:off x="4789713" y="2897415"/>
            <a:ext cx="1644953" cy="113755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9-10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класс</a:t>
            </a:r>
          </a:p>
        </p:txBody>
      </p:sp>
      <p:sp>
        <p:nvSpPr>
          <p:cNvPr id="5" name="Овал 4"/>
          <p:cNvSpPr/>
          <p:nvPr/>
        </p:nvSpPr>
        <p:spPr>
          <a:xfrm>
            <a:off x="4818743" y="4709223"/>
            <a:ext cx="1544232" cy="114003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11 класс</a:t>
            </a:r>
          </a:p>
        </p:txBody>
      </p:sp>
      <p:cxnSp>
        <p:nvCxnSpPr>
          <p:cNvPr id="7" name="Прямая со стрелкой 6"/>
          <p:cNvCxnSpPr>
            <a:stCxn id="3" idx="6"/>
          </p:cNvCxnSpPr>
          <p:nvPr/>
        </p:nvCxnSpPr>
        <p:spPr>
          <a:xfrm flipV="1">
            <a:off x="6363268" y="1962562"/>
            <a:ext cx="885530" cy="108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392334" y="3487057"/>
            <a:ext cx="88688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371905" y="5332603"/>
            <a:ext cx="88688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7373257" y="1246049"/>
            <a:ext cx="4586515" cy="120032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1 этап. </a:t>
            </a:r>
            <a:r>
              <a:rPr lang="ru-RU" b="1" dirty="0"/>
              <a:t>От практики к изучению профессиональных  предметов (химия, биология, практика на приусадебном участке). </a:t>
            </a: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7387038" y="2751866"/>
            <a:ext cx="4558220" cy="18466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2 этап. </a:t>
            </a:r>
            <a:r>
              <a:rPr lang="ru-RU" sz="1400" dirty="0" err="1">
                <a:latin typeface="Arial Black" pitchFamily="34" charset="0"/>
              </a:rPr>
              <a:t>Профориентирование</a:t>
            </a:r>
            <a:r>
              <a:rPr lang="ru-RU" sz="1400" dirty="0">
                <a:latin typeface="Arial Black" pitchFamily="34" charset="0"/>
              </a:rPr>
              <a:t> по направлению агрохимия (лабораторный практикум) , сельскохозяйственные работы ( взаимодействие с районными КФХ и ИП ). Получение практических навыков на районных предприятиях и на базе школы. Поступление в </a:t>
            </a:r>
            <a:r>
              <a:rPr lang="ru-RU" sz="1400" dirty="0" err="1">
                <a:latin typeface="Arial Black" pitchFamily="34" charset="0"/>
              </a:rPr>
              <a:t>ССУЗы</a:t>
            </a:r>
            <a:r>
              <a:rPr lang="ru-RU" sz="1400" dirty="0">
                <a:latin typeface="Arial Black" pitchFamily="34" charset="0"/>
              </a:rPr>
              <a:t> после 9 класса по профилю. </a:t>
            </a:r>
          </a:p>
        </p:txBody>
      </p:sp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7402286" y="4805347"/>
            <a:ext cx="4441091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3 этап.</a:t>
            </a:r>
            <a:r>
              <a:rPr lang="ru-RU" sz="1400" b="1" dirty="0">
                <a:latin typeface="Arial Black" pitchFamily="34" charset="0"/>
              </a:rPr>
              <a:t> Заключительный. Возможность поступления в ВУЗы по целевым направлениям (химические, агрохимические, </a:t>
            </a:r>
            <a:r>
              <a:rPr lang="ru-RU" sz="1400" b="1" dirty="0" err="1">
                <a:latin typeface="Arial Black" pitchFamily="34" charset="0"/>
              </a:rPr>
              <a:t>сельско-хозяйственные</a:t>
            </a:r>
            <a:r>
              <a:rPr lang="ru-RU" sz="1400" b="1" dirty="0">
                <a:latin typeface="Arial Black" pitchFamily="34" charset="0"/>
              </a:rPr>
              <a:t> , агрономические и </a:t>
            </a:r>
            <a:r>
              <a:rPr lang="ru-RU" sz="1400" b="1" dirty="0" err="1">
                <a:latin typeface="Arial Black" pitchFamily="34" charset="0"/>
              </a:rPr>
              <a:t>тд</a:t>
            </a:r>
            <a:r>
              <a:rPr lang="ru-RU" sz="1400" b="1" dirty="0">
                <a:latin typeface="Arial Black" pitchFamily="34" charset="0"/>
              </a:rPr>
              <a:t>. Получение водительских удостоверений «тракториста». Получение практических навыков на районных предприятиях.</a:t>
            </a:r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62" y="136569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598291" y="239150"/>
            <a:ext cx="9921875" cy="774700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" b="1" dirty="0" smtClean="0">
                <a:solidFill>
                  <a:schemeClr val="tx1"/>
                </a:solidFill>
                <a:latin typeface="Arial"/>
              </a:rPr>
              <a:t>Муниципальный контур проекта «Современная школа»</a:t>
            </a:r>
            <a:endParaRPr kumimoji="0" lang="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1012875" y="1973942"/>
            <a:ext cx="3018524" cy="1016002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МБОУ «</a:t>
            </a:r>
            <a:r>
              <a:rPr lang="ru-RU" b="1" dirty="0" err="1" smtClean="0">
                <a:solidFill>
                  <a:schemeClr val="tx1"/>
                </a:solidFill>
                <a:latin typeface="Georgia" pitchFamily="18" charset="0"/>
              </a:rPr>
              <a:t>Костенская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 СОШ»</a:t>
            </a:r>
            <a:endParaRPr lang="ru-RU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0284" y="3570515"/>
            <a:ext cx="2119085" cy="9724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Гремяченская</a:t>
            </a:r>
            <a:r>
              <a:rPr lang="ru-RU" b="1" dirty="0" smtClean="0"/>
              <a:t> СОШ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73828" y="3563257"/>
            <a:ext cx="1857830" cy="10522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Устьевская</a:t>
            </a:r>
            <a:r>
              <a:rPr lang="ru-RU" b="1" dirty="0" smtClean="0"/>
              <a:t> СОШ</a:t>
            </a:r>
            <a:endParaRPr lang="ru-RU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1505242" y="3108961"/>
            <a:ext cx="450170" cy="337625"/>
          </a:xfrm>
          <a:prstGeom prst="straightConnector1">
            <a:avLst/>
          </a:prstGeom>
          <a:ln w="25400" cmpd="sng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954215" y="3080825"/>
            <a:ext cx="379828" cy="379827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6901" y="5024439"/>
            <a:ext cx="1672167" cy="8080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Выгнутая вверх стрелка 14"/>
          <p:cNvSpPr/>
          <p:nvPr/>
        </p:nvSpPr>
        <p:spPr>
          <a:xfrm rot="2176969" flipH="1" flipV="1">
            <a:off x="2300818" y="4362450"/>
            <a:ext cx="1204383" cy="4381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1269" name="Рисунок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857" y="3297507"/>
            <a:ext cx="1852083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Выгнутая вправо стрелка 16"/>
          <p:cNvSpPr/>
          <p:nvPr/>
        </p:nvSpPr>
        <p:spPr>
          <a:xfrm rot="10569322">
            <a:off x="1917700" y="2232026"/>
            <a:ext cx="668867" cy="10318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1271" name="Рисунок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6670" y="1671028"/>
            <a:ext cx="166581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Выгнутая вверх стрелка 19"/>
          <p:cNvSpPr/>
          <p:nvPr/>
        </p:nvSpPr>
        <p:spPr>
          <a:xfrm>
            <a:off x="4402667" y="1619250"/>
            <a:ext cx="1676400" cy="3698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832351" y="5529263"/>
            <a:ext cx="687916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TextBox 23"/>
          <p:cNvSpPr txBox="1">
            <a:spLocks noChangeArrowheads="1"/>
          </p:cNvSpPr>
          <p:nvPr/>
        </p:nvSpPr>
        <p:spPr bwMode="auto">
          <a:xfrm>
            <a:off x="5520267" y="5140325"/>
            <a:ext cx="280246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dirty="0">
                <a:latin typeface="Arial Black" pitchFamily="34" charset="0"/>
              </a:rPr>
              <a:t>Летние практические школы ( полевые работы, создание опытного участка совместно со школой и КФХ)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2855384" y="5822950"/>
            <a:ext cx="201083" cy="376238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6" name="TextBox 26"/>
          <p:cNvSpPr txBox="1">
            <a:spLocks noChangeArrowheads="1"/>
          </p:cNvSpPr>
          <p:nvPr/>
        </p:nvSpPr>
        <p:spPr bwMode="auto">
          <a:xfrm>
            <a:off x="649817" y="6240464"/>
            <a:ext cx="2802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cs typeface="Aharoni" pitchFamily="2" charset="-79"/>
              </a:rPr>
              <a:t>Семинары для учителей</a:t>
            </a:r>
          </a:p>
        </p:txBody>
      </p:sp>
      <p:pic>
        <p:nvPicPr>
          <p:cNvPr id="11277" name="Рисунок 2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5774" y="1420812"/>
            <a:ext cx="2151656" cy="120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Выгнутая вправо стрелка 28"/>
          <p:cNvSpPr/>
          <p:nvPr/>
        </p:nvSpPr>
        <p:spPr>
          <a:xfrm rot="20583390">
            <a:off x="8567356" y="1645751"/>
            <a:ext cx="582084" cy="11922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7922685" y="1420814"/>
            <a:ext cx="704849" cy="244475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0" name="TextBox 31"/>
          <p:cNvSpPr txBox="1">
            <a:spLocks noChangeArrowheads="1"/>
          </p:cNvSpPr>
          <p:nvPr/>
        </p:nvSpPr>
        <p:spPr bwMode="auto">
          <a:xfrm>
            <a:off x="8667751" y="1052514"/>
            <a:ext cx="28024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latin typeface="Arial Black" pitchFamily="34" charset="0"/>
              </a:rPr>
              <a:t>Поступление по целевым направлениям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H="1" flipV="1">
            <a:off x="2051051" y="1543051"/>
            <a:ext cx="579967" cy="276225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1521885" y="4217988"/>
            <a:ext cx="391583" cy="37465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3" name="TextBox 36"/>
          <p:cNvSpPr txBox="1">
            <a:spLocks noChangeArrowheads="1"/>
          </p:cNvSpPr>
          <p:nvPr/>
        </p:nvSpPr>
        <p:spPr bwMode="auto">
          <a:xfrm>
            <a:off x="0" y="4588585"/>
            <a:ext cx="280246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latin typeface="Arial Black" pitchFamily="34" charset="0"/>
                <a:cs typeface="Aharoni" pitchFamily="2" charset="-79"/>
              </a:rPr>
              <a:t>Организация агрохимических</a:t>
            </a:r>
          </a:p>
          <a:p>
            <a:pPr algn="ctr"/>
            <a:r>
              <a:rPr lang="ru-RU" altLang="ru-RU" sz="1400" b="1" dirty="0">
                <a:latin typeface="Arial Black" pitchFamily="34" charset="0"/>
                <a:cs typeface="Aharoni" pitchFamily="2" charset="-79"/>
              </a:rPr>
              <a:t>лабораторий</a:t>
            </a:r>
          </a:p>
        </p:txBody>
      </p:sp>
      <p:pic>
        <p:nvPicPr>
          <p:cNvPr id="11284" name="Рисунок 3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16035" y="2891985"/>
            <a:ext cx="2216151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Прямая со стрелкой 38"/>
          <p:cNvCxnSpPr/>
          <p:nvPr/>
        </p:nvCxnSpPr>
        <p:spPr>
          <a:xfrm>
            <a:off x="9645652" y="4029075"/>
            <a:ext cx="385233" cy="376238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6" name="TextBox 39"/>
          <p:cNvSpPr txBox="1">
            <a:spLocks noChangeArrowheads="1"/>
          </p:cNvSpPr>
          <p:nvPr/>
        </p:nvSpPr>
        <p:spPr bwMode="auto">
          <a:xfrm>
            <a:off x="9105933" y="4458897"/>
            <a:ext cx="280246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>
                <a:latin typeface="Arial Black" pitchFamily="34" charset="0"/>
              </a:rPr>
              <a:t>Совместные исследования с крупными районными предприятиями, выход на Всероссийский уровень</a:t>
            </a:r>
          </a:p>
        </p:txBody>
      </p:sp>
      <p:sp>
        <p:nvSpPr>
          <p:cNvPr id="11287" name="TextBox 43"/>
          <p:cNvSpPr txBox="1">
            <a:spLocks noChangeArrowheads="1"/>
          </p:cNvSpPr>
          <p:nvPr/>
        </p:nvSpPr>
        <p:spPr bwMode="auto">
          <a:xfrm>
            <a:off x="0" y="1139922"/>
            <a:ext cx="20150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latin typeface="Arial Black" pitchFamily="34" charset="0"/>
              </a:rPr>
              <a:t>Конференции районного, областного и Всероссийского уровня, олимпиады Всероссийского уровня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3490384" y="2973388"/>
            <a:ext cx="776816" cy="34290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9" name="TextBox 36"/>
          <p:cNvSpPr txBox="1">
            <a:spLocks noChangeArrowheads="1"/>
          </p:cNvSpPr>
          <p:nvPr/>
        </p:nvSpPr>
        <p:spPr bwMode="auto">
          <a:xfrm>
            <a:off x="4288367" y="2794000"/>
            <a:ext cx="29986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b="1" dirty="0">
                <a:latin typeface="Arial Black" pitchFamily="34" charset="0"/>
              </a:rPr>
              <a:t>Организация практики на КФК</a:t>
            </a:r>
          </a:p>
        </p:txBody>
      </p:sp>
      <p:sp>
        <p:nvSpPr>
          <p:cNvPr id="11290" name="TextBox 36"/>
          <p:cNvSpPr txBox="1">
            <a:spLocks noChangeArrowheads="1"/>
          </p:cNvSpPr>
          <p:nvPr/>
        </p:nvSpPr>
        <p:spPr bwMode="auto">
          <a:xfrm>
            <a:off x="4809263" y="3514286"/>
            <a:ext cx="28024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latin typeface="Arial Black" pitchFamily="34" charset="0"/>
              </a:rPr>
              <a:t>Организация опытного участка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490385" y="3808413"/>
            <a:ext cx="1178983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2" name="TextBox 36"/>
          <p:cNvSpPr txBox="1">
            <a:spLocks noChangeArrowheads="1"/>
          </p:cNvSpPr>
          <p:nvPr/>
        </p:nvSpPr>
        <p:spPr bwMode="auto">
          <a:xfrm>
            <a:off x="4669367" y="4238625"/>
            <a:ext cx="32533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latin typeface="Arial Black" pitchFamily="34" charset="0"/>
              </a:rPr>
              <a:t>Получение водительского</a:t>
            </a:r>
          </a:p>
          <a:p>
            <a:r>
              <a:rPr lang="ru-RU" altLang="ru-RU" sz="1400" b="1" dirty="0">
                <a:latin typeface="Arial Black" pitchFamily="34" charset="0"/>
              </a:rPr>
              <a:t>удостоверения «Тракториста»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3452284" y="3960813"/>
            <a:ext cx="1217083" cy="57150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746" y="85260"/>
            <a:ext cx="788121" cy="98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1753036" y="172606"/>
            <a:ext cx="8208163" cy="561962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2700"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реализации 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агрохимитеха</a:t>
            </a:r>
            <a:endParaRPr kumimoji="0" lang="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681" y="45921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1682" y="17861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" sz="28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школа</a:t>
            </a:r>
            <a:r>
              <a:rPr lang="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8" y="4573511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351362" y="1482471"/>
            <a:ext cx="854586" cy="5234608"/>
          </a:xfrm>
          <a:prstGeom prst="round2SameRect">
            <a:avLst>
              <a:gd name="adj1" fmla="val 43029"/>
              <a:gd name="adj2" fmla="val 50000"/>
            </a:avLst>
          </a:prstGeom>
          <a:solidFill>
            <a:srgbClr val="00B050">
              <a:alpha val="11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18034" y="1173485"/>
            <a:ext cx="4585252" cy="596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spcAft>
                <a:spcPts val="210"/>
              </a:spcAf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тверждение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Стандарта цифровой школы</a:t>
            </a:r>
            <a:endParaRPr lang="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8655" y="1856586"/>
            <a:ext cx="4585252" cy="906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680"/>
              </a:lnSpc>
              <a:spcBef>
                <a:spcPts val="3360"/>
              </a:spcBef>
              <a:spcAft>
                <a:spcPts val="2940"/>
              </a:spcAf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Утверждение Стандарта создания и функционирования, информационного наполнения сайтов и информационных систем ОО</a:t>
            </a:r>
            <a:endParaRPr lang="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2519" y="2831676"/>
            <a:ext cx="4585252" cy="965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704"/>
              </a:lnSpc>
              <a:spcBef>
                <a:spcPts val="2940"/>
              </a:spcBef>
              <a:spcAft>
                <a:spcPts val="2940"/>
              </a:spcAft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Включение вопросов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образования в образовательные программы подготовки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административно-управленческих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 педагогических кадров</a:t>
            </a:r>
            <a:endParaRPr lang="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1101" y="3880645"/>
            <a:ext cx="4585252" cy="498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704"/>
              </a:lnSpc>
              <a:spcBef>
                <a:spcPts val="2940"/>
              </a:spcBef>
              <a:spcAft>
                <a:spcPts val="2940"/>
              </a:spcAft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и функционирование единой информационной системы «Цифровая школа» </a:t>
            </a:r>
            <a:endParaRPr lang="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388799" y="1630345"/>
            <a:ext cx="675483" cy="4938861"/>
          </a:xfrm>
          <a:prstGeom prst="rightBrace">
            <a:avLst>
              <a:gd name="adj1" fmla="val 8333"/>
              <a:gd name="adj2" fmla="val 48122"/>
            </a:avLst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409766" y="842121"/>
            <a:ext cx="316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1287" y="1202039"/>
            <a:ext cx="552615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" b="1" dirty="0" smtClean="0">
                <a:solidFill>
                  <a:srgbClr val="C00000"/>
                </a:solidFill>
                <a:latin typeface="Arial"/>
              </a:rPr>
              <a:t>не </a:t>
            </a:r>
            <a:r>
              <a:rPr lang="ru" b="1" dirty="0">
                <a:solidFill>
                  <a:srgbClr val="C00000"/>
                </a:solidFill>
                <a:latin typeface="Arial"/>
              </a:rPr>
              <a:t>ниже 10 места в мире </a:t>
            </a:r>
            <a:r>
              <a:rPr lang="ru" dirty="0">
                <a:latin typeface="Arial"/>
              </a:rPr>
              <a:t>-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Российской Федерации в международном исследовании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(математическая, читательская и естественнонаучная грамотность);</a:t>
            </a:r>
          </a:p>
          <a:p>
            <a:pPr marL="285750" marR="50800" indent="-285750" algn="just">
              <a:buFont typeface="Wingdings" panose="05000000000000000000" pitchFamily="2" charset="2"/>
              <a:buChar char="Ø"/>
            </a:pPr>
            <a:r>
              <a:rPr lang="ru" b="1" dirty="0">
                <a:solidFill>
                  <a:srgbClr val="C00000"/>
                </a:solidFill>
                <a:latin typeface="Arial"/>
              </a:rPr>
              <a:t>376 тыс. новых мест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 в общеобразовательных организациях в субъектах Российской Федерации;</a:t>
            </a:r>
          </a:p>
          <a:p>
            <a:pPr marL="285750" marR="50800" indent="-285750" algn="just">
              <a:buFont typeface="Wingdings" panose="05000000000000000000" pitchFamily="2" charset="2"/>
              <a:buChar char="Ø"/>
            </a:pPr>
            <a:r>
              <a:rPr lang="ru" b="1" dirty="0" smtClean="0">
                <a:solidFill>
                  <a:srgbClr val="C00000"/>
                </a:solidFill>
                <a:latin typeface="Arial"/>
              </a:rPr>
              <a:t>в </a:t>
            </a:r>
            <a:r>
              <a:rPr lang="ru" b="1" dirty="0">
                <a:solidFill>
                  <a:srgbClr val="C00000"/>
                </a:solidFill>
                <a:latin typeface="Arial"/>
              </a:rPr>
              <a:t>10 тыс. общеобразовательных организаций</a:t>
            </a:r>
            <a:r>
              <a:rPr lang="ru" dirty="0">
                <a:solidFill>
                  <a:srgbClr val="C00000"/>
                </a:solidFill>
                <a:latin typeface="Arial"/>
              </a:rPr>
              <a:t>, 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расположенных в сельской местности и поселках городского типа, обновлена МТБ для центров коллективного пользования; технологического и </a:t>
            </a:r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гуманитарного образования;</a:t>
            </a:r>
          </a:p>
          <a:p>
            <a:pPr marL="285750" marR="50800" indent="-285750" algn="just">
              <a:buFont typeface="Wingdings" panose="05000000000000000000" pitchFamily="2" charset="2"/>
              <a:buChar char="Ø"/>
            </a:pPr>
            <a:r>
              <a:rPr lang="ru" b="1" dirty="0" smtClean="0">
                <a:solidFill>
                  <a:srgbClr val="C00000"/>
                </a:solidFill>
                <a:latin typeface="Arial"/>
              </a:rPr>
              <a:t>100 % обучающихся </a:t>
            </a:r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охвачено обновленными программами, позволяющими сформировать ключевые цифровые навыки, навыки в области финансовых, общекультурных, гибких компетенций, отвечающие вызовам современности.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8655" y="5128985"/>
            <a:ext cx="4585252" cy="654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680"/>
              </a:lnSpc>
              <a:spcBef>
                <a:spcPts val="3360"/>
              </a:spcBef>
              <a:spcAft>
                <a:spcPts val="2940"/>
              </a:spcAft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Интернет соединения в каждую ОО с минимальной скоростью соединения 10 Мбит/с</a:t>
            </a:r>
            <a:endParaRPr lang="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1101" y="4501395"/>
            <a:ext cx="4585252" cy="544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680"/>
              </a:lnSpc>
              <a:spcBef>
                <a:spcPts val="3360"/>
              </a:spcBef>
              <a:spcAft>
                <a:spcPts val="2940"/>
              </a:spcAft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системы развития онлайн образования</a:t>
            </a:r>
            <a:endParaRPr lang="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91101" y="5866383"/>
            <a:ext cx="4618948" cy="809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680"/>
              </a:lnSpc>
              <a:spcBef>
                <a:spcPts val="3360"/>
              </a:spcBef>
              <a:spcAft>
                <a:spcPts val="2940"/>
              </a:spcAft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Интегрирование в процесс преподавания отдельных предметов современных технологий, в том числе виртуальной и дополненной реальности</a:t>
            </a:r>
            <a:endParaRPr lang="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2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62" y="136569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1682" y="17861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-RU" sz="1800" b="1" dirty="0" smtClean="0">
                <a:solidFill>
                  <a:schemeClr val="tx1"/>
                </a:solidFill>
                <a:latin typeface="Arial"/>
              </a:rPr>
              <a:t>Р</a:t>
            </a:r>
            <a:r>
              <a:rPr lang="ru" sz="1800" b="1" dirty="0" smtClean="0">
                <a:solidFill>
                  <a:schemeClr val="tx1"/>
                </a:solidFill>
                <a:latin typeface="Arial"/>
              </a:rPr>
              <a:t>егиональный контур проекта «Цифровая школа» </a:t>
            </a:r>
            <a:endParaRPr lang="ru" sz="18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8" y="4573511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9168" y="3385155"/>
            <a:ext cx="1621536" cy="7680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8828" y="5771974"/>
            <a:ext cx="1658112" cy="7680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10682" y="4684540"/>
            <a:ext cx="1621536" cy="78263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004518" y="1261403"/>
            <a:ext cx="3882682" cy="4931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 algn="just">
              <a:lnSpc>
                <a:spcPts val="1320"/>
              </a:lnSpc>
            </a:pPr>
            <a:r>
              <a:rPr lang="ru" sz="1600" dirty="0" smtClean="0">
                <a:latin typeface="Times New Roman" pitchFamily="18" charset="0"/>
                <a:cs typeface="Times New Roman" pitchFamily="18" charset="0"/>
              </a:rPr>
              <a:t>-  технологическая    </a:t>
            </a:r>
            <a:r>
              <a:rPr lang="ru" sz="1600" dirty="0">
                <a:latin typeface="Times New Roman" pitchFamily="18" charset="0"/>
                <a:cs typeface="Times New Roman" pitchFamily="18" charset="0"/>
              </a:rPr>
              <a:t>поддержка</a:t>
            </a:r>
          </a:p>
          <a:p>
            <a:pPr marL="12700" marR="12700" indent="0" algn="just">
              <a:lnSpc>
                <a:spcPts val="1320"/>
              </a:lnSpc>
              <a:spcAft>
                <a:spcPts val="840"/>
              </a:spcAft>
            </a:pPr>
            <a:r>
              <a:rPr lang="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сетевой формы </a:t>
            </a:r>
            <a:r>
              <a:rPr lang="ru" sz="1600" dirty="0">
                <a:latin typeface="Times New Roman" pitchFamily="18" charset="0"/>
                <a:cs typeface="Times New Roman" pitchFamily="18" charset="0"/>
              </a:rPr>
              <a:t>реализации ООП </a:t>
            </a:r>
            <a:r>
              <a:rPr lang="ru" sz="1600" i="1" dirty="0">
                <a:latin typeface="Times New Roman" pitchFamily="18" charset="0"/>
                <a:cs typeface="Times New Roman" pitchFamily="18" charset="0"/>
              </a:rPr>
              <a:t>(школы с низкими результатами)</a:t>
            </a:r>
          </a:p>
          <a:p>
            <a:pPr marL="12700" marR="12700" indent="0" algn="just">
              <a:lnSpc>
                <a:spcPts val="1320"/>
              </a:lnSpc>
              <a:spcAft>
                <a:spcPts val="840"/>
              </a:spcAft>
            </a:pPr>
            <a:r>
              <a:rPr lang="ru" sz="1600" dirty="0" smtClean="0">
                <a:latin typeface="Times New Roman" pitchFamily="18" charset="0"/>
                <a:cs typeface="Times New Roman" pitchFamily="18" charset="0"/>
              </a:rPr>
              <a:t>- замещение </a:t>
            </a:r>
            <a:r>
              <a:rPr lang="ru" sz="1600" dirty="0">
                <a:latin typeface="Times New Roman" pitchFamily="18" charset="0"/>
                <a:cs typeface="Times New Roman" pitchFamily="18" charset="0"/>
              </a:rPr>
              <a:t>«скрытых» вакансий посредством </a:t>
            </a:r>
            <a:r>
              <a:rPr lang="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дистанционного обучения</a:t>
            </a:r>
          </a:p>
          <a:p>
            <a:pPr marL="12700" indent="0" algn="just">
              <a:lnSpc>
                <a:spcPts val="1320"/>
              </a:lnSpc>
            </a:pPr>
            <a:r>
              <a:rPr lang="ru" sz="1600" dirty="0" smtClean="0">
                <a:latin typeface="Times New Roman" pitchFamily="18" charset="0"/>
                <a:cs typeface="Times New Roman" pitchFamily="18" charset="0"/>
              </a:rPr>
              <a:t>-  расширение    </a:t>
            </a:r>
            <a:r>
              <a:rPr lang="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доступности дополнительного </a:t>
            </a:r>
            <a:r>
              <a:rPr lang="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для сельских детей </a:t>
            </a:r>
            <a:r>
              <a:rPr lang="ru" sz="1600" dirty="0">
                <a:latin typeface="Times New Roman" pitchFamily="18" charset="0"/>
                <a:cs typeface="Times New Roman" pitchFamily="18" charset="0"/>
              </a:rPr>
              <a:t>посредством дистанционного обучения</a:t>
            </a:r>
          </a:p>
          <a:p>
            <a:pPr marL="12700" marR="12700" indent="0" algn="just">
              <a:lnSpc>
                <a:spcPts val="1320"/>
              </a:lnSpc>
              <a:spcAft>
                <a:spcPts val="840"/>
              </a:spcAft>
            </a:pPr>
            <a:r>
              <a:rPr lang="ru" sz="1600" dirty="0" smtClean="0">
                <a:latin typeface="Times New Roman" pitchFamily="18" charset="0"/>
                <a:cs typeface="Times New Roman" pitchFamily="18" charset="0"/>
              </a:rPr>
              <a:t>- возможность </a:t>
            </a:r>
            <a:r>
              <a:rPr lang="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инновационной проработки </a:t>
            </a:r>
            <a:r>
              <a:rPr lang="ru" sz="1600" dirty="0">
                <a:latin typeface="Times New Roman" pitchFamily="18" charset="0"/>
                <a:cs typeface="Times New Roman" pitchFamily="18" charset="0"/>
              </a:rPr>
              <a:t>механизмов внедрения технологий </a:t>
            </a:r>
            <a:r>
              <a:rPr lang="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виртуальной и дополненной реальности...</a:t>
            </a:r>
          </a:p>
          <a:p>
            <a:pPr marL="12700" marR="12700" indent="0" algn="just">
              <a:lnSpc>
                <a:spcPts val="1296"/>
              </a:lnSpc>
              <a:spcAft>
                <a:spcPts val="840"/>
              </a:spcAft>
            </a:pPr>
            <a:r>
              <a:rPr lang="ru" sz="1600" dirty="0" smtClean="0">
                <a:latin typeface="Times New Roman" pitchFamily="18" charset="0"/>
                <a:cs typeface="Times New Roman" pitchFamily="18" charset="0"/>
              </a:rPr>
              <a:t>- доступ </a:t>
            </a:r>
            <a:r>
              <a:rPr lang="ru" sz="16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электронным системам оценки качества </a:t>
            </a:r>
            <a:r>
              <a:rPr lang="ru" sz="1600" dirty="0">
                <a:latin typeface="Times New Roman" pitchFamily="18" charset="0"/>
                <a:cs typeface="Times New Roman" pitchFamily="18" charset="0"/>
              </a:rPr>
              <a:t>для всех ОО</a:t>
            </a:r>
          </a:p>
          <a:p>
            <a:pPr marL="12700" indent="0" algn="just">
              <a:spcAft>
                <a:spcPts val="420"/>
              </a:spcAft>
            </a:pPr>
            <a:r>
              <a:rPr lang="ru" sz="1600" dirty="0" smtClean="0">
                <a:latin typeface="Times New Roman" pitchFamily="18" charset="0"/>
                <a:cs typeface="Times New Roman" pitchFamily="18" charset="0"/>
              </a:rPr>
              <a:t>- технологическое обеспечение </a:t>
            </a:r>
            <a:r>
              <a:rPr lang="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организационно-методического </a:t>
            </a:r>
            <a:r>
              <a:rPr lang="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сопровождения </a:t>
            </a:r>
            <a:r>
              <a:rPr lang="ru" sz="1600" dirty="0">
                <a:latin typeface="Times New Roman" pitchFamily="18" charset="0"/>
                <a:cs typeface="Times New Roman" pitchFamily="18" charset="0"/>
              </a:rPr>
              <a:t>ОО и педагогов (личные кабинеты, сообщества, система ПК, вебинары...)</a:t>
            </a:r>
          </a:p>
          <a:p>
            <a:pPr marL="12700" marR="12700" indent="0" algn="just">
              <a:lnSpc>
                <a:spcPts val="1320"/>
              </a:lnSpc>
            </a:pPr>
            <a:r>
              <a:rPr lang="ru" sz="1600" dirty="0" smtClean="0">
                <a:latin typeface="Times New Roman" pitchFamily="18" charset="0"/>
                <a:cs typeface="Times New Roman" pitchFamily="18" charset="0"/>
              </a:rPr>
              <a:t>- обеспечение </a:t>
            </a:r>
            <a:r>
              <a:rPr lang="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новых форматов управления</a:t>
            </a:r>
          </a:p>
        </p:txBody>
      </p:sp>
      <p:pic>
        <p:nvPicPr>
          <p:cNvPr id="1027" name="Picture 3" descr="D:\Документы\раб стол\новоселова\Августовкое совещание\2018\rom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4699" y="1637126"/>
            <a:ext cx="1388306" cy="983024"/>
          </a:xfrm>
          <a:prstGeom prst="round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31520" y="132236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  <a:t>НОВЫЕ УСЛОВИЯ</a:t>
            </a:r>
            <a:endParaRPr lang="ru-RU" b="1" u="sng" dirty="0">
              <a:solidFill>
                <a:srgbClr val="FF0000"/>
              </a:solidFill>
              <a:latin typeface="Arial Black" pitchFamily="34" charset="0"/>
              <a:ea typeface="Dotum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4713" y="869852"/>
            <a:ext cx="337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  <a:t>НОВЫЕ ВОЗМОЖНОСТИ </a:t>
            </a:r>
            <a:endParaRPr lang="ru-RU" b="1" u="sng" dirty="0">
              <a:solidFill>
                <a:srgbClr val="FF0000"/>
              </a:solidFill>
              <a:latin typeface="Arial Black" pitchFamily="34" charset="0"/>
              <a:ea typeface="Dotum" pitchFamily="34" charset="-127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9656" y="1688124"/>
            <a:ext cx="215235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50-100Мбит/с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3243" y="2515772"/>
            <a:ext cx="2225040" cy="635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 ВКС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41716" y="3458308"/>
            <a:ext cx="2126565" cy="787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 ИБЦ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7647" y="4428978"/>
            <a:ext cx="2112499" cy="787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IP-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телефония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44062" y="5568462"/>
            <a:ext cx="2194560" cy="787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Видеонаблюдение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277772" y="1856935"/>
            <a:ext cx="801858" cy="3840481"/>
          </a:xfrm>
          <a:prstGeom prst="rightArrow">
            <a:avLst>
              <a:gd name="adj1" fmla="val 1337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346917" y="2700997"/>
            <a:ext cx="272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Электронное и смешанное обучение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57113" y="4119490"/>
            <a:ext cx="272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Электронный документооборот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68836" y="5467643"/>
            <a:ext cx="272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Корпоративная сеть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57931" y="1195754"/>
            <a:ext cx="243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обучение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3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62" y="136569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1682" y="17861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1800" b="1" dirty="0" smtClean="0">
                <a:solidFill>
                  <a:schemeClr val="tx1"/>
                </a:solidFill>
                <a:latin typeface="Arial"/>
              </a:rPr>
              <a:t>Муниципальный контур проекта «Цифровая школа»</a:t>
            </a:r>
            <a:endParaRPr lang="ru" sz="18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8" y="4573511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04" t="16364" r="12122" b="6363"/>
          <a:stretch/>
        </p:blipFill>
        <p:spPr>
          <a:xfrm>
            <a:off x="2452255" y="1122217"/>
            <a:ext cx="7107381" cy="5699315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893259" y="4583530"/>
            <a:ext cx="2544523" cy="748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Хохольский лицей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13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410" y="1"/>
            <a:ext cx="875735" cy="109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1682" y="17861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</a:t>
            </a:r>
            <a:r>
              <a:rPr lang="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ребенка»</a:t>
            </a:r>
            <a:endParaRPr lang="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8" y="4573511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351362" y="1482471"/>
            <a:ext cx="854586" cy="5234608"/>
          </a:xfrm>
          <a:prstGeom prst="round2SameRect">
            <a:avLst>
              <a:gd name="adj1" fmla="val 43029"/>
              <a:gd name="adj2" fmla="val 50000"/>
            </a:avLst>
          </a:prstGeom>
          <a:solidFill>
            <a:srgbClr val="00B050">
              <a:alpha val="11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5992" y="1246172"/>
            <a:ext cx="5034161" cy="596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440"/>
              </a:lnSpc>
            </a:pPr>
            <a:r>
              <a:rPr lang="ru" sz="1400" b="1" dirty="0" smtClean="0">
                <a:latin typeface="Arial Black" pitchFamily="34" charset="0"/>
                <a:cs typeface="Times New Roman" pitchFamily="18" charset="0"/>
              </a:rPr>
              <a:t>Реализация образовательных программ основного общего и среднего общего образования в сетевой форме</a:t>
            </a:r>
            <a:endParaRPr lang="ru" sz="14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8451" y="1987615"/>
            <a:ext cx="5030176" cy="516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704"/>
              </a:lnSpc>
              <a:spcBef>
                <a:spcPts val="2940"/>
              </a:spcBef>
              <a:spcAft>
                <a:spcPts val="2940"/>
              </a:spcAft>
            </a:pPr>
            <a:r>
              <a:rPr lang="ru-RU" sz="1400" dirty="0" smtClean="0">
                <a:latin typeface="Arial Black" pitchFamily="34" charset="0"/>
              </a:rPr>
              <a:t>Создание сети центров цифрового образования «</a:t>
            </a:r>
            <a:r>
              <a:rPr lang="ru-RU" sz="1400" dirty="0" err="1" smtClean="0">
                <a:latin typeface="Arial Black" pitchFamily="34" charset="0"/>
              </a:rPr>
              <a:t>IT-cube</a:t>
            </a:r>
            <a:r>
              <a:rPr lang="ru-RU" sz="1400" dirty="0" smtClean="0">
                <a:latin typeface="Arial Black" pitchFamily="34" charset="0"/>
              </a:rPr>
              <a:t>»</a:t>
            </a:r>
            <a:endParaRPr lang="ru" sz="1400" b="1" dirty="0"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8897" y="2642690"/>
            <a:ext cx="5033797" cy="888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704"/>
              </a:lnSpc>
              <a:spcBef>
                <a:spcPts val="2940"/>
              </a:spcBef>
              <a:spcAft>
                <a:spcPts val="2940"/>
              </a:spcAft>
            </a:pPr>
            <a:r>
              <a:rPr lang="ru-RU" sz="1400" dirty="0" smtClean="0">
                <a:latin typeface="Arial Black" pitchFamily="34" charset="0"/>
              </a:rPr>
              <a:t>Реализация проекта ранней профессиональной ориентации учащихся 6-11 классов общеобразовательных организаций «Билет в будущее» </a:t>
            </a:r>
            <a:endParaRPr lang="ru" sz="1400" b="1" dirty="0"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782695" y="1672548"/>
            <a:ext cx="675483" cy="4938861"/>
          </a:xfrm>
          <a:prstGeom prst="rightBrace">
            <a:avLst>
              <a:gd name="adj1" fmla="val 8333"/>
              <a:gd name="adj2" fmla="val 48122"/>
            </a:avLst>
          </a:prstGeom>
          <a:ln w="3492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409766" y="842121"/>
            <a:ext cx="316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4787" y="1765301"/>
            <a:ext cx="5526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" dirty="0" smtClean="0">
                <a:solidFill>
                  <a:srgbClr val="FF0000"/>
                </a:solidFill>
                <a:latin typeface="Arial Black" pitchFamily="34" charset="0"/>
              </a:rPr>
              <a:t>80% детей </a:t>
            </a:r>
            <a:r>
              <a:rPr lang="ru" dirty="0" smtClean="0">
                <a:latin typeface="Arial Black" pitchFamily="34" charset="0"/>
              </a:rPr>
              <a:t>в возрасте от 5 до 18 лет охвачены дополнительным образованием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" b="1" dirty="0" smtClean="0">
              <a:latin typeface="Arial"/>
            </a:endParaRPr>
          </a:p>
          <a:p>
            <a:pPr marL="285750" indent="-285750" algn="just"/>
            <a:endParaRPr lang="ru" b="1" dirty="0" smtClean="0">
              <a:latin typeface="Arial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" b="1" dirty="0" smtClean="0">
                <a:latin typeface="Arial Black" pitchFamily="34" charset="0"/>
              </a:rPr>
              <a:t> 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225 детских технопарков «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Кванториум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» </a:t>
            </a:r>
            <a:r>
              <a:rPr lang="ru-RU" dirty="0" smtClean="0">
                <a:latin typeface="Arial Black" pitchFamily="34" charset="0"/>
              </a:rPr>
              <a:t>и 900 тыс. новых </a:t>
            </a:r>
            <a:r>
              <a:rPr lang="ru-RU" dirty="0" err="1" smtClean="0">
                <a:latin typeface="Arial Black" pitchFamily="34" charset="0"/>
              </a:rPr>
              <a:t>ученико-мест</a:t>
            </a:r>
            <a:r>
              <a:rPr lang="ru-RU" dirty="0" smtClean="0">
                <a:latin typeface="Arial Black" pitchFamily="34" charset="0"/>
              </a:rPr>
              <a:t> дополнительного образования</a:t>
            </a:r>
          </a:p>
          <a:p>
            <a:pPr marL="285750" indent="-285750" algn="just"/>
            <a:endParaRPr lang="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5080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во всех регионах</a:t>
            </a:r>
            <a:r>
              <a:rPr lang="ru-RU" b="1" dirty="0" smtClean="0">
                <a:latin typeface="Arial Black" pitchFamily="34" charset="0"/>
              </a:rPr>
              <a:t> функционируют региональные центры выявления и поддержки детей, проявивших выдающиеся способности.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2724" y="4614074"/>
            <a:ext cx="5019970" cy="512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680"/>
              </a:lnSpc>
              <a:spcBef>
                <a:spcPts val="3360"/>
              </a:spcBef>
              <a:spcAft>
                <a:spcPts val="2940"/>
              </a:spcAft>
            </a:pPr>
            <a:r>
              <a:rPr lang="ru-RU" sz="1400" dirty="0" smtClean="0">
                <a:latin typeface="Arial Black" pitchFamily="34" charset="0"/>
              </a:rPr>
              <a:t>Создание сети детских технопарков «</a:t>
            </a:r>
            <a:r>
              <a:rPr lang="ru-RU" sz="1400" dirty="0" err="1" smtClean="0">
                <a:latin typeface="Arial Black" pitchFamily="34" charset="0"/>
              </a:rPr>
              <a:t>Кванториум</a:t>
            </a:r>
            <a:r>
              <a:rPr lang="ru-RU" sz="1400" dirty="0" smtClean="0">
                <a:latin typeface="Arial Black" pitchFamily="34" charset="0"/>
              </a:rPr>
              <a:t>»</a:t>
            </a:r>
            <a:endParaRPr lang="ru" sz="1400" b="1" dirty="0"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3773" y="3741574"/>
            <a:ext cx="5032988" cy="699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680"/>
              </a:lnSpc>
              <a:spcBef>
                <a:spcPts val="3360"/>
              </a:spcBef>
              <a:spcAft>
                <a:spcPts val="2940"/>
              </a:spcAft>
            </a:pPr>
            <a:r>
              <a:rPr lang="ru-RU" sz="1400" dirty="0" smtClean="0">
                <a:latin typeface="Arial Black" pitchFamily="34" charset="0"/>
              </a:rPr>
              <a:t>Проведение открытых </a:t>
            </a:r>
            <a:r>
              <a:rPr lang="ru-RU" sz="1400" dirty="0" err="1" smtClean="0">
                <a:latin typeface="Arial Black" pitchFamily="34" charset="0"/>
              </a:rPr>
              <a:t>онлайн</a:t>
            </a:r>
            <a:r>
              <a:rPr lang="ru-RU" sz="1400" dirty="0" smtClean="0">
                <a:latin typeface="Arial Black" pitchFamily="34" charset="0"/>
              </a:rPr>
              <a:t> уроков «</a:t>
            </a:r>
            <a:r>
              <a:rPr lang="ru-RU" sz="1400" dirty="0" err="1" smtClean="0">
                <a:latin typeface="Arial Black" pitchFamily="34" charset="0"/>
              </a:rPr>
              <a:t>Проектория</a:t>
            </a:r>
            <a:r>
              <a:rPr lang="ru-RU" sz="1400" dirty="0" smtClean="0">
                <a:latin typeface="Arial Black" pitchFamily="34" charset="0"/>
              </a:rPr>
              <a:t>», направленных на раннюю профориентацию детей</a:t>
            </a:r>
            <a:endParaRPr lang="ru" sz="1400" b="1" dirty="0"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0518" y="5243364"/>
            <a:ext cx="5018108" cy="435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680"/>
              </a:lnSpc>
              <a:spcBef>
                <a:spcPts val="3360"/>
              </a:spcBef>
              <a:spcAft>
                <a:spcPts val="2940"/>
              </a:spcAft>
            </a:pPr>
            <a:r>
              <a:rPr lang="ru-RU" sz="1400" dirty="0" smtClean="0">
                <a:latin typeface="Arial Black" pitchFamily="34" charset="0"/>
              </a:rPr>
              <a:t>Работа детских общественных объединений </a:t>
            </a:r>
            <a:endParaRPr lang="ru" sz="1400" b="1" dirty="0"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8534" y="5824025"/>
            <a:ext cx="5034160" cy="844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680"/>
              </a:lnSpc>
              <a:spcBef>
                <a:spcPts val="3360"/>
              </a:spcBef>
              <a:spcAft>
                <a:spcPts val="2940"/>
              </a:spcAft>
            </a:pPr>
            <a:r>
              <a:rPr lang="ru-RU" sz="1200" dirty="0" smtClean="0">
                <a:latin typeface="Arial Black" pitchFamily="34" charset="0"/>
              </a:rPr>
              <a:t>Обеспечение доступности дополнительного образования обучающимся с инвалидностью и ОВЗ до уровня 70 % от общего числа детей указанной категории </a:t>
            </a:r>
            <a:endParaRPr lang="ru" sz="1200" b="1" dirty="0">
              <a:latin typeface="Arial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2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62" y="136569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31925" y="365125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Национальный проект в сфере образования</a:t>
            </a:r>
            <a:endParaRPr lang="ru" sz="18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37850" y="1434557"/>
            <a:ext cx="3315950" cy="18469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04028" y="1325215"/>
            <a:ext cx="5653363" cy="212034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2376"/>
              </a:lnSpc>
              <a:spcBef>
                <a:spcPts val="2730"/>
              </a:spcBef>
              <a:spcAft>
                <a:spcPts val="1470"/>
              </a:spcAft>
            </a:pPr>
            <a:r>
              <a:rPr lang="ru" sz="2000" b="1" dirty="0">
                <a:solidFill>
                  <a:srgbClr val="0070C0"/>
                </a:solidFill>
                <a:latin typeface="Arial"/>
              </a:rPr>
              <a:t>Указ Президента Российской Федерации №204 от 07.05.2018 года</a:t>
            </a:r>
          </a:p>
          <a:p>
            <a:pPr algn="ctr">
              <a:lnSpc>
                <a:spcPts val="2160"/>
              </a:lnSpc>
              <a:spcAft>
                <a:spcPts val="3570"/>
              </a:spcAft>
            </a:pPr>
            <a:r>
              <a:rPr lang="ru" sz="1700" b="1" dirty="0">
                <a:solidFill>
                  <a:prstClr val="black"/>
                </a:solidFill>
                <a:latin typeface="Arial"/>
              </a:rPr>
              <a:t>«О национальных целях и стратегических задачах развития Российской Федерации на период до 2024 года»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144911749"/>
              </p:ext>
            </p:extLst>
          </p:nvPr>
        </p:nvGraphicFramePr>
        <p:xfrm>
          <a:off x="1431926" y="3984320"/>
          <a:ext cx="9792666" cy="2747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3335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91563">
            <a:off x="3495376" y="1917857"/>
            <a:ext cx="4793487" cy="271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92561"/>
            <a:ext cx="2772770" cy="2731454"/>
          </a:xfrm>
          <a:prstGeom prst="rect">
            <a:avLst/>
          </a:prstGeom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362" y="1"/>
            <a:ext cx="77358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71682" y="17861"/>
            <a:ext cx="9921875" cy="774700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/>
            <a:r>
              <a:rPr lang="ru" sz="1800" b="1" dirty="0" smtClean="0">
                <a:solidFill>
                  <a:schemeClr val="tx1"/>
                </a:solidFill>
                <a:latin typeface="Arial"/>
              </a:rPr>
              <a:t>Региональный контур проекта «Успех каждого ребенка»</a:t>
            </a:r>
            <a:endParaRPr lang="ru" sz="1800" b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8" name="Picture 12" descr="https://sun1-6.userapi.com/c830109/v830109684/147adb/cmBQxBpSYS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2770" y="4863720"/>
            <a:ext cx="2716981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61646">
            <a:off x="6822197" y="4769273"/>
            <a:ext cx="2929230" cy="1819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469694" y="2207083"/>
            <a:ext cx="1972800" cy="197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451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80765"/>
            <a:ext cx="5708566" cy="11016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0187" y="2980532"/>
            <a:ext cx="3345215" cy="223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2439" y="4204858"/>
            <a:ext cx="3981267" cy="2653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3015" y="1036638"/>
            <a:ext cx="4257931" cy="283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362" y="1"/>
            <a:ext cx="77358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71682" y="17861"/>
            <a:ext cx="9921875" cy="774700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/>
            <a:r>
              <a:rPr lang="ru" sz="1800" b="1" dirty="0" smtClean="0">
                <a:solidFill>
                  <a:schemeClr val="tx1"/>
                </a:solidFill>
                <a:latin typeface="Arial"/>
              </a:rPr>
              <a:t>Региональный контур проекта «Успех каждого ребенка»</a:t>
            </a:r>
            <a:endParaRPr lang="ru" sz="1800" b="1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5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362" y="1"/>
            <a:ext cx="77358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1682" y="17861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1800" b="1" dirty="0" smtClean="0">
                <a:solidFill>
                  <a:schemeClr val="tx1"/>
                </a:solidFill>
                <a:latin typeface="Arial"/>
              </a:rPr>
              <a:t>Проект «Доступное дополнительно образование для детей Хохольского района»</a:t>
            </a:r>
            <a:endParaRPr lang="ru" sz="18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8" y="4573511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393" t="6892" r="1840"/>
          <a:stretch>
            <a:fillRect/>
          </a:stretch>
        </p:blipFill>
        <p:spPr bwMode="auto">
          <a:xfrm>
            <a:off x="723900" y="1104900"/>
            <a:ext cx="2616200" cy="240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3987800" y="1181100"/>
            <a:ext cx="3225800" cy="1092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Муниципальный опорный центр 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623300" y="1168400"/>
            <a:ext cx="2959100" cy="1155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Навигатор дополнительного образования </a:t>
            </a:r>
            <a:endParaRPr lang="ru-RU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7658100" y="1651000"/>
            <a:ext cx="660400" cy="4699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695700" y="2946400"/>
            <a:ext cx="728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ПОКАЗАТЕЛИ РЕАЛИЗАЦИИ  ПРИОРИТЕТНОГО ПРОЕКТА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155700" y="3525520"/>
          <a:ext cx="9982199" cy="2992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512"/>
                <a:gridCol w="1466135"/>
                <a:gridCol w="1372552"/>
              </a:tblGrid>
              <a:tr h="343593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27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67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 в возрасте  от 5  до 18, охваченных дополнительным образованием (в % о общего количества детей в регионе)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67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 в возрасте  от 5  до 18, охваченных дополнительным 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общеразвивающими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программами  технической и естественно – научной направленности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7,8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/>
                </a:tc>
              </a:tr>
              <a:tr h="85898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 в возрасте  от 5  до 18,охваченных дополнительным образованием в сельской местности (в % о общего количества детей в регионе)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36,6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38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213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62" y="136569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1682" y="17861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1800" b="1" dirty="0" smtClean="0">
                <a:solidFill>
                  <a:schemeClr val="tx1"/>
                </a:solidFill>
                <a:latin typeface="Arial"/>
              </a:rPr>
              <a:t>Национальный проект в сфере образования</a:t>
            </a:r>
            <a:endParaRPr lang="ru" sz="18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8" y="4573511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ручное управление 3"/>
          <p:cNvSpPr/>
          <p:nvPr/>
        </p:nvSpPr>
        <p:spPr>
          <a:xfrm>
            <a:off x="1342391" y="6129210"/>
            <a:ext cx="2569259" cy="545910"/>
          </a:xfrm>
          <a:prstGeom prst="flowChartManualOperation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обучающиеся</a:t>
            </a:r>
            <a:endParaRPr lang="ru-RU" dirty="0"/>
          </a:p>
        </p:txBody>
      </p:sp>
      <p:sp>
        <p:nvSpPr>
          <p:cNvPr id="13" name="Минус 12"/>
          <p:cNvSpPr/>
          <p:nvPr/>
        </p:nvSpPr>
        <p:spPr>
          <a:xfrm>
            <a:off x="1183963" y="6001883"/>
            <a:ext cx="2692089" cy="104633"/>
          </a:xfrm>
          <a:prstGeom prst="mathMinus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1487530" y="5835316"/>
            <a:ext cx="346012" cy="955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2332969" y="5807268"/>
            <a:ext cx="346012" cy="955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3204159" y="5833427"/>
            <a:ext cx="346012" cy="955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471682" y="5563345"/>
            <a:ext cx="2628000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1651896" y="5008071"/>
            <a:ext cx="2538484" cy="4399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Победители и призеры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946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471682" y="4822696"/>
            <a:ext cx="2628000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1660495" y="4269658"/>
            <a:ext cx="2538484" cy="4399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Победители и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призеры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465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518202" y="4107585"/>
            <a:ext cx="2628000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1660583" y="3519201"/>
            <a:ext cx="2538484" cy="4399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Победители и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призеры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136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577447" y="3304293"/>
            <a:ext cx="2628000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2222384" y="2660252"/>
            <a:ext cx="1091820" cy="5347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22384" y="1938176"/>
            <a:ext cx="1091820" cy="500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45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651896" y="2496111"/>
            <a:ext cx="2628000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69498" y="1983696"/>
            <a:ext cx="18265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andara" panose="020E0502030303020204" pitchFamily="34" charset="0"/>
              </a:rPr>
              <a:t>Международный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97079" y="2754411"/>
            <a:ext cx="1739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Всероссийский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3504895"/>
            <a:ext cx="14845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Региональный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977" y="4286369"/>
            <a:ext cx="1707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Муниципальный</a:t>
            </a:r>
            <a:endParaRPr lang="ru-RU" sz="16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5051132"/>
            <a:ext cx="12529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Уровень ОО</a:t>
            </a:r>
            <a:endParaRPr lang="ru-RU" sz="1600" b="1" dirty="0"/>
          </a:p>
        </p:txBody>
      </p:sp>
      <p:sp>
        <p:nvSpPr>
          <p:cNvPr id="35" name="Трапеция 34"/>
          <p:cNvSpPr/>
          <p:nvPr/>
        </p:nvSpPr>
        <p:spPr>
          <a:xfrm>
            <a:off x="5616368" y="6163508"/>
            <a:ext cx="2257691" cy="694492"/>
          </a:xfrm>
          <a:prstGeom prst="trapezoi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Индивидуальный маршрут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Стрелка вверх 35"/>
          <p:cNvSpPr/>
          <p:nvPr/>
        </p:nvSpPr>
        <p:spPr>
          <a:xfrm>
            <a:off x="6094412" y="1458211"/>
            <a:ext cx="1160060" cy="436930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4643927" y="3518963"/>
            <a:ext cx="549576" cy="10213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 cstate="print"/>
          <a:srcRect l="16406" t="39534" r="18548" b="34110"/>
          <a:stretch/>
        </p:blipFill>
        <p:spPr>
          <a:xfrm>
            <a:off x="5273882" y="2845459"/>
            <a:ext cx="3019173" cy="2162612"/>
          </a:xfrm>
          <a:prstGeom prst="rect">
            <a:avLst/>
          </a:prstGeom>
        </p:spPr>
      </p:pic>
      <p:sp>
        <p:nvSpPr>
          <p:cNvPr id="39" name="Выгнутая вправо стрелка 38"/>
          <p:cNvSpPr/>
          <p:nvPr/>
        </p:nvSpPr>
        <p:spPr>
          <a:xfrm>
            <a:off x="10246305" y="1105468"/>
            <a:ext cx="1572656" cy="5752531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514775" y="5190936"/>
            <a:ext cx="2447574" cy="7223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Педагоги ОО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514775" y="4101789"/>
            <a:ext cx="2369889" cy="6967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Муниципальный координатор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425259" y="2815461"/>
            <a:ext cx="2574291" cy="1042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 по работе с одаренными детьми «Репное»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37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425259" y="1662610"/>
            <a:ext cx="2589837" cy="7645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Артек, Сириус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388058" y="2776176"/>
            <a:ext cx="2574291" cy="1042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 по работе с одаренными детьми «Репное»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37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1471682" y="29096"/>
            <a:ext cx="9921875" cy="774700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/>
            <a:r>
              <a:rPr lang="ru" sz="1800" b="1" dirty="0" smtClean="0">
                <a:solidFill>
                  <a:schemeClr val="tx1"/>
                </a:solidFill>
                <a:latin typeface="Arial"/>
              </a:rPr>
              <a:t>Муниципальный контур </a:t>
            </a:r>
            <a:r>
              <a:rPr lang="ru" sz="1800" b="1" dirty="0">
                <a:solidFill>
                  <a:schemeClr val="tx1"/>
                </a:solidFill>
                <a:latin typeface="Arial"/>
              </a:rPr>
              <a:t>проекта «Успех каждого ребенка»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3" cstate="print"/>
          <a:srcRect l="16406" t="39534" r="18548" b="34110"/>
          <a:stretch/>
        </p:blipFill>
        <p:spPr>
          <a:xfrm>
            <a:off x="5273882" y="2856694"/>
            <a:ext cx="3237072" cy="2162612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9388058" y="2787411"/>
            <a:ext cx="2574291" cy="1042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 по работе с одаренными детьми «Репное»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37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8" name="Стрелка вправо 47"/>
          <p:cNvSpPr/>
          <p:nvPr/>
        </p:nvSpPr>
        <p:spPr>
          <a:xfrm rot="10800000">
            <a:off x="8759064" y="2710561"/>
            <a:ext cx="510615" cy="2579571"/>
          </a:xfrm>
          <a:prstGeom prst="rightArrow">
            <a:avLst>
              <a:gd name="adj1" fmla="val 3518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26210" y="1050860"/>
            <a:ext cx="4129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конкурсов, олимпиад, соревнований (система выявления)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2017-2018 годы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38128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681" y="45921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1682" y="17861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</a:t>
            </a:r>
            <a:r>
              <a:rPr lang="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«Современный родитель»</a:t>
            </a:r>
            <a:endParaRPr lang="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8" y="4573511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351362" y="1482471"/>
            <a:ext cx="854586" cy="5234608"/>
          </a:xfrm>
          <a:prstGeom prst="round2SameRect">
            <a:avLst>
              <a:gd name="adj1" fmla="val 43029"/>
              <a:gd name="adj2" fmla="val 50000"/>
            </a:avLst>
          </a:prstGeom>
          <a:solidFill>
            <a:srgbClr val="00B050">
              <a:alpha val="11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1101" y="1171785"/>
            <a:ext cx="4585252" cy="1312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lnSpc>
                <a:spcPts val="1440"/>
              </a:lnSpc>
              <a:spcAft>
                <a:spcPts val="1470"/>
              </a:spcAft>
            </a:pPr>
            <a:r>
              <a:rPr lang="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методических материалов для педагогических работников и родителей по вопросам прав детей, семейного права, экономики семьи, этики и психологии семейных и детско-родительских отношений, основам </a:t>
            </a:r>
            <a:r>
              <a:rPr lang="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</a:t>
            </a:r>
            <a:r>
              <a:rPr lang="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</a:t>
            </a:r>
            <a:r>
              <a:rPr lang="ru" sz="1400" b="1" dirty="0">
                <a:solidFill>
                  <a:srgbClr val="2627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8655" y="2594472"/>
            <a:ext cx="4585252" cy="906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85800" algn="just">
              <a:lnSpc>
                <a:spcPts val="1440"/>
              </a:lnSpc>
              <a:spcAft>
                <a:spcPts val="630"/>
              </a:spcAft>
            </a:pPr>
            <a:r>
              <a:rPr lang="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родительских клубов, как центров формирования и развития родительских компетенций, взаимодействия и поддержки, в том числе по вопросам ,    раннего    развития    детей    в    возрасте    до    трех лет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4822" y="5372667"/>
            <a:ext cx="4585252" cy="965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5880" indent="0" algn="just">
              <a:lnSpc>
                <a:spcPts val="1440"/>
              </a:lnSpc>
              <a:spcBef>
                <a:spcPts val="2100"/>
              </a:spcBef>
            </a:pPr>
            <a:r>
              <a:rPr lang="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комплекса обучающих модулей для родителей детей-инвалидов по вопросам здоровья, развития, коррекции, обучения и воспитания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1101" y="3880644"/>
            <a:ext cx="4572806" cy="1112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lnSpc>
                <a:spcPts val="1440"/>
              </a:lnSpc>
              <a:spcAft>
                <a:spcPts val="2100"/>
              </a:spcAft>
            </a:pPr>
            <a:r>
              <a:rPr lang="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консультативных центров методической, психолого-педагогической, медико-социальной, диагностической и консультативной помощи (включая службу ранней коррекционной помощи) образовательным организациям и родителям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388799" y="1630345"/>
            <a:ext cx="675483" cy="4938861"/>
          </a:xfrm>
          <a:prstGeom prst="rightBrace">
            <a:avLst>
              <a:gd name="adj1" fmla="val 8333"/>
              <a:gd name="adj2" fmla="val 48122"/>
            </a:avLst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409766" y="842121"/>
            <a:ext cx="316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522" y="2109739"/>
            <a:ext cx="5526156" cy="31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55880" indent="-285750" algn="ctr">
              <a:lnSpc>
                <a:spcPts val="1440"/>
              </a:lnSpc>
              <a:spcBef>
                <a:spcPts val="2100"/>
              </a:spcBef>
              <a:buFont typeface="Wingdings" panose="05000000000000000000" pitchFamily="2" charset="2"/>
              <a:buChar char="Ø"/>
            </a:pPr>
            <a:r>
              <a:rPr lang="ru" b="1" dirty="0" smtClean="0">
                <a:latin typeface="Arial"/>
              </a:rPr>
              <a:t> </a:t>
            </a:r>
            <a:endParaRPr lang="ru" b="1" dirty="0">
              <a:latin typeface="Arial"/>
            </a:endParaRPr>
          </a:p>
          <a:p>
            <a:pPr marL="285750" marR="12700" indent="-285750" algn="just">
              <a:lnSpc>
                <a:spcPts val="1920"/>
              </a:lnSpc>
              <a:spcAft>
                <a:spcPts val="1260"/>
              </a:spcAft>
              <a:buFont typeface="Wingdings" panose="05000000000000000000" pitchFamily="2" charset="2"/>
              <a:buChar char="Ø"/>
            </a:pPr>
            <a:r>
              <a:rPr lang="ru" b="1" dirty="0" smtClean="0">
                <a:solidFill>
                  <a:srgbClr val="C00000"/>
                </a:solidFill>
                <a:latin typeface="Arial"/>
              </a:rPr>
              <a:t>760 </a:t>
            </a:r>
            <a:r>
              <a:rPr lang="ru" b="1" dirty="0">
                <a:solidFill>
                  <a:srgbClr val="C00000"/>
                </a:solidFill>
                <a:latin typeface="Arial"/>
              </a:rPr>
              <a:t>консультационных центров </a:t>
            </a:r>
            <a:r>
              <a:rPr lang="ru" b="1" dirty="0">
                <a:latin typeface="Arial"/>
              </a:rPr>
              <a:t>методической, психолого-педагогической, диагностической и консультативной помощи родителям (по 9 центров в каждом субъекте Российской Федерации</a:t>
            </a:r>
            <a:r>
              <a:rPr lang="ru" b="1" dirty="0" smtClean="0">
                <a:latin typeface="Arial"/>
              </a:rPr>
              <a:t>);</a:t>
            </a:r>
          </a:p>
          <a:p>
            <a:pPr marR="12700" algn="just">
              <a:lnSpc>
                <a:spcPts val="1920"/>
              </a:lnSpc>
              <a:spcAft>
                <a:spcPts val="1260"/>
              </a:spcAft>
            </a:pPr>
            <a:endParaRPr lang="ru" b="1" dirty="0">
              <a:latin typeface="Arial"/>
            </a:endParaRPr>
          </a:p>
          <a:p>
            <a:pPr marL="285750" marR="50800" indent="-285750" algn="just">
              <a:buFont typeface="Wingdings" panose="05000000000000000000" pitchFamily="2" charset="2"/>
              <a:buChar char="Ø"/>
            </a:pPr>
            <a:r>
              <a:rPr lang="ru" b="1" dirty="0" smtClean="0">
                <a:solidFill>
                  <a:srgbClr val="C00000"/>
                </a:solidFill>
                <a:latin typeface="Arial"/>
              </a:rPr>
              <a:t>40 </a:t>
            </a:r>
            <a:r>
              <a:rPr lang="ru" b="1" dirty="0">
                <a:solidFill>
                  <a:srgbClr val="C00000"/>
                </a:solidFill>
                <a:latin typeface="Arial"/>
              </a:rPr>
              <a:t>% детей, </a:t>
            </a:r>
            <a:r>
              <a:rPr lang="ru" b="1" dirty="0">
                <a:latin typeface="Arial"/>
              </a:rPr>
              <a:t>родители которых вовлечены в учебно-воспитательную и организационную деятельность образовательных организаций.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06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62" y="136569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1682" y="17861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1800" b="1" dirty="0" smtClean="0">
                <a:solidFill>
                  <a:schemeClr val="tx1"/>
                </a:solidFill>
                <a:latin typeface="Arial"/>
              </a:rPr>
              <a:t>Муниципальный контур проекта «Современный родитель»</a:t>
            </a:r>
            <a:endParaRPr lang="ru" sz="18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8" y="4573511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633047" y="719666"/>
          <a:ext cx="11113476" cy="5526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Овал 11"/>
          <p:cNvSpPr/>
          <p:nvPr/>
        </p:nvSpPr>
        <p:spPr>
          <a:xfrm>
            <a:off x="4881489" y="2869809"/>
            <a:ext cx="2391508" cy="101287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 развития образования</a:t>
            </a:r>
            <a:endParaRPr lang="ru-RU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3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410" y="1"/>
            <a:ext cx="875735" cy="109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1682" y="17861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</a:t>
            </a:r>
            <a:r>
              <a:rPr lang="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будущего»</a:t>
            </a:r>
            <a:endParaRPr lang="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8" y="4573511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351362" y="1482471"/>
            <a:ext cx="854586" cy="5234608"/>
          </a:xfrm>
          <a:prstGeom prst="round2SameRect">
            <a:avLst>
              <a:gd name="adj1" fmla="val 43029"/>
              <a:gd name="adj2" fmla="val 50000"/>
            </a:avLst>
          </a:prstGeom>
          <a:solidFill>
            <a:srgbClr val="00B050">
              <a:alpha val="11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0647" y="1133629"/>
            <a:ext cx="5034161" cy="596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lnSpc>
                <a:spcPts val="1320"/>
              </a:lnSpc>
            </a:pPr>
            <a:r>
              <a:rPr lang="ru" sz="1400" b="1" dirty="0">
                <a:latin typeface="Arial" panose="020B0604020202020204" pitchFamily="34" charset="0"/>
                <a:cs typeface="Arial" panose="020B0604020202020204" pitchFamily="34" charset="0"/>
              </a:rPr>
              <a:t>Утверждение стандарта функционирования Центра непрерывного развития профессионального мастерства работников системы образования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4586" y="1838328"/>
            <a:ext cx="5018109" cy="68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lnSpc>
                <a:spcPts val="1320"/>
              </a:lnSpc>
              <a:spcAft>
                <a:spcPts val="1470"/>
              </a:spcAft>
            </a:pPr>
            <a:r>
              <a:rPr lang="ru" sz="1400" b="1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бесплатных дистанционных программ повышения квалификации педагогических и иных работников образовательных организаций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2640" y="2696710"/>
            <a:ext cx="5030176" cy="516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lnSpc>
                <a:spcPts val="1296"/>
              </a:lnSpc>
              <a:spcAft>
                <a:spcPts val="1890"/>
              </a:spcAft>
            </a:pPr>
            <a:r>
              <a:rPr lang="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Нормативное закрепление уровней профессионального роста учителей и руководителей образовательных организаций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8897" y="3377313"/>
            <a:ext cx="5033797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lnSpc>
                <a:spcPts val="1320"/>
              </a:lnSpc>
              <a:spcBef>
                <a:spcPts val="1890"/>
              </a:spcBef>
              <a:spcAft>
                <a:spcPts val="1470"/>
              </a:spcAft>
            </a:pPr>
            <a:r>
              <a:rPr lang="ru" sz="1400" b="1">
                <a:latin typeface="Arial" panose="020B0604020202020204" pitchFamily="34" charset="0"/>
                <a:cs typeface="Arial" panose="020B0604020202020204" pitchFamily="34" charset="0"/>
              </a:rPr>
              <a:t>Внедрение методики аттестации руководителей общеобразовательных организаций</a:t>
            </a:r>
            <a:endParaRPr lang="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782695" y="1672548"/>
            <a:ext cx="675483" cy="4938861"/>
          </a:xfrm>
          <a:prstGeom prst="rightBrace">
            <a:avLst>
              <a:gd name="adj1" fmla="val 8333"/>
              <a:gd name="adj2" fmla="val 48122"/>
            </a:avLst>
          </a:prstGeom>
          <a:ln w="3492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409766" y="842121"/>
            <a:ext cx="316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4787" y="1765301"/>
            <a:ext cx="5526156" cy="2972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" b="1" dirty="0">
                <a:solidFill>
                  <a:srgbClr val="C00000"/>
                </a:solidFill>
                <a:latin typeface="Arial"/>
              </a:rPr>
              <a:t>50 % учителей общеобразовательных организаций </a:t>
            </a:r>
            <a:r>
              <a:rPr lang="ru" b="1" dirty="0">
                <a:latin typeface="Arial"/>
              </a:rPr>
              <a:t>вовлечены в национальную систему профессионального роста педагогических работников</a:t>
            </a:r>
            <a:endParaRPr lang="ru" b="1" dirty="0" smtClean="0">
              <a:latin typeface="Arial"/>
            </a:endParaRPr>
          </a:p>
          <a:p>
            <a:pPr marL="285750" indent="-285750" algn="just"/>
            <a:endParaRPr lang="ru" b="1" dirty="0" smtClean="0">
              <a:latin typeface="Arial"/>
            </a:endParaRPr>
          </a:p>
          <a:p>
            <a:pPr marL="285750" indent="-285750" algn="just"/>
            <a:endParaRPr lang="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920"/>
              </a:lnSpc>
              <a:buFont typeface="Wingdings" panose="05000000000000000000" pitchFamily="2" charset="2"/>
              <a:buChar char="Ø"/>
            </a:pPr>
            <a:r>
              <a:rPr lang="ru" b="1" dirty="0">
                <a:solidFill>
                  <a:srgbClr val="C00000"/>
                </a:solidFill>
                <a:latin typeface="Arial"/>
              </a:rPr>
              <a:t>во всех регионах</a:t>
            </a:r>
          </a:p>
          <a:p>
            <a:pPr marL="165100" indent="0" algn="just">
              <a:lnSpc>
                <a:spcPts val="1920"/>
              </a:lnSpc>
            </a:pPr>
            <a:r>
              <a:rPr lang="ru" b="1" dirty="0">
                <a:latin typeface="Arial"/>
              </a:rPr>
              <a:t>функционируют центры непрерывного развития и аккредитационные центры профессионального мастерства для работников системы образования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8655" y="5089801"/>
            <a:ext cx="5004039" cy="736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spcBef>
                <a:spcPts val="1470"/>
              </a:spcBef>
              <a:spcAft>
                <a:spcPts val="420"/>
              </a:spcAft>
            </a:pPr>
            <a:r>
              <a:rPr lang="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конкурсов профессионального мастерства</a:t>
            </a:r>
          </a:p>
          <a:p>
            <a:pPr indent="0" algn="just"/>
            <a:r>
              <a:rPr lang="ru" sz="1400" b="1" dirty="0">
                <a:latin typeface="Arial" panose="020B0604020202020204" pitchFamily="34" charset="0"/>
                <a:cs typeface="Arial" panose="020B0604020202020204" pitchFamily="34" charset="0"/>
              </a:rPr>
              <a:t>педагогов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4586" y="4233980"/>
            <a:ext cx="5032988" cy="699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lnSpc>
                <a:spcPts val="1320"/>
              </a:lnSpc>
              <a:spcBef>
                <a:spcPts val="1470"/>
              </a:spcBef>
              <a:spcAft>
                <a:spcPts val="1470"/>
              </a:spcAft>
            </a:pPr>
            <a:r>
              <a:rPr lang="ru" sz="1400" b="1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привлечения в образовательные организации выпускников непедагогических образовательных организаций высшего образования</a:t>
            </a:r>
            <a:endParaRPr lang="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8534" y="5950861"/>
            <a:ext cx="5034160" cy="717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lnSpc>
                <a:spcPts val="1680"/>
              </a:lnSpc>
              <a:spcBef>
                <a:spcPts val="3360"/>
              </a:spcBef>
              <a:spcAft>
                <a:spcPts val="2940"/>
              </a:spcAft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внедрение модели единых оценочных требований и стандартов</a:t>
            </a:r>
            <a:endParaRPr lang="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5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Прямая со стрелкой 81"/>
          <p:cNvCxnSpPr/>
          <p:nvPr/>
        </p:nvCxnSpPr>
        <p:spPr>
          <a:xfrm>
            <a:off x="7104362" y="3963634"/>
            <a:ext cx="4632489" cy="9289"/>
          </a:xfrm>
          <a:prstGeom prst="straightConnector1">
            <a:avLst/>
          </a:prstGeom>
          <a:ln w="44450">
            <a:solidFill>
              <a:schemeClr val="accent6">
                <a:lumMod val="50000"/>
              </a:schemeClr>
            </a:solidFill>
            <a:prstDash val="dash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7146622" y="3790594"/>
            <a:ext cx="2629163" cy="0"/>
          </a:xfrm>
          <a:prstGeom prst="line">
            <a:avLst/>
          </a:prstGeom>
          <a:ln w="444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>
            <a:endCxn id="7" idx="3"/>
          </p:cNvCxnSpPr>
          <p:nvPr/>
        </p:nvCxnSpPr>
        <p:spPr>
          <a:xfrm flipV="1">
            <a:off x="8935443" y="1750707"/>
            <a:ext cx="0" cy="2166497"/>
          </a:xfrm>
          <a:prstGeom prst="straightConnector1">
            <a:avLst/>
          </a:prstGeom>
          <a:ln w="44450">
            <a:solidFill>
              <a:schemeClr val="accent6">
                <a:lumMod val="5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 flipH="1" flipV="1">
            <a:off x="10601484" y="1885672"/>
            <a:ext cx="1" cy="3406098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>
            <a:off x="8348634" y="2632790"/>
            <a:ext cx="3360081" cy="0"/>
          </a:xfrm>
          <a:prstGeom prst="straightConnector1">
            <a:avLst/>
          </a:prstGeom>
          <a:ln w="44450">
            <a:solidFill>
              <a:schemeClr val="accent6">
                <a:lumMod val="5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H="1" flipV="1">
            <a:off x="8385581" y="3078357"/>
            <a:ext cx="22880" cy="2081431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810333" y="188640"/>
            <a:ext cx="9697077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Система учительского роста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11510337" y="6028252"/>
            <a:ext cx="487680" cy="365125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35436" y="3249861"/>
            <a:ext cx="2144725" cy="7600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Black" pitchFamily="34" charset="0"/>
                <a:cs typeface="Arial" panose="020B0604020202020204" pitchFamily="34" charset="0"/>
              </a:rPr>
              <a:t>Учитель</a:t>
            </a:r>
            <a:endParaRPr lang="ru-RU" sz="1400" b="1" dirty="0"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54340" y="6200025"/>
            <a:ext cx="3253031" cy="468061"/>
          </a:xfrm>
          <a:prstGeom prst="rect">
            <a:avLst/>
          </a:prstGeom>
          <a:solidFill>
            <a:srgbClr val="E55515"/>
          </a:solidFill>
          <a:ln w="28575">
            <a:solidFill>
              <a:srgbClr val="E5551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дефицита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62036" y="4928948"/>
            <a:ext cx="3208019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Аттестационная комиссия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7479" y="1495887"/>
            <a:ext cx="1902636" cy="1610530"/>
          </a:xfrm>
          <a:prstGeom prst="rect">
            <a:avLst/>
          </a:prstGeom>
          <a:solidFill>
            <a:srgbClr val="F8CF7C"/>
          </a:solidFill>
          <a:ln>
            <a:solidFill>
              <a:srgbClr val="F8CF7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Общественная оценка,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включая </a:t>
            </a:r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мнения выпускников и родителей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7480" y="3213799"/>
            <a:ext cx="1902635" cy="804674"/>
          </a:xfrm>
          <a:prstGeom prst="rect">
            <a:avLst/>
          </a:prstGeom>
          <a:solidFill>
            <a:srgbClr val="F8CF7C"/>
          </a:solidFill>
          <a:ln>
            <a:solidFill>
              <a:srgbClr val="F8CF7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внутреннего мониторинга</a:t>
            </a:r>
            <a:endParaRPr lang="ru-RU" sz="1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7480" y="4137379"/>
            <a:ext cx="1902635" cy="576064"/>
          </a:xfrm>
          <a:prstGeom prst="rect">
            <a:avLst/>
          </a:prstGeom>
          <a:solidFill>
            <a:srgbClr val="F8CF7C"/>
          </a:solidFill>
          <a:ln>
            <a:solidFill>
              <a:srgbClr val="F8CF7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конкурсы</a:t>
            </a:r>
            <a:endParaRPr lang="ru-RU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11754178" y="1414321"/>
            <a:ext cx="6452" cy="4485731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7294229" y="4215472"/>
            <a:ext cx="0" cy="1642377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877063" y="5612948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Прямая со стрелкой 74"/>
          <p:cNvCxnSpPr/>
          <p:nvPr/>
        </p:nvCxnSpPr>
        <p:spPr>
          <a:xfrm flipV="1">
            <a:off x="6136448" y="4094327"/>
            <a:ext cx="0" cy="684593"/>
          </a:xfrm>
          <a:prstGeom prst="straightConnector1">
            <a:avLst/>
          </a:prstGeom>
          <a:ln w="44450">
            <a:solidFill>
              <a:schemeClr val="accent6">
                <a:lumMod val="5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V="1">
            <a:off x="7280162" y="5900050"/>
            <a:ext cx="1392804" cy="1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Стрелка вправо 71"/>
          <p:cNvSpPr/>
          <p:nvPr/>
        </p:nvSpPr>
        <p:spPr>
          <a:xfrm>
            <a:off x="2510115" y="1495887"/>
            <a:ext cx="731341" cy="3236858"/>
          </a:xfrm>
          <a:prstGeom prst="rightArrow">
            <a:avLst>
              <a:gd name="adj1" fmla="val 56230"/>
              <a:gd name="adj2" fmla="val 7852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967089" y="4278037"/>
            <a:ext cx="3235745" cy="1011415"/>
          </a:xfrm>
          <a:prstGeom prst="rect">
            <a:avLst/>
          </a:prstGeom>
          <a:solidFill>
            <a:srgbClr val="F8CF7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  по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предметным, методическим, психолого-педагогическим и коммуникативным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компетенциям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flipV="1">
            <a:off x="7455225" y="2472979"/>
            <a:ext cx="0" cy="3089445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endCxn id="48" idx="3"/>
          </p:cNvCxnSpPr>
          <p:nvPr/>
        </p:nvCxnSpPr>
        <p:spPr>
          <a:xfrm rot="10800000" flipV="1">
            <a:off x="10573362" y="5843779"/>
            <a:ext cx="1404275" cy="1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8032347" y="3826837"/>
            <a:ext cx="6591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КК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0235202" y="3812345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ВКК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295310" y="4449389"/>
            <a:ext cx="3168881" cy="307777"/>
          </a:xfrm>
          <a:prstGeom prst="rect">
            <a:avLst/>
          </a:prstGeom>
          <a:solidFill>
            <a:srgbClr val="FDEFD3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Горизонтальная карьера учителя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235201" y="2471863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ВКК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9182195" y="1734552"/>
            <a:ext cx="338554" cy="2063725"/>
          </a:xfrm>
          <a:prstGeom prst="rect">
            <a:avLst/>
          </a:prstGeom>
          <a:solidFill>
            <a:srgbClr val="FDEFD3"/>
          </a:solidFill>
        </p:spPr>
        <p:txBody>
          <a:bodyPr vert="vert270" wrap="square" tIns="36000" bIns="36000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Вертикальная карьера учителя</a:t>
            </a:r>
            <a:endParaRPr lang="ru-RU" sz="1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250352" y="2296570"/>
            <a:ext cx="3060979" cy="7920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  <a:cs typeface="Arial" panose="020B0604020202020204" pitchFamily="34" charset="0"/>
              </a:rPr>
              <a:t>Старший учитель</a:t>
            </a:r>
          </a:p>
          <a:p>
            <a:pPr algn="ctr"/>
            <a:r>
              <a:rPr lang="ru-RU" sz="1400" b="1" dirty="0" smtClean="0">
                <a:latin typeface="Arial Black" pitchFamily="34" charset="0"/>
                <a:cs typeface="Arial" panose="020B0604020202020204" pitchFamily="34" charset="0"/>
              </a:rPr>
              <a:t>(учитель методист)</a:t>
            </a:r>
            <a:endParaRPr lang="ru-RU" sz="1400" b="1" dirty="0"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450718" y="1024477"/>
            <a:ext cx="3309913" cy="8508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  <a:cs typeface="Arial" panose="020B0604020202020204" pitchFamily="34" charset="0"/>
              </a:rPr>
              <a:t>Ведущий учитель</a:t>
            </a:r>
          </a:p>
          <a:p>
            <a:pPr algn="ctr"/>
            <a:r>
              <a:rPr lang="ru-RU" sz="1400" b="1" dirty="0" smtClean="0">
                <a:latin typeface="Arial Black" pitchFamily="34" charset="0"/>
                <a:cs typeface="Arial" panose="020B0604020202020204" pitchFamily="34" charset="0"/>
              </a:rPr>
              <a:t>(учитель наставник)</a:t>
            </a:r>
            <a:endParaRPr lang="ru-RU" sz="1400" b="1" dirty="0"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79" name="Стрелка вниз 178"/>
          <p:cNvSpPr/>
          <p:nvPr/>
        </p:nvSpPr>
        <p:spPr>
          <a:xfrm rot="5400000">
            <a:off x="7488698" y="6269179"/>
            <a:ext cx="568604" cy="384043"/>
          </a:xfrm>
          <a:prstGeom prst="downArrow">
            <a:avLst/>
          </a:prstGeom>
          <a:solidFill>
            <a:srgbClr val="E9AE45"/>
          </a:solidFill>
          <a:ln>
            <a:solidFill>
              <a:srgbClr val="E9AE4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0" name="Стрелка вправо 179"/>
          <p:cNvSpPr/>
          <p:nvPr/>
        </p:nvSpPr>
        <p:spPr>
          <a:xfrm rot="5400000">
            <a:off x="9554542" y="4264320"/>
            <a:ext cx="190966" cy="3641509"/>
          </a:xfrm>
          <a:prstGeom prst="rightArrow">
            <a:avLst>
              <a:gd name="adj1" fmla="val 31552"/>
              <a:gd name="adj2" fmla="val 78520"/>
            </a:avLst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Стрелка вправо 180"/>
          <p:cNvSpPr/>
          <p:nvPr/>
        </p:nvSpPr>
        <p:spPr>
          <a:xfrm rot="16200000">
            <a:off x="9640368" y="3867889"/>
            <a:ext cx="248304" cy="3490117"/>
          </a:xfrm>
          <a:prstGeom prst="rightArrow">
            <a:avLst>
              <a:gd name="adj1" fmla="val 31552"/>
              <a:gd name="adj2" fmla="val 7852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3" name="Прямая соединительная линия 182"/>
          <p:cNvCxnSpPr/>
          <p:nvPr/>
        </p:nvCxnSpPr>
        <p:spPr>
          <a:xfrm rot="16200000" flipV="1">
            <a:off x="2532939" y="2997173"/>
            <a:ext cx="3108040" cy="1347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>
          <a:xfrm rot="16200000" flipV="1">
            <a:off x="3960950" y="3595190"/>
            <a:ext cx="1887334" cy="10016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852755" y="2850436"/>
            <a:ext cx="148790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нарастающим</a:t>
            </a:r>
          </a:p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функционалом</a:t>
            </a:r>
            <a:endParaRPr lang="ru-RU" sz="1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7" name="Прямая со стрелкой 186"/>
          <p:cNvCxnSpPr/>
          <p:nvPr/>
        </p:nvCxnSpPr>
        <p:spPr>
          <a:xfrm flipV="1">
            <a:off x="4080220" y="1449892"/>
            <a:ext cx="4314173" cy="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 стрелкой 187"/>
          <p:cNvCxnSpPr/>
          <p:nvPr/>
        </p:nvCxnSpPr>
        <p:spPr>
          <a:xfrm flipV="1">
            <a:off x="4899610" y="2656530"/>
            <a:ext cx="1392804" cy="1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902" y="196948"/>
            <a:ext cx="1083543" cy="129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Овал 50"/>
          <p:cNvSpPr/>
          <p:nvPr/>
        </p:nvSpPr>
        <p:spPr>
          <a:xfrm>
            <a:off x="407963" y="5472333"/>
            <a:ext cx="1631852" cy="105507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ИОМ</a:t>
            </a:r>
          </a:p>
          <a:p>
            <a:pPr algn="ctr"/>
            <a:r>
              <a:rPr lang="ru-RU" dirty="0" smtClean="0"/>
              <a:t>педагога</a:t>
            </a:r>
            <a:endParaRPr 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5065" y="5345723"/>
            <a:ext cx="4375052" cy="3798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Банк программ ПК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698653" y="5807613"/>
            <a:ext cx="4375052" cy="3798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Программа семинаров, конференций…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710376" y="6309361"/>
            <a:ext cx="4375052" cy="3798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Реестр </a:t>
            </a:r>
            <a:r>
              <a:rPr lang="ru-RU" b="1" dirty="0" err="1" smtClean="0">
                <a:solidFill>
                  <a:schemeClr val="tx1"/>
                </a:solidFill>
              </a:rPr>
              <a:t>профконкурсов</a:t>
            </a:r>
            <a:r>
              <a:rPr lang="ru-RU" b="1" dirty="0" smtClean="0">
                <a:solidFill>
                  <a:schemeClr val="tx1"/>
                </a:solidFill>
              </a:rPr>
              <a:t>……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6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410" y="1"/>
            <a:ext cx="875735" cy="109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1682" y="17861"/>
            <a:ext cx="9921875" cy="581635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12700" indent="0" algn="ctr"/>
            <a:r>
              <a:rPr lang="ru-RU" sz="2800" dirty="0"/>
              <a:t>Федеральные проекты в сфере профессионального образования</a:t>
            </a:r>
            <a:endParaRPr lang="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8" y="4573511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351362" y="1482471"/>
            <a:ext cx="854586" cy="5234608"/>
          </a:xfrm>
          <a:prstGeom prst="round2SameRect">
            <a:avLst>
              <a:gd name="adj1" fmla="val 43029"/>
              <a:gd name="adj2" fmla="val 50000"/>
            </a:avLst>
          </a:prstGeom>
          <a:solidFill>
            <a:srgbClr val="00B050">
              <a:alpha val="11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8534" y="1007022"/>
            <a:ext cx="5034161" cy="475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12700" indent="0" algn="just">
              <a:lnSpc>
                <a:spcPts val="1272"/>
              </a:lnSpc>
              <a:spcAft>
                <a:spcPts val="630"/>
              </a:spcAft>
            </a:pPr>
            <a:r>
              <a:rPr lang="ru" sz="1200" b="1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и утверждение с участием работодателей целевой модели развития региональной системы СПО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2724" y="1591233"/>
            <a:ext cx="5018109" cy="529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lnSpc>
                <a:spcPts val="144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инфраструктуры и обновление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материальнотехнической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базы для сдачи демонстрационного экзамена</a:t>
            </a:r>
            <a:endParaRPr lang="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8655" y="2190470"/>
            <a:ext cx="5030176" cy="5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704"/>
              </a:lnSpc>
              <a:spcBef>
                <a:spcPts val="2940"/>
              </a:spcBef>
              <a:spcAft>
                <a:spcPts val="294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Создание центров опережающей профессиональной подготовки и популяризации рабочих профессий с учетом утвержденных стандартов (целевых моделей)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endParaRPr lang="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7036" y="2832267"/>
            <a:ext cx="5033797" cy="503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lnSpc>
                <a:spcPts val="1704"/>
              </a:lnSpc>
              <a:spcBef>
                <a:spcPts val="2940"/>
              </a:spcBef>
              <a:spcAft>
                <a:spcPts val="294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Обновление требований к профессиональным образовательным программам по перечню ТОП-50</a:t>
            </a:r>
            <a:endParaRPr lang="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782695" y="1098703"/>
            <a:ext cx="566280" cy="3159398"/>
          </a:xfrm>
          <a:prstGeom prst="rightBrace">
            <a:avLst>
              <a:gd name="adj1" fmla="val 112539"/>
              <a:gd name="adj2" fmla="val 48122"/>
            </a:avLst>
          </a:prstGeom>
          <a:ln w="3492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409766" y="842121"/>
            <a:ext cx="316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5957" y="1173571"/>
            <a:ext cx="5526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Создано не менее 100 центров опережающей профессиональной подготовки и 5000 лабораторий</a:t>
            </a:r>
            <a:r>
              <a:rPr lang="ru-RU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Не менее 50% ПОО проводят ГИА в форме </a:t>
            </a:r>
            <a:r>
              <a:rPr lang="ru-RU" dirty="0" err="1"/>
              <a:t>демоэкзамена</a:t>
            </a:r>
            <a:r>
              <a:rPr lang="ru-RU" dirty="0"/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Не менее 15 тыс. преподавателей (мастеров производственного обучения), 30 тыс. экспертов прошли обучение для проведения </a:t>
            </a:r>
            <a:r>
              <a:rPr lang="ru-RU" dirty="0" err="1"/>
              <a:t>демоэкзамена</a:t>
            </a:r>
            <a:r>
              <a:rPr lang="ru-RU" dirty="0"/>
              <a:t>;</a:t>
            </a:r>
            <a:endParaRPr lang="ru" b="1" dirty="0" smtClean="0">
              <a:latin typeface="Arial"/>
            </a:endParaRPr>
          </a:p>
          <a:p>
            <a:pPr marL="285750" indent="-285750" algn="just"/>
            <a:endParaRPr lang="ru" b="1" dirty="0" smtClean="0">
              <a:latin typeface="Arial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5742" y="3929507"/>
            <a:ext cx="5019970" cy="612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lnSpc>
                <a:spcPts val="1680"/>
              </a:lnSpc>
              <a:spcBef>
                <a:spcPts val="3360"/>
              </a:spcBef>
              <a:spcAft>
                <a:spcPts val="294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Мирового и Европейского чемпионатов по профессиональному мастерству по стандартам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 2019 г., 2022 г</a:t>
            </a:r>
            <a:r>
              <a:rPr lang="ru-RU" sz="1400" dirty="0"/>
              <a:t>.</a:t>
            </a:r>
            <a:endParaRPr lang="ru" sz="1400" b="1" dirty="0"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2724" y="3389293"/>
            <a:ext cx="5032988" cy="441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lnSpc>
                <a:spcPts val="1680"/>
              </a:lnSpc>
              <a:spcBef>
                <a:spcPts val="3360"/>
              </a:spcBef>
              <a:spcAft>
                <a:spcPts val="294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преподавателей и мастеров производственного обучения </a:t>
            </a:r>
            <a:endParaRPr lang="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4178" y="4765709"/>
            <a:ext cx="5018108" cy="708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lnSpc>
                <a:spcPts val="1680"/>
              </a:lnSpc>
              <a:spcBef>
                <a:spcPts val="3360"/>
              </a:spcBef>
              <a:spcAft>
                <a:spcPts val="294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Утверждение стандарта создания и функционирования центров опережающего дополнительного профессионального образования на базе действующей сети образовательных организаций</a:t>
            </a:r>
            <a:endParaRPr lang="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4178" y="5539161"/>
            <a:ext cx="5034160" cy="5568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lnSpc>
                <a:spcPts val="1680"/>
              </a:lnSpc>
              <a:spcBef>
                <a:spcPts val="3360"/>
              </a:spcBef>
              <a:spcAft>
                <a:spcPts val="294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внедрение модульных образовательных программ дополнительного профессионального образования, 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по направлениям цифровой экономики </a:t>
            </a:r>
            <a:endParaRPr lang="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24027" y="674259"/>
            <a:ext cx="3334512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indent="0"/>
            <a:r>
              <a:rPr lang="ru" sz="1700" b="1" dirty="0">
                <a:solidFill>
                  <a:srgbClr val="C00000"/>
                </a:solidFill>
                <a:latin typeface="Arial"/>
              </a:rPr>
              <a:t>«Молодые профессионалы»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387411" y="4543399"/>
            <a:ext cx="4090416" cy="2560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700" b="1" dirty="0">
                <a:solidFill>
                  <a:srgbClr val="C00000"/>
                </a:solidFill>
                <a:latin typeface="Arial"/>
              </a:rPr>
              <a:t>«Новые возможности для каждого»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44178" y="6162965"/>
            <a:ext cx="5034160" cy="5568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lnSpc>
                <a:spcPts val="1680"/>
              </a:lnSpc>
              <a:spcBef>
                <a:spcPts val="3360"/>
              </a:spcBef>
              <a:spcAft>
                <a:spcPts val="294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Создание информационного портала о деятельности ЦОДПО и единого национального реестра профессиональных конкурсов </a:t>
            </a:r>
            <a:endParaRPr lang="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6191717" y="4832175"/>
            <a:ext cx="426998" cy="1988879"/>
          </a:xfrm>
          <a:prstGeom prst="rightBrace">
            <a:avLst>
              <a:gd name="adj1" fmla="val 112539"/>
              <a:gd name="adj2" fmla="val 48122"/>
            </a:avLst>
          </a:prstGeom>
          <a:ln w="3492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618715" y="5068795"/>
            <a:ext cx="5526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Создано не менее 250 центров опережающего дополнительного профессионального образования взрослых к 2024 году 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Доля работающих граждан в возрасте старше 25лет, прошедших обучение, составляет не менее 40% к 2024 году</a:t>
            </a:r>
          </a:p>
        </p:txBody>
      </p:sp>
    </p:spTree>
    <p:extLst>
      <p:ext uri="{BB962C8B-B14F-4D97-AF65-F5344CB8AC3E}">
        <p14:creationId xmlns:p14="http://schemas.microsoft.com/office/powerpoint/2010/main" xmlns="" val="196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681" y="45921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1682" y="17861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</a:t>
            </a:r>
            <a:r>
              <a:rPr lang="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активность»</a:t>
            </a:r>
            <a:endParaRPr lang="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8" y="4573511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351362" y="1482471"/>
            <a:ext cx="854586" cy="5234608"/>
          </a:xfrm>
          <a:prstGeom prst="round2SameRect">
            <a:avLst>
              <a:gd name="adj1" fmla="val 43029"/>
              <a:gd name="adj2" fmla="val 50000"/>
            </a:avLst>
          </a:prstGeom>
          <a:solidFill>
            <a:srgbClr val="00B050">
              <a:alpha val="11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1100" y="1171785"/>
            <a:ext cx="4892247" cy="746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ctr">
              <a:lnSpc>
                <a:spcPts val="1440"/>
              </a:lnSpc>
              <a:spcAft>
                <a:spcPts val="1470"/>
              </a:spcAft>
            </a:pPr>
            <a:r>
              <a:rPr lang="ru-RU" sz="1400" dirty="0">
                <a:latin typeface="Arial Black" pitchFamily="34" charset="0"/>
                <a:cs typeface="Arial" panose="020B0604020202020204" pitchFamily="34" charset="0"/>
              </a:rPr>
              <a:t>Актуализация действующей нормативно-правовой базы</a:t>
            </a:r>
            <a:endParaRPr lang="ru" sz="1400" b="1" dirty="0"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8411" y="1973255"/>
            <a:ext cx="4889003" cy="73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85800" algn="ctr">
              <a:lnSpc>
                <a:spcPts val="1440"/>
              </a:lnSpc>
              <a:spcAft>
                <a:spcPts val="630"/>
              </a:spcAft>
            </a:pPr>
            <a:r>
              <a:rPr lang="ru-RU" sz="1400" dirty="0">
                <a:latin typeface="Arial Black" pitchFamily="34" charset="0"/>
                <a:cs typeface="Arial" panose="020B0604020202020204" pitchFamily="34" charset="0"/>
              </a:rPr>
              <a:t>Разработка целевой модели развития наставничества</a:t>
            </a:r>
            <a:endParaRPr lang="ru" sz="1400" b="1" dirty="0"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3628" y="3615396"/>
            <a:ext cx="4900058" cy="944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5880" indent="0" algn="ctr">
              <a:lnSpc>
                <a:spcPts val="1440"/>
              </a:lnSpc>
              <a:spcBef>
                <a:spcPts val="2100"/>
              </a:spcBef>
            </a:pPr>
            <a:r>
              <a:rPr lang="ru-RU" sz="1400" dirty="0">
                <a:latin typeface="Arial Black" pitchFamily="34" charset="0"/>
                <a:cs typeface="Arial" panose="020B0604020202020204" pitchFamily="34" charset="0"/>
              </a:rPr>
              <a:t>Разработка стандарта (целевой модели) функционирования объединений полезного действия по популяризации здорового образа жизни на базе образовательных организаций</a:t>
            </a:r>
            <a:endParaRPr lang="ru" sz="1400" b="1" dirty="0"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8655" y="2797760"/>
            <a:ext cx="4932828" cy="726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440"/>
              </a:lnSpc>
              <a:spcAft>
                <a:spcPts val="2100"/>
              </a:spcAft>
            </a:pPr>
            <a:r>
              <a:rPr lang="ru-RU" sz="1400" dirty="0">
                <a:latin typeface="Arial Black" pitchFamily="34" charset="0"/>
                <a:cs typeface="Arial" panose="020B0604020202020204" pitchFamily="34" charset="0"/>
              </a:rPr>
              <a:t>Разработка стандарта (целевой модели) функционирования отрядов поддержки добровольчества в образовательных организациях</a:t>
            </a:r>
            <a:endParaRPr lang="ru" sz="1400" b="1" dirty="0"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740492" y="1658481"/>
            <a:ext cx="675483" cy="4938861"/>
          </a:xfrm>
          <a:prstGeom prst="rightBrace">
            <a:avLst>
              <a:gd name="adj1" fmla="val 114546"/>
              <a:gd name="adj2" fmla="val 45558"/>
            </a:avLst>
          </a:prstGeom>
          <a:ln w="539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409766" y="1193813"/>
            <a:ext cx="316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7660" y="3277773"/>
            <a:ext cx="5526156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12700" indent="-285750" algn="just">
              <a:lnSpc>
                <a:spcPts val="1920"/>
              </a:lnSpc>
              <a:spcAft>
                <a:spcPts val="126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Более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60 % образовательных организаций </a:t>
            </a:r>
            <a:r>
              <a:rPr lang="ru-RU" dirty="0">
                <a:latin typeface="Arial Black" panose="020B0A04020102020204" pitchFamily="34" charset="0"/>
              </a:rPr>
              <a:t>охвачены деятельностью добровольческих объединений (сообществ)</a:t>
            </a:r>
            <a:endParaRPr lang="ru" b="1" dirty="0">
              <a:latin typeface="Arial Black" panose="020B0A040201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6397" y="4630739"/>
            <a:ext cx="4869154" cy="887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5880" indent="0" algn="ctr">
              <a:lnSpc>
                <a:spcPts val="1440"/>
              </a:lnSpc>
              <a:spcBef>
                <a:spcPts val="2100"/>
              </a:spcBef>
            </a:pPr>
            <a:r>
              <a:rPr lang="ru-RU" sz="1200" dirty="0">
                <a:latin typeface="Arial Black" pitchFamily="34" charset="0"/>
              </a:rPr>
              <a:t>Создание единой информационной платформы коммуникационного и содержательного взаимодействия для отрядов и полезного действия по популяризации здорового образа жизни в образовательных организациях</a:t>
            </a:r>
            <a:endParaRPr lang="ru" sz="1200" b="1" dirty="0"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8261" y="5631865"/>
            <a:ext cx="4897289" cy="923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5880" indent="0" algn="ctr">
              <a:lnSpc>
                <a:spcPts val="1440"/>
              </a:lnSpc>
              <a:spcBef>
                <a:spcPts val="2100"/>
              </a:spcBef>
            </a:pPr>
            <a:r>
              <a:rPr lang="ru-RU" sz="1400" dirty="0">
                <a:latin typeface="Arial Black" pitchFamily="34" charset="0"/>
              </a:rPr>
              <a:t>Разработка образовательных программ подготовки (переподготовки) специалистов по работе в сфере добровольчества и технологиям работы с волонтерами в ОО</a:t>
            </a:r>
            <a:endParaRPr lang="ru" sz="1400" b="1" dirty="0">
              <a:latin typeface="Arial Black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3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62" y="136569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31925" y="365125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Задачи в сфере образования </a:t>
            </a:r>
            <a:endParaRPr lang="ru" sz="18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433606593"/>
              </p:ext>
            </p:extLst>
          </p:nvPr>
        </p:nvGraphicFramePr>
        <p:xfrm>
          <a:off x="614915" y="1532098"/>
          <a:ext cx="10738885" cy="5186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7623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681" y="45921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1682" y="182879"/>
            <a:ext cx="9921875" cy="609681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контур «Социальная активность» </a:t>
            </a:r>
            <a:endParaRPr lang="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8" y="4573511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1686" y="1491175"/>
            <a:ext cx="2940148" cy="1561514"/>
          </a:xfrm>
          <a:prstGeom prst="roundRect">
            <a:avLst/>
          </a:prstGeom>
          <a:solidFill>
            <a:srgbClr val="66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18 волонтерских объединений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65272" y="3542714"/>
            <a:ext cx="2940148" cy="1561514"/>
          </a:xfrm>
          <a:prstGeom prst="roundRect">
            <a:avLst/>
          </a:prstGeom>
          <a:solidFill>
            <a:srgbClr val="66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271 волонтер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3206" y="1559170"/>
            <a:ext cx="3870960" cy="3870960"/>
          </a:xfrm>
          <a:prstGeom prst="roundRect">
            <a:avLst/>
          </a:prstGeom>
          <a:solidFill>
            <a:srgbClr val="66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Патриотическое </a:t>
            </a:r>
          </a:p>
          <a:p>
            <a:pPr algn="ctr">
              <a:lnSpc>
                <a:spcPct val="20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Здоровый образ жизни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Благоустройство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Профилактика ДТП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Организация досуга</a:t>
            </a:r>
          </a:p>
          <a:p>
            <a:pPr algn="ctr">
              <a:buFont typeface="Wingdings" pitchFamily="2" charset="2"/>
              <a:buChar char="Ø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1139" y="1645920"/>
            <a:ext cx="229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НАПРАВЛЕНИЯ 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2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681" y="45921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1682" y="17861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-RU" sz="2800" dirty="0"/>
              <a:t>Проект «Создание единого образовательного пространства»</a:t>
            </a:r>
            <a:endParaRPr lang="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8" y="4573511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6370" y="1051581"/>
            <a:ext cx="9422255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7244" indent="0">
              <a:lnSpc>
                <a:spcPts val="1920"/>
              </a:lnSpc>
              <a:spcAft>
                <a:spcPts val="630"/>
              </a:spcAft>
            </a:pPr>
            <a:r>
              <a:rPr lang="ru" b="1" dirty="0">
                <a:solidFill>
                  <a:srgbClr val="C00000"/>
                </a:solidFill>
                <a:latin typeface="Arial"/>
              </a:rPr>
              <a:t>Цель</a:t>
            </a:r>
            <a:r>
              <a:rPr lang="ru" sz="1600" b="1" dirty="0">
                <a:solidFill>
                  <a:srgbClr val="C00000"/>
                </a:solidFill>
                <a:latin typeface="Arial"/>
              </a:rPr>
              <a:t>: </a:t>
            </a:r>
            <a:r>
              <a:rPr lang="ru" sz="1600" b="1" dirty="0">
                <a:latin typeface="Arial"/>
              </a:rPr>
              <a:t>формирование эффективных механизмов управления в системе образования, чтобы обеспечить глобальную конкурентоспособность российского образования</a:t>
            </a:r>
          </a:p>
          <a:p>
            <a:pPr marL="850900" indent="0"/>
            <a:r>
              <a:rPr lang="ru" sz="1600" b="1" dirty="0">
                <a:solidFill>
                  <a:srgbClr val="C00000"/>
                </a:solidFill>
                <a:latin typeface="Arial"/>
              </a:rPr>
              <a:t>Основные модели управления системой образования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91963038"/>
              </p:ext>
            </p:extLst>
          </p:nvPr>
        </p:nvGraphicFramePr>
        <p:xfrm>
          <a:off x="1744394" y="2006858"/>
          <a:ext cx="8637563" cy="451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рямоугольная выноска 11"/>
          <p:cNvSpPr/>
          <p:nvPr/>
        </p:nvSpPr>
        <p:spPr>
          <a:xfrm>
            <a:off x="8893024" y="3406246"/>
            <a:ext cx="1800665" cy="1368000"/>
          </a:xfrm>
          <a:prstGeom prst="wedgeRectCallout">
            <a:avLst>
              <a:gd name="adj1" fmla="val -69271"/>
              <a:gd name="adj2" fmla="val 72727"/>
            </a:avLst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Воронежская область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7572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" contrast="13000"/>
          </a:blip>
          <a:stretch>
            <a:fillRect/>
          </a:stretch>
        </p:blipFill>
        <p:spPr>
          <a:xfrm>
            <a:off x="1599334" y="869662"/>
            <a:ext cx="8993331" cy="5988338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681" y="45921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13246" y="17861"/>
            <a:ext cx="9921875" cy="774700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/>
            <a:r>
              <a:rPr lang="ru-RU" sz="2800" dirty="0"/>
              <a:t>Региональный контур проекта «Создание единого образовательного пространства» </a:t>
            </a:r>
            <a:endParaRPr lang="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6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62" y="136569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1682" y="17861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1800" b="1" dirty="0" smtClean="0">
                <a:solidFill>
                  <a:schemeClr val="tx1"/>
                </a:solidFill>
                <a:latin typeface="Arial"/>
              </a:rPr>
              <a:t>Национальный проект в сфере образования</a:t>
            </a:r>
            <a:endParaRPr lang="ru" sz="18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538" y="4583531"/>
            <a:ext cx="355035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Формирование компетенций 21 века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8992" y="3051022"/>
            <a:ext cx="152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лицей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rcRect b="17354"/>
          <a:stretch>
            <a:fillRect/>
          </a:stretch>
        </p:blipFill>
        <p:spPr>
          <a:xfrm>
            <a:off x="0" y="1541351"/>
            <a:ext cx="7737664" cy="48735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77907" y="1476160"/>
            <a:ext cx="340438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Воспитание гармонично развитой и социально ответственной личности на основе духовно-нравственных ценностей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06043" y="3413147"/>
            <a:ext cx="341844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Обеспечение конкурентоспособного качества образования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3735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СПАСИБО ЗА ВНИМАНИЕ 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9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юдмила\Desktop\ehmble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12195232" cy="6357958"/>
          </a:xfrm>
          <a:prstGeom prst="rect">
            <a:avLst/>
          </a:prstGeom>
          <a:noFill/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23" y="1428737"/>
            <a:ext cx="953908" cy="89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62" y="136569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31925" y="365125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Задачи в сфере образования </a:t>
            </a:r>
            <a:endParaRPr lang="ru" sz="18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581237654"/>
              </p:ext>
            </p:extLst>
          </p:nvPr>
        </p:nvGraphicFramePr>
        <p:xfrm>
          <a:off x="614915" y="1532098"/>
          <a:ext cx="10738885" cy="5186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735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62" y="136569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31925" y="365125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-RU" sz="1800" b="1" dirty="0" smtClean="0">
                <a:solidFill>
                  <a:schemeClr val="tx1"/>
                </a:solidFill>
                <a:latin typeface="Arial"/>
              </a:rPr>
              <a:t>О</a:t>
            </a:r>
            <a:r>
              <a:rPr lang="ru" sz="1800" b="1" dirty="0" smtClean="0">
                <a:solidFill>
                  <a:schemeClr val="tx1"/>
                </a:solidFill>
                <a:latin typeface="Arial"/>
              </a:rPr>
              <a:t>собенности реализации проекта </a:t>
            </a:r>
            <a:endParaRPr lang="ru" sz="1800" b="1" dirty="0">
              <a:solidFill>
                <a:schemeClr val="tx1"/>
              </a:solidFill>
              <a:latin typeface="Arial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659417024"/>
              </p:ext>
            </p:extLst>
          </p:nvPr>
        </p:nvGraphicFramePr>
        <p:xfrm>
          <a:off x="120373" y="1325216"/>
          <a:ext cx="11952357" cy="126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705600" y="2590720"/>
            <a:ext cx="5001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Коробочные решения </a:t>
            </a:r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162608" y="3500957"/>
            <a:ext cx="377508" cy="410818"/>
          </a:xfrm>
          <a:prstGeom prst="actionButtonEnd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CirclePour">
              <a:avLst/>
            </a:prstTxWarp>
          </a:bodyPr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0116" y="3485208"/>
            <a:ext cx="5660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документооборота, отчетности,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бухгалтерии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>
            <a:off x="162608" y="4378121"/>
            <a:ext cx="377508" cy="410818"/>
          </a:xfrm>
          <a:prstGeom prst="actionButtonEnd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CirclePour">
              <a:avLst/>
            </a:prstTxWarp>
          </a:bodyPr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1246" y="426730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 процесса обучения с выходом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индивидуальные траектории</a:t>
            </a:r>
          </a:p>
        </p:txBody>
      </p:sp>
      <p:sp>
        <p:nvSpPr>
          <p:cNvPr id="13" name="Управляющая кнопка: в конец 12">
            <a:hlinkClick r:id="" action="ppaction://hlinkshowjump?jump=lastslide" highlightClick="1"/>
          </p:cNvPr>
          <p:cNvSpPr/>
          <p:nvPr/>
        </p:nvSpPr>
        <p:spPr>
          <a:xfrm>
            <a:off x="201246" y="5132847"/>
            <a:ext cx="377508" cy="410818"/>
          </a:xfrm>
          <a:prstGeom prst="actionButtonEnd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CirclePour">
              <a:avLst/>
            </a:prstTxWarp>
          </a:bodyPr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2124" y="5203364"/>
            <a:ext cx="4849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обучение педагога онлайн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03" t="13238" r="22611" b="14305"/>
          <a:stretch/>
        </p:blipFill>
        <p:spPr>
          <a:xfrm>
            <a:off x="7540487" y="3269461"/>
            <a:ext cx="3813313" cy="3411451"/>
          </a:xfrm>
          <a:prstGeom prst="rect">
            <a:avLst/>
          </a:prstGeom>
          <a:pattFill prst="dotGrid">
            <a:fgClr>
              <a:srgbClr val="92D050"/>
            </a:fgClr>
            <a:bgClr>
              <a:schemeClr val="bg1"/>
            </a:bgClr>
          </a:pattFill>
        </p:spPr>
      </p:pic>
      <p:sp>
        <p:nvSpPr>
          <p:cNvPr id="17" name="Прямоугольник 16"/>
          <p:cNvSpPr/>
          <p:nvPr/>
        </p:nvSpPr>
        <p:spPr>
          <a:xfrm>
            <a:off x="39936" y="265015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технологии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28990" y="3383200"/>
            <a:ext cx="186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Нормативно -правовой контур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565608" y="4613268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9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62" y="136569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31925" y="365125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Мониторинговые процедуры</a:t>
            </a:r>
            <a:endParaRPr lang="ru" sz="18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17278313"/>
              </p:ext>
            </p:extLst>
          </p:nvPr>
        </p:nvGraphicFramePr>
        <p:xfrm>
          <a:off x="1912731" y="1325216"/>
          <a:ext cx="7999895" cy="4881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304028" y="1557364"/>
            <a:ext cx="1554923" cy="86139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ЕГЭ</a:t>
            </a:r>
          </a:p>
          <a:p>
            <a:pPr algn="ctr"/>
            <a:r>
              <a:rPr lang="ru-RU" b="1" dirty="0" smtClean="0"/>
              <a:t>ОГЭ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60783" y="4347044"/>
            <a:ext cx="1903895" cy="1232451"/>
          </a:xfrm>
          <a:prstGeom prst="roundRect">
            <a:avLst/>
          </a:prstGeom>
          <a:solidFill>
            <a:srgbClr val="1CD4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920"/>
              </a:lnSpc>
            </a:pPr>
            <a:r>
              <a:rPr lang="en-US" b="1" dirty="0">
                <a:solidFill>
                  <a:srgbClr val="C00000"/>
                </a:solidFill>
                <a:latin typeface="Arial"/>
              </a:rPr>
              <a:t>PISA, TIMMS, PIRLS, ICCS, TALIS....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76567" y="1600869"/>
            <a:ext cx="2093845" cy="1073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680"/>
              </a:lnSpc>
            </a:pPr>
            <a:r>
              <a:rPr lang="ru" sz="1600" b="1" dirty="0">
                <a:solidFill>
                  <a:srgbClr val="FFFFFF"/>
                </a:solidFill>
                <a:latin typeface="Arial"/>
              </a:rPr>
              <a:t>ВПР, НИКО, исследования компетенций учителей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71719" y="4559079"/>
            <a:ext cx="2226367" cy="16028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440"/>
              </a:lnSpc>
            </a:pPr>
            <a:r>
              <a:rPr lang="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МИУД,</a:t>
            </a:r>
          </a:p>
          <a:p>
            <a:pPr indent="0" algn="ctr">
              <a:lnSpc>
                <a:spcPts val="1440"/>
              </a:lnSpc>
            </a:pPr>
            <a:r>
              <a:rPr lang="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рейтингование </a:t>
            </a:r>
            <a:r>
              <a:rPr lang="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</a:t>
            </a:r>
            <a:r>
              <a:rPr lang="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(оценка директоров),</a:t>
            </a:r>
            <a:r>
              <a:rPr lang="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дошкольного образования</a:t>
            </a:r>
          </a:p>
        </p:txBody>
      </p:sp>
      <p:sp>
        <p:nvSpPr>
          <p:cNvPr id="5" name="Стрелка вправо с вырезом 4"/>
          <p:cNvSpPr/>
          <p:nvPr/>
        </p:nvSpPr>
        <p:spPr>
          <a:xfrm rot="20298651">
            <a:off x="8058536" y="2130521"/>
            <a:ext cx="662608" cy="576470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1715353">
            <a:off x="8044069" y="4900991"/>
            <a:ext cx="662608" cy="576470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12878082">
            <a:off x="3181632" y="1960608"/>
            <a:ext cx="662608" cy="576470"/>
          </a:xfrm>
          <a:prstGeom prst="notch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9862551">
            <a:off x="3136346" y="4705455"/>
            <a:ext cx="662608" cy="576470"/>
          </a:xfrm>
          <a:prstGeom prst="notchedRightArrow">
            <a:avLst/>
          </a:prstGeom>
          <a:solidFill>
            <a:srgbClr val="1CD4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9075" y="3238359"/>
            <a:ext cx="1603248" cy="640080"/>
          </a:xfrm>
          <a:prstGeom prst="rect">
            <a:avLst/>
          </a:prstGeom>
          <a:solidFill>
            <a:srgbClr val="D5E69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>
            <a:noAutofit/>
          </a:bodyPr>
          <a:lstStyle/>
          <a:p>
            <a:pPr marL="12700" indent="0" algn="ctr">
              <a:lnSpc>
                <a:spcPts val="1680"/>
              </a:lnSpc>
            </a:pPr>
            <a:r>
              <a:rPr lang="ru" sz="1350" b="1" dirty="0">
                <a:latin typeface="Arial"/>
              </a:rPr>
              <a:t>РЦОИ</a:t>
            </a:r>
          </a:p>
          <a:p>
            <a:pPr marL="12700" indent="0" algn="ctr">
              <a:lnSpc>
                <a:spcPts val="1680"/>
              </a:lnSpc>
            </a:pPr>
            <a:r>
              <a:rPr lang="ru" sz="1400" i="1" dirty="0">
                <a:solidFill>
                  <a:srgbClr val="C00000"/>
                </a:solidFill>
                <a:latin typeface="Arial"/>
              </a:rPr>
              <a:t>(технологическое</a:t>
            </a:r>
          </a:p>
          <a:p>
            <a:pPr marL="12700" indent="0" algn="ctr">
              <a:lnSpc>
                <a:spcPts val="1680"/>
              </a:lnSpc>
            </a:pPr>
            <a:r>
              <a:rPr lang="ru" sz="1400" i="1" dirty="0">
                <a:solidFill>
                  <a:srgbClr val="C00000"/>
                </a:solidFill>
                <a:latin typeface="Arial"/>
              </a:rPr>
              <a:t>обеспечение)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912626" y="3365441"/>
            <a:ext cx="1694688" cy="573024"/>
          </a:xfrm>
          <a:prstGeom prst="rect">
            <a:avLst/>
          </a:prstGeom>
          <a:solidFill>
            <a:srgbClr val="D5E69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64"/>
              </a:lnSpc>
            </a:pPr>
            <a:r>
              <a:rPr lang="ru" sz="1350" b="1" dirty="0">
                <a:latin typeface="Arial"/>
              </a:rPr>
              <a:t>ВИРО</a:t>
            </a:r>
          </a:p>
          <a:p>
            <a:pPr indent="0" algn="ctr">
              <a:lnSpc>
                <a:spcPts val="1464"/>
              </a:lnSpc>
            </a:pPr>
            <a:r>
              <a:rPr lang="ru" sz="1150" i="1" dirty="0">
                <a:solidFill>
                  <a:srgbClr val="C00000"/>
                </a:solidFill>
                <a:latin typeface="Arial"/>
              </a:rPr>
              <a:t>(научно-методическое</a:t>
            </a:r>
          </a:p>
          <a:p>
            <a:pPr indent="0" algn="ctr">
              <a:lnSpc>
                <a:spcPts val="1464"/>
              </a:lnSpc>
            </a:pPr>
            <a:r>
              <a:rPr lang="ru" sz="1150" i="1" dirty="0">
                <a:solidFill>
                  <a:srgbClr val="C00000"/>
                </a:solidFill>
                <a:latin typeface="Arial"/>
              </a:rPr>
              <a:t>обеспечение)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2490835" y="3445156"/>
            <a:ext cx="1657096" cy="41359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7739805" y="3524871"/>
            <a:ext cx="1815012" cy="41359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194852" y="3315248"/>
            <a:ext cx="1550505" cy="9018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0"/>
            <a:r>
              <a:rPr lang="ru" b="1">
                <a:solidFill>
                  <a:srgbClr val="C00000"/>
                </a:solidFill>
                <a:latin typeface="Arial"/>
              </a:rPr>
              <a:t>ЕСОКО</a:t>
            </a:r>
            <a:endParaRPr lang="ru" b="1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5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39" y="0"/>
            <a:ext cx="856889" cy="106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1682" y="17861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1800" b="1" dirty="0" smtClean="0">
                <a:solidFill>
                  <a:schemeClr val="tx1"/>
                </a:solidFill>
                <a:latin typeface="Arial"/>
              </a:rPr>
              <a:t>Государственная итоговая аттестация</a:t>
            </a:r>
            <a:endParaRPr lang="ru" sz="18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8" y="4573511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8556227"/>
              </p:ext>
            </p:extLst>
          </p:nvPr>
        </p:nvGraphicFramePr>
        <p:xfrm>
          <a:off x="1012874" y="959521"/>
          <a:ext cx="10563563" cy="575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0103"/>
                <a:gridCol w="1352367"/>
                <a:gridCol w="1213613"/>
                <a:gridCol w="1250240"/>
                <a:gridCol w="1509080"/>
                <a:gridCol w="1509080"/>
                <a:gridCol w="1509080"/>
              </a:tblGrid>
              <a:tr h="32297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предмет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2016 год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2017 год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4214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сдавали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бал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сдавали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бал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сдавали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бал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8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Русский 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язык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114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67,1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126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61,8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124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66,8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</a:tr>
              <a:tr h="453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Математика 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БУ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14,4</a:t>
                      </a:r>
                      <a:endParaRPr lang="ru-RU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118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68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12,44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3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Математика 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ПУ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94</a:t>
                      </a:r>
                      <a:endParaRPr lang="ru-RU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47,4</a:t>
                      </a:r>
                      <a:endParaRPr lang="ru-RU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96</a:t>
                      </a:r>
                      <a:endParaRPr lang="ru-RU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41,5</a:t>
                      </a:r>
                      <a:endParaRPr lang="ru-RU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89</a:t>
                      </a:r>
                      <a:endParaRPr lang="ru-RU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39,8</a:t>
                      </a:r>
                      <a:endParaRPr lang="ru-RU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3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114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50,8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68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48,1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63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51,3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</a:tr>
              <a:tr h="352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36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47,6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35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46,2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38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47,1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</a:tr>
              <a:tr h="352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История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19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49,9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28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50,5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16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61,3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</a:tr>
              <a:tr h="352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Биология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15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51,4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21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56,04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23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50,1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</a:tr>
              <a:tr h="352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Химия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10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51,3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13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53,23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18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50,5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</a:tr>
              <a:tr h="352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Литература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7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57,0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59,2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5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55,8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</a:tr>
              <a:tr h="352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География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2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56,0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6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47,3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5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61,0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</a:tr>
              <a:tr h="453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Английский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5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48,0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4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70,5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3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49,3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</a:tr>
              <a:tr h="352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0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0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1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51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3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42,0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xmlns="" val="4202625947"/>
              </p:ext>
            </p:extLst>
          </p:nvPr>
        </p:nvGraphicFramePr>
        <p:xfrm>
          <a:off x="546100" y="4821042"/>
          <a:ext cx="3840371" cy="1847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622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62" y="136569"/>
            <a:ext cx="952666" cy="11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1682" y="17861"/>
            <a:ext cx="9921875" cy="774700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1800" b="1" dirty="0" smtClean="0">
                <a:solidFill>
                  <a:schemeClr val="tx1"/>
                </a:solidFill>
                <a:latin typeface="Arial"/>
              </a:rPr>
              <a:t>Государственная итоговая аттестация</a:t>
            </a:r>
            <a:endParaRPr lang="ru" sz="18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8" y="4573511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xmlns="" val="817122939"/>
              </p:ext>
            </p:extLst>
          </p:nvPr>
        </p:nvGraphicFramePr>
        <p:xfrm>
          <a:off x="7215562" y="1871632"/>
          <a:ext cx="3841644" cy="1940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Скругленный прямоугольник 4"/>
          <p:cNvSpPr/>
          <p:nvPr/>
        </p:nvSpPr>
        <p:spPr>
          <a:xfrm>
            <a:off x="7492381" y="1054021"/>
            <a:ext cx="3325674" cy="5743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Количество выпускников без аттестатов</a:t>
            </a:r>
            <a:endParaRPr lang="ru-RU" sz="16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2508094515"/>
              </p:ext>
            </p:extLst>
          </p:nvPr>
        </p:nvGraphicFramePr>
        <p:xfrm>
          <a:off x="1014788" y="1829430"/>
          <a:ext cx="3880769" cy="1968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1877027" y="1136082"/>
            <a:ext cx="2581066" cy="5743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89576" y="1083212"/>
            <a:ext cx="344665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Arial Black" pitchFamily="34" charset="0"/>
              </a:rPr>
              <a:t>Не набрали минимального количества баллов </a:t>
            </a:r>
            <a:endParaRPr lang="ru-RU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5072" y="4501660"/>
            <a:ext cx="2433711" cy="129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2125C3"/>
                </a:solidFill>
                <a:latin typeface="Arial Black" pitchFamily="34" charset="0"/>
              </a:rPr>
              <a:t>30 педагогов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2125C3"/>
                </a:solidFill>
                <a:latin typeface="Arial Black" pitchFamily="34" charset="0"/>
              </a:rPr>
              <a:t>83 % - 1КК и ВКК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2125C3"/>
                </a:solidFill>
                <a:latin typeface="Arial Black" pitchFamily="34" charset="0"/>
              </a:rPr>
              <a:t>16,6% - СЗД</a:t>
            </a:r>
            <a:endParaRPr lang="ru-RU" b="1" dirty="0">
              <a:solidFill>
                <a:srgbClr val="2125C3"/>
              </a:solidFill>
              <a:latin typeface="Arial Black" pitchFamily="34" charset="0"/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4586068" y="4459457"/>
            <a:ext cx="253219" cy="1294228"/>
          </a:xfrm>
          <a:prstGeom prst="rightBrace">
            <a:avLst/>
          </a:prstGeom>
          <a:ln w="476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72331" y="4431323"/>
            <a:ext cx="2940148" cy="133643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125C3"/>
                </a:solidFill>
              </a:rPr>
              <a:t>100% </a:t>
            </a:r>
          </a:p>
          <a:p>
            <a:pPr algn="ctr"/>
            <a:r>
              <a:rPr lang="ru-RU" b="1" dirty="0" smtClean="0">
                <a:solidFill>
                  <a:srgbClr val="2125C3"/>
                </a:solidFill>
              </a:rPr>
              <a:t>курсы повышения квалификации </a:t>
            </a:r>
            <a:endParaRPr lang="ru-RU" b="1" dirty="0">
              <a:solidFill>
                <a:srgbClr val="2125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7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3209</Words>
  <Application>Microsoft Office PowerPoint</Application>
  <PresentationFormat>Произвольный</PresentationFormat>
  <Paragraphs>715</Paragraphs>
  <Slides>45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Отдел по образованию, молодежной политике и спорту  администрации Хохольского муниципального района</vt:lpstr>
      <vt:lpstr>Национальный проект в сфере образования</vt:lpstr>
      <vt:lpstr>Задачи в сфере образования </vt:lpstr>
      <vt:lpstr>Задачи в сфере образования </vt:lpstr>
      <vt:lpstr>Особенности реализации проекта </vt:lpstr>
      <vt:lpstr>Мониторинговые процедуры</vt:lpstr>
      <vt:lpstr>Государственная итоговая аттестация</vt:lpstr>
      <vt:lpstr>Государственная итоговая аттестация</vt:lpstr>
      <vt:lpstr>Слайд 10</vt:lpstr>
      <vt:lpstr>Слайд 11</vt:lpstr>
      <vt:lpstr>Национальный проект в сфере образования</vt:lpstr>
      <vt:lpstr>Мониторинговые процедуры</vt:lpstr>
      <vt:lpstr>Национальный проект в сфере образования</vt:lpstr>
      <vt:lpstr>Федеральный проект «Современная школа»</vt:lpstr>
      <vt:lpstr>Обеспечение вхождения Российской Федерации в число 10 ведущих стран миоа по качеству общего образования</vt:lpstr>
      <vt:lpstr>Развитие дошкольного образования</vt:lpstr>
      <vt:lpstr>Задачи дошкольного образования</vt:lpstr>
      <vt:lpstr>Муниципальный контур проекта «Современная школа»</vt:lpstr>
      <vt:lpstr>Слайд 20</vt:lpstr>
      <vt:lpstr>Слайд 21</vt:lpstr>
      <vt:lpstr>Слайд 22</vt:lpstr>
      <vt:lpstr>Муниципальный контур проекта «Современная школа»</vt:lpstr>
      <vt:lpstr>Слайд 24</vt:lpstr>
      <vt:lpstr>Слайд 25</vt:lpstr>
      <vt:lpstr>Федеральный проект «Цифровая школа»</vt:lpstr>
      <vt:lpstr>Региональный контур проекта «Цифровая школа» </vt:lpstr>
      <vt:lpstr>Муниципальный контур проекта «Цифровая школа»</vt:lpstr>
      <vt:lpstr>Федеральный проект «Успех каждого ребенка»</vt:lpstr>
      <vt:lpstr>Слайд 30</vt:lpstr>
      <vt:lpstr>Слайд 31</vt:lpstr>
      <vt:lpstr>Проект «Доступное дополнительно образование для детей Хохольского района»</vt:lpstr>
      <vt:lpstr>Национальный проект в сфере образования</vt:lpstr>
      <vt:lpstr>Федеральный проект «Современный родитель»</vt:lpstr>
      <vt:lpstr>Муниципальный контур проекта «Современный родитель»</vt:lpstr>
      <vt:lpstr>Федеральный проект «Учитель будущего»</vt:lpstr>
      <vt:lpstr>Слайд 37</vt:lpstr>
      <vt:lpstr>Федеральные проекты в сфере профессионального образования</vt:lpstr>
      <vt:lpstr>Федеральный проект «Социальная активность»</vt:lpstr>
      <vt:lpstr>Муниципальный контур «Социальная активность» </vt:lpstr>
      <vt:lpstr>Проект «Создание единого образовательного пространства»</vt:lpstr>
      <vt:lpstr>Слайд 42</vt:lpstr>
      <vt:lpstr>Национальный проект в сфере образования</vt:lpstr>
      <vt:lpstr>Слайд 44</vt:lpstr>
      <vt:lpstr>Слайд 45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по образованию, молодежной политике и спорту  администрации Хохольского муниципального района</dc:title>
  <dc:creator>User</dc:creator>
  <cp:lastModifiedBy>UserNov</cp:lastModifiedBy>
  <cp:revision>173</cp:revision>
  <dcterms:created xsi:type="dcterms:W3CDTF">2018-08-25T19:50:17Z</dcterms:created>
  <dcterms:modified xsi:type="dcterms:W3CDTF">2019-04-01T11:03:51Z</dcterms:modified>
</cp:coreProperties>
</file>